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2"/>
  </p:sldMasterIdLst>
  <p:handoutMasterIdLst>
    <p:handoutMasterId r:id="rId15"/>
  </p:handoutMasterIdLst>
  <p:sldIdLst>
    <p:sldId id="256" r:id="rId3"/>
    <p:sldId id="257" r:id="rId4"/>
    <p:sldId id="259" r:id="rId5"/>
    <p:sldId id="260" r:id="rId6"/>
    <p:sldId id="262" r:id="rId7"/>
    <p:sldId id="261" r:id="rId8"/>
    <p:sldId id="266" r:id="rId9"/>
    <p:sldId id="267" r:id="rId10"/>
    <p:sldId id="268" r:id="rId11"/>
    <p:sldId id="269" r:id="rId12"/>
    <p:sldId id="270" r:id="rId13"/>
    <p:sldId id="271" r:id="rId14"/>
  </p:sldIdLst>
  <p:sldSz cx="9144000" cy="6858000" type="screen4x3"/>
  <p:notesSz cx="6858000" cy="931386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95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F2EF6E22-8B3B-45B9-BCB0-9A3FC20FB70C}" type="datetimeFigureOut">
              <a:rPr lang="en-US" smtClean="0"/>
              <a:t>3/13/2019</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C91F9747-C19F-48BD-A766-6E6A9062C7DC}" type="slidenum">
              <a:rPr lang="en-US" smtClean="0"/>
              <a:t>‹#›</a:t>
            </a:fld>
            <a:endParaRPr lang="en-US"/>
          </a:p>
        </p:txBody>
      </p:sp>
    </p:spTree>
    <p:extLst>
      <p:ext uri="{BB962C8B-B14F-4D97-AF65-F5344CB8AC3E}">
        <p14:creationId xmlns:p14="http://schemas.microsoft.com/office/powerpoint/2010/main" val="352348283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324718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824670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3476939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352151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2987643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3143339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332557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991336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3155668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2444491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DE64E9-6886-4326-AA81-E02C39A98C02}" type="datetimeFigureOut">
              <a:rPr lang="id-ID" smtClean="0"/>
              <a:pPr/>
              <a:t>13/03/2019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4298863-1424-4B69-B3CE-4CFFFEF637AB}" type="slidenum">
              <a:rPr lang="id-ID" smtClean="0"/>
              <a:pPr/>
              <a:t>‹#›</a:t>
            </a:fld>
            <a:endParaRPr lang="id-ID"/>
          </a:p>
        </p:txBody>
      </p:sp>
    </p:spTree>
    <p:extLst>
      <p:ext uri="{BB962C8B-B14F-4D97-AF65-F5344CB8AC3E}">
        <p14:creationId xmlns:p14="http://schemas.microsoft.com/office/powerpoint/2010/main" val="2085969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DE64E9-6886-4326-AA81-E02C39A98C02}" type="datetimeFigureOut">
              <a:rPr lang="id-ID" smtClean="0"/>
              <a:pPr/>
              <a:t>13/03/2019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298863-1424-4B69-B3CE-4CFFFEF637AB}" type="slidenum">
              <a:rPr lang="id-ID" smtClean="0"/>
              <a:pPr/>
              <a:t>‹#›</a:t>
            </a:fld>
            <a:endParaRPr lang="id-ID"/>
          </a:p>
        </p:txBody>
      </p:sp>
    </p:spTree>
    <p:extLst>
      <p:ext uri="{BB962C8B-B14F-4D97-AF65-F5344CB8AC3E}">
        <p14:creationId xmlns:p14="http://schemas.microsoft.com/office/powerpoint/2010/main" val="84754455"/>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304800"/>
            <a:ext cx="8001000" cy="990600"/>
          </a:xfrm>
        </p:spPr>
        <p:txBody>
          <a:bodyPr anchor="ctr">
            <a:normAutofit/>
          </a:bodyPr>
          <a:lstStyle/>
          <a:p>
            <a:pPr algn="ctr"/>
            <a:r>
              <a:rPr lang="en-US" sz="2800" dirty="0" err="1" smtClean="0"/>
              <a:t>Perspektif</a:t>
            </a:r>
            <a:r>
              <a:rPr lang="en-US" sz="2800" dirty="0" smtClean="0"/>
              <a:t> </a:t>
            </a:r>
            <a:r>
              <a:rPr lang="en-US" sz="2800" dirty="0" err="1"/>
              <a:t>E</a:t>
            </a:r>
            <a:r>
              <a:rPr lang="en-US" sz="2800" dirty="0" err="1" smtClean="0"/>
              <a:t>kologis</a:t>
            </a:r>
            <a:r>
              <a:rPr lang="en-US" sz="2800" dirty="0" smtClean="0"/>
              <a:t> </a:t>
            </a:r>
            <a:r>
              <a:rPr lang="en-US" sz="2800" dirty="0" err="1" smtClean="0"/>
              <a:t>dalam</a:t>
            </a:r>
            <a:r>
              <a:rPr lang="en-US" sz="2800" dirty="0" smtClean="0"/>
              <a:t> </a:t>
            </a:r>
            <a:br>
              <a:rPr lang="en-US" sz="2800" dirty="0" smtClean="0"/>
            </a:br>
            <a:r>
              <a:rPr lang="en-US" sz="2800" dirty="0" smtClean="0"/>
              <a:t>P</a:t>
            </a:r>
            <a:r>
              <a:rPr lang="en-US" sz="2800" dirty="0" smtClean="0"/>
              <a:t>embangunan </a:t>
            </a:r>
            <a:r>
              <a:rPr lang="en-US" sz="2800" dirty="0" err="1"/>
              <a:t>M</a:t>
            </a:r>
            <a:r>
              <a:rPr lang="en-US" sz="2800" dirty="0" err="1" smtClean="0"/>
              <a:t>asyarakat</a:t>
            </a:r>
            <a:endParaRPr lang="id-ID" sz="2800" dirty="0"/>
          </a:p>
        </p:txBody>
      </p:sp>
      <p:sp>
        <p:nvSpPr>
          <p:cNvPr id="14" name="Text Placeholder 13"/>
          <p:cNvSpPr>
            <a:spLocks noGrp="1"/>
          </p:cNvSpPr>
          <p:nvPr>
            <p:ph type="body" sz="half" idx="2"/>
          </p:nvPr>
        </p:nvSpPr>
        <p:spPr>
          <a:xfrm>
            <a:off x="457200" y="1435100"/>
            <a:ext cx="8153400" cy="4691063"/>
          </a:xfrm>
        </p:spPr>
        <p:txBody>
          <a:bodyPr>
            <a:noAutofit/>
          </a:bodyPr>
          <a:lstStyle/>
          <a:p>
            <a:pPr algn="just"/>
            <a:r>
              <a:rPr lang="en-US" sz="2800" dirty="0" err="1" smtClean="0"/>
              <a:t>Perubahan</a:t>
            </a:r>
            <a:r>
              <a:rPr lang="en-US" sz="2800" dirty="0" smtClean="0"/>
              <a:t> </a:t>
            </a:r>
            <a:r>
              <a:rPr lang="en-US" sz="2800" dirty="0" err="1" smtClean="0"/>
              <a:t>sosial</a:t>
            </a:r>
            <a:r>
              <a:rPr lang="en-US" sz="2800" dirty="0" smtClean="0"/>
              <a:t> </a:t>
            </a:r>
            <a:r>
              <a:rPr lang="en-US" sz="2800" dirty="0" err="1" smtClean="0"/>
              <a:t>tjd</a:t>
            </a:r>
            <a:r>
              <a:rPr lang="en-US" sz="2800" dirty="0" smtClean="0"/>
              <a:t> </a:t>
            </a:r>
            <a:r>
              <a:rPr lang="en-US" sz="2800" dirty="0" err="1" smtClean="0"/>
              <a:t>bgt</a:t>
            </a:r>
            <a:r>
              <a:rPr lang="en-US" sz="2800" dirty="0" smtClean="0"/>
              <a:t> </a:t>
            </a:r>
            <a:r>
              <a:rPr lang="en-US" sz="2800" dirty="0" err="1" smtClean="0"/>
              <a:t>cepat</a:t>
            </a:r>
            <a:r>
              <a:rPr lang="en-US" sz="2800" dirty="0" smtClean="0"/>
              <a:t> n </a:t>
            </a:r>
            <a:r>
              <a:rPr lang="en-US" sz="2800" dirty="0" err="1" smtClean="0"/>
              <a:t>mendesak</a:t>
            </a:r>
            <a:r>
              <a:rPr lang="en-US" sz="2800" dirty="0" smtClean="0"/>
              <a:t>, Oki, </a:t>
            </a:r>
            <a:r>
              <a:rPr lang="en-US" sz="2800" dirty="0" err="1" smtClean="0"/>
              <a:t>perlu</a:t>
            </a:r>
            <a:r>
              <a:rPr lang="en-US" sz="2800" dirty="0" smtClean="0"/>
              <a:t> </a:t>
            </a:r>
            <a:r>
              <a:rPr lang="en-US" sz="2800" dirty="0" err="1" smtClean="0"/>
              <a:t>penanganan</a:t>
            </a:r>
            <a:r>
              <a:rPr lang="en-US" sz="2800" dirty="0" smtClean="0"/>
              <a:t> </a:t>
            </a:r>
            <a:r>
              <a:rPr lang="en-US" sz="2800" dirty="0" err="1" smtClean="0"/>
              <a:t>cepat</a:t>
            </a:r>
            <a:r>
              <a:rPr lang="en-US" sz="2800" dirty="0" smtClean="0"/>
              <a:t> n </a:t>
            </a:r>
            <a:r>
              <a:rPr lang="en-US" sz="2800" dirty="0" err="1" smtClean="0"/>
              <a:t>tepat</a:t>
            </a:r>
            <a:r>
              <a:rPr lang="en-US" sz="2800" dirty="0" smtClean="0"/>
              <a:t>, </a:t>
            </a:r>
            <a:r>
              <a:rPr lang="en-US" sz="2800" dirty="0" err="1" smtClean="0"/>
              <a:t>kegagalan</a:t>
            </a:r>
            <a:r>
              <a:rPr lang="en-US" sz="2800" dirty="0" smtClean="0"/>
              <a:t> </a:t>
            </a:r>
            <a:r>
              <a:rPr lang="en-US" sz="2800" dirty="0" err="1" smtClean="0"/>
              <a:t>bertindak</a:t>
            </a:r>
            <a:r>
              <a:rPr lang="en-US" sz="2800" dirty="0" smtClean="0"/>
              <a:t> </a:t>
            </a:r>
            <a:r>
              <a:rPr lang="en-US" sz="2800" dirty="0" err="1" smtClean="0"/>
              <a:t>berefek</a:t>
            </a:r>
            <a:r>
              <a:rPr lang="en-US" sz="2800" dirty="0" smtClean="0"/>
              <a:t> </a:t>
            </a:r>
            <a:r>
              <a:rPr lang="en-US" sz="2800" dirty="0" err="1" smtClean="0"/>
              <a:t>pd</a:t>
            </a:r>
            <a:r>
              <a:rPr lang="en-US" sz="2800" dirty="0" smtClean="0"/>
              <a:t> </a:t>
            </a:r>
            <a:r>
              <a:rPr lang="en-US" sz="2800" dirty="0" err="1" smtClean="0"/>
              <a:t>penempatan</a:t>
            </a:r>
            <a:r>
              <a:rPr lang="en-US" sz="2800" dirty="0" smtClean="0"/>
              <a:t> </a:t>
            </a:r>
            <a:r>
              <a:rPr lang="en-US" sz="2800" dirty="0" err="1" smtClean="0"/>
              <a:t>peradaban</a:t>
            </a:r>
            <a:r>
              <a:rPr lang="en-US" sz="2800" dirty="0" smtClean="0"/>
              <a:t> </a:t>
            </a:r>
            <a:r>
              <a:rPr lang="en-US" sz="2800" dirty="0" err="1" smtClean="0"/>
              <a:t>manusia</a:t>
            </a:r>
            <a:r>
              <a:rPr lang="en-US" sz="2800" dirty="0" smtClean="0"/>
              <a:t> </a:t>
            </a:r>
            <a:r>
              <a:rPr lang="en-US" sz="2800" dirty="0" err="1" smtClean="0"/>
              <a:t>dlm</a:t>
            </a:r>
            <a:r>
              <a:rPr lang="en-US" sz="2800" dirty="0" smtClean="0"/>
              <a:t> </a:t>
            </a:r>
            <a:r>
              <a:rPr lang="en-US" sz="2800" dirty="0" err="1" smtClean="0"/>
              <a:t>posisi</a:t>
            </a:r>
            <a:r>
              <a:rPr lang="en-US" sz="2800" dirty="0" smtClean="0"/>
              <a:t> </a:t>
            </a:r>
            <a:r>
              <a:rPr lang="en-US" sz="2800" dirty="0" err="1" smtClean="0"/>
              <a:t>bahaya</a:t>
            </a:r>
            <a:endParaRPr lang="en-US" sz="2800" dirty="0" smtClean="0"/>
          </a:p>
          <a:p>
            <a:pPr algn="just"/>
            <a:endParaRPr lang="en-US" sz="2800" dirty="0"/>
          </a:p>
          <a:p>
            <a:pPr algn="just"/>
            <a:r>
              <a:rPr lang="en-US" sz="2800" dirty="0" err="1" smtClean="0"/>
              <a:t>Sejak</a:t>
            </a:r>
            <a:r>
              <a:rPr lang="en-US" sz="2800" dirty="0" smtClean="0"/>
              <a:t> </a:t>
            </a:r>
            <a:r>
              <a:rPr lang="en-US" sz="2800" dirty="0" err="1" smtClean="0"/>
              <a:t>awal</a:t>
            </a:r>
            <a:r>
              <a:rPr lang="en-US" sz="2800" dirty="0" smtClean="0"/>
              <a:t> </a:t>
            </a:r>
            <a:r>
              <a:rPr lang="en-US" sz="2800" dirty="0" err="1" smtClean="0"/>
              <a:t>abad</a:t>
            </a:r>
            <a:r>
              <a:rPr lang="en-US" sz="2800" dirty="0" smtClean="0"/>
              <a:t> 21, </a:t>
            </a:r>
            <a:r>
              <a:rPr lang="en-US" sz="2800" dirty="0" err="1" smtClean="0"/>
              <a:t>tjd</a:t>
            </a:r>
            <a:r>
              <a:rPr lang="en-US" sz="2800" dirty="0" smtClean="0"/>
              <a:t> </a:t>
            </a:r>
            <a:r>
              <a:rPr lang="en-US" sz="2800" dirty="0" err="1" smtClean="0"/>
              <a:t>krisis</a:t>
            </a:r>
            <a:r>
              <a:rPr lang="en-US" sz="2800" dirty="0" smtClean="0"/>
              <a:t> </a:t>
            </a:r>
            <a:r>
              <a:rPr lang="en-US" sz="2800" dirty="0" err="1" smtClean="0"/>
              <a:t>lingkungan</a:t>
            </a:r>
            <a:r>
              <a:rPr lang="en-US" sz="2800" dirty="0" smtClean="0"/>
              <a:t> </a:t>
            </a:r>
            <a:r>
              <a:rPr lang="en-US" sz="2800" dirty="0" err="1" smtClean="0"/>
              <a:t>yg</a:t>
            </a:r>
            <a:r>
              <a:rPr lang="en-US" sz="2800" dirty="0" smtClean="0"/>
              <a:t> </a:t>
            </a:r>
            <a:r>
              <a:rPr lang="en-US" sz="2800" dirty="0" err="1" smtClean="0"/>
              <a:t>dahsyat</a:t>
            </a:r>
            <a:r>
              <a:rPr lang="en-US" sz="2800" dirty="0" smtClean="0"/>
              <a:t>, </a:t>
            </a:r>
            <a:r>
              <a:rPr lang="en-US" sz="2800" dirty="0" err="1" smtClean="0"/>
              <a:t>khususnya</a:t>
            </a:r>
            <a:r>
              <a:rPr lang="en-US" sz="2800" dirty="0" smtClean="0"/>
              <a:t> di </a:t>
            </a:r>
            <a:r>
              <a:rPr lang="en-US" sz="2800" dirty="0" err="1" smtClean="0"/>
              <a:t>ngr</a:t>
            </a:r>
            <a:r>
              <a:rPr lang="en-US" sz="2800" dirty="0" smtClean="0"/>
              <a:t> </a:t>
            </a:r>
            <a:r>
              <a:rPr lang="en-US" sz="2800" dirty="0" err="1" smtClean="0"/>
              <a:t>berkembang</a:t>
            </a:r>
            <a:r>
              <a:rPr lang="en-US" sz="2800" dirty="0" smtClean="0"/>
              <a:t>, n </a:t>
            </a:r>
            <a:r>
              <a:rPr lang="en-US" sz="2800" dirty="0" err="1" smtClean="0"/>
              <a:t>mkn</a:t>
            </a:r>
            <a:r>
              <a:rPr lang="en-US" sz="2800" dirty="0" smtClean="0"/>
              <a:t> </a:t>
            </a:r>
            <a:r>
              <a:rPr lang="en-US" sz="2800" dirty="0" err="1" smtClean="0"/>
              <a:t>hari</a:t>
            </a:r>
            <a:r>
              <a:rPr lang="en-US" sz="2800" dirty="0" smtClean="0"/>
              <a:t> </a:t>
            </a:r>
            <a:r>
              <a:rPr lang="en-US" sz="2800" dirty="0" err="1" smtClean="0"/>
              <a:t>mkn</a:t>
            </a:r>
            <a:r>
              <a:rPr lang="en-US" sz="2800" dirty="0" smtClean="0"/>
              <a:t> </a:t>
            </a:r>
            <a:r>
              <a:rPr lang="en-US" sz="2800" dirty="0" err="1" smtClean="0"/>
              <a:t>parah</a:t>
            </a:r>
            <a:r>
              <a:rPr lang="en-US" sz="2800" dirty="0" smtClean="0"/>
              <a:t> </a:t>
            </a:r>
            <a:r>
              <a:rPr lang="en-US" sz="2800" dirty="0" err="1" smtClean="0"/>
              <a:t>dgn</a:t>
            </a:r>
            <a:r>
              <a:rPr lang="en-US" sz="2800" dirty="0" smtClean="0"/>
              <a:t> </a:t>
            </a:r>
            <a:r>
              <a:rPr lang="en-US" sz="2800" dirty="0" err="1" smtClean="0"/>
              <a:t>skala</a:t>
            </a:r>
            <a:r>
              <a:rPr lang="en-US" sz="2800" dirty="0" smtClean="0"/>
              <a:t> </a:t>
            </a:r>
            <a:r>
              <a:rPr lang="en-US" sz="2800" dirty="0" err="1" smtClean="0"/>
              <a:t>meluas</a:t>
            </a:r>
            <a:r>
              <a:rPr lang="en-US" sz="2800" dirty="0" smtClean="0"/>
              <a:t>, </a:t>
            </a:r>
            <a:r>
              <a:rPr lang="en-US" sz="2800" dirty="0" err="1" smtClean="0"/>
              <a:t>baik</a:t>
            </a:r>
            <a:r>
              <a:rPr lang="en-US" sz="2800" dirty="0" smtClean="0"/>
              <a:t> di </a:t>
            </a:r>
            <a:r>
              <a:rPr lang="en-US" sz="2800" dirty="0" err="1" smtClean="0"/>
              <a:t>atas</a:t>
            </a:r>
            <a:r>
              <a:rPr lang="en-US" sz="2800" dirty="0" smtClean="0"/>
              <a:t> </a:t>
            </a:r>
            <a:r>
              <a:rPr lang="en-US" sz="2800" dirty="0" err="1" smtClean="0"/>
              <a:t>tanah</a:t>
            </a:r>
            <a:r>
              <a:rPr lang="en-US" sz="2800" dirty="0" smtClean="0"/>
              <a:t>, </a:t>
            </a:r>
            <a:r>
              <a:rPr lang="en-US" sz="2800" dirty="0" err="1" smtClean="0"/>
              <a:t>dan</a:t>
            </a:r>
            <a:r>
              <a:rPr lang="en-US" sz="2800" dirty="0" smtClean="0"/>
              <a:t> </a:t>
            </a:r>
            <a:r>
              <a:rPr lang="en-US" sz="2800" dirty="0" err="1" smtClean="0"/>
              <a:t>udara</a:t>
            </a:r>
            <a:r>
              <a:rPr lang="en-US" sz="2800" dirty="0" smtClean="0"/>
              <a:t> </a:t>
            </a:r>
            <a:r>
              <a:rPr lang="en-US" sz="2800" dirty="0" err="1" smtClean="0"/>
              <a:t>serta</a:t>
            </a:r>
            <a:r>
              <a:rPr lang="en-US" sz="2800" dirty="0" smtClean="0"/>
              <a:t> di </a:t>
            </a:r>
            <a:r>
              <a:rPr lang="en-US" sz="2800" dirty="0" err="1" smtClean="0"/>
              <a:t>dalam</a:t>
            </a:r>
            <a:r>
              <a:rPr lang="en-US" sz="2800" dirty="0" smtClean="0"/>
              <a:t> </a:t>
            </a:r>
            <a:r>
              <a:rPr lang="en-US" sz="2800" dirty="0" err="1" smtClean="0"/>
              <a:t>tanah</a:t>
            </a:r>
            <a:r>
              <a:rPr lang="en-US" sz="2800" dirty="0" smtClean="0"/>
              <a:t> </a:t>
            </a:r>
            <a:r>
              <a:rPr lang="en-US" sz="2800" dirty="0" err="1" smtClean="0"/>
              <a:t>dan</a:t>
            </a:r>
            <a:r>
              <a:rPr lang="en-US" sz="2800" dirty="0" smtClean="0"/>
              <a:t> air.</a:t>
            </a:r>
            <a:endParaRPr lang="id-ID" sz="2800" dirty="0"/>
          </a:p>
        </p:txBody>
      </p:sp>
    </p:spTree>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dirty="0" smtClean="0"/>
              <a:t>5. Anti </a:t>
            </a:r>
            <a:r>
              <a:rPr lang="en-US" sz="3200" dirty="0" err="1" smtClean="0"/>
              <a:t>pertumbuhan</a:t>
            </a:r>
            <a:endParaRPr lang="en-US" sz="3200" dirty="0"/>
          </a:p>
        </p:txBody>
      </p:sp>
      <p:sp>
        <p:nvSpPr>
          <p:cNvPr id="3" name="Content Placeholder 2"/>
          <p:cNvSpPr>
            <a:spLocks noGrp="1"/>
          </p:cNvSpPr>
          <p:nvPr>
            <p:ph idx="1"/>
          </p:nvPr>
        </p:nvSpPr>
        <p:spPr>
          <a:xfrm>
            <a:off x="457200" y="914400"/>
            <a:ext cx="8229600" cy="5211763"/>
          </a:xfrm>
        </p:spPr>
        <p:txBody>
          <a:bodyPr>
            <a:normAutofit/>
          </a:bodyPr>
          <a:lstStyle/>
          <a:p>
            <a:r>
              <a:rPr lang="en-US" sz="2800" dirty="0" err="1" smtClean="0"/>
              <a:t>Mazhab</a:t>
            </a:r>
            <a:r>
              <a:rPr lang="en-US" sz="2800" dirty="0" smtClean="0"/>
              <a:t> </a:t>
            </a:r>
            <a:r>
              <a:rPr lang="en-US" sz="2800" dirty="0" err="1" smtClean="0"/>
              <a:t>ini</a:t>
            </a:r>
            <a:r>
              <a:rPr lang="en-US" sz="2800" dirty="0" smtClean="0"/>
              <a:t> </a:t>
            </a:r>
            <a:r>
              <a:rPr lang="en-US" sz="2800" dirty="0" err="1" smtClean="0"/>
              <a:t>menilai</a:t>
            </a:r>
            <a:r>
              <a:rPr lang="en-US" sz="2800" dirty="0" smtClean="0"/>
              <a:t> </a:t>
            </a:r>
            <a:r>
              <a:rPr lang="en-US" sz="2800" dirty="0" err="1" smtClean="0"/>
              <a:t>bahwa</a:t>
            </a:r>
            <a:r>
              <a:rPr lang="en-US" sz="2800" dirty="0" smtClean="0"/>
              <a:t> </a:t>
            </a:r>
            <a:r>
              <a:rPr lang="en-US" sz="2800" dirty="0" err="1" smtClean="0"/>
              <a:t>pertumbuhansbg</a:t>
            </a:r>
            <a:r>
              <a:rPr lang="en-US" sz="2800" dirty="0" smtClean="0"/>
              <a:t> </a:t>
            </a:r>
            <a:r>
              <a:rPr lang="en-US" sz="2800" dirty="0" err="1" smtClean="0"/>
              <a:t>masalah</a:t>
            </a:r>
            <a:r>
              <a:rPr lang="en-US" sz="2800" dirty="0" smtClean="0"/>
              <a:t> </a:t>
            </a:r>
            <a:r>
              <a:rPr lang="en-US" sz="2800" dirty="0" err="1" smtClean="0"/>
              <a:t>besar</a:t>
            </a:r>
            <a:r>
              <a:rPr lang="en-US" sz="2800" dirty="0" smtClean="0"/>
              <a:t>. </a:t>
            </a:r>
            <a:r>
              <a:rPr lang="en-US" sz="2800" dirty="0" err="1" smtClean="0"/>
              <a:t>Pertumbuhan</a:t>
            </a:r>
            <a:r>
              <a:rPr lang="en-US" sz="2800" dirty="0" smtClean="0"/>
              <a:t> </a:t>
            </a:r>
            <a:r>
              <a:rPr lang="en-US" sz="2800" dirty="0" err="1" smtClean="0"/>
              <a:t>ekonomi</a:t>
            </a:r>
            <a:r>
              <a:rPr lang="en-US" sz="2800" dirty="0" smtClean="0"/>
              <a:t> </a:t>
            </a:r>
            <a:r>
              <a:rPr lang="en-US" sz="2800" dirty="0" err="1" smtClean="0"/>
              <a:t>sbg</a:t>
            </a:r>
            <a:r>
              <a:rPr lang="en-US" sz="2800" dirty="0" smtClean="0"/>
              <a:t> </a:t>
            </a:r>
            <a:r>
              <a:rPr lang="en-US" sz="2800" dirty="0" err="1" smtClean="0"/>
              <a:t>tujuan</a:t>
            </a:r>
            <a:r>
              <a:rPr lang="en-US" sz="2800" dirty="0" smtClean="0"/>
              <a:t> </a:t>
            </a:r>
            <a:r>
              <a:rPr lang="en-US" sz="2800" dirty="0" err="1" smtClean="0"/>
              <a:t>utama</a:t>
            </a:r>
            <a:r>
              <a:rPr lang="en-US" sz="2800" dirty="0" smtClean="0"/>
              <a:t> </a:t>
            </a:r>
            <a:r>
              <a:rPr lang="en-US" sz="2800" dirty="0" err="1" smtClean="0"/>
              <a:t>pembangunan</a:t>
            </a:r>
            <a:r>
              <a:rPr lang="en-US" sz="2800" dirty="0" smtClean="0"/>
              <a:t>. </a:t>
            </a:r>
            <a:r>
              <a:rPr lang="en-US" sz="2800" dirty="0" err="1" smtClean="0"/>
              <a:t>Sgl</a:t>
            </a:r>
            <a:r>
              <a:rPr lang="en-US" sz="2800" dirty="0" smtClean="0"/>
              <a:t> </a:t>
            </a:r>
            <a:r>
              <a:rPr lang="en-US" sz="2800" dirty="0" err="1" smtClean="0"/>
              <a:t>sst</a:t>
            </a:r>
            <a:r>
              <a:rPr lang="en-US" sz="2800" dirty="0" smtClean="0"/>
              <a:t> ( </a:t>
            </a:r>
            <a:r>
              <a:rPr lang="en-US" sz="2800" dirty="0" err="1" smtClean="0"/>
              <a:t>ekonomi</a:t>
            </a:r>
            <a:r>
              <a:rPr lang="en-US" sz="2800" dirty="0" smtClean="0"/>
              <a:t>, </a:t>
            </a:r>
            <a:r>
              <a:rPr lang="en-US" sz="2800" dirty="0" err="1" smtClean="0"/>
              <a:t>kota</a:t>
            </a:r>
            <a:r>
              <a:rPr lang="en-US" sz="2800" dirty="0" smtClean="0"/>
              <a:t>, </a:t>
            </a:r>
            <a:r>
              <a:rPr lang="en-US" sz="2800" dirty="0" err="1" smtClean="0"/>
              <a:t>bisnis</a:t>
            </a:r>
            <a:r>
              <a:rPr lang="en-US" sz="2800" dirty="0" smtClean="0"/>
              <a:t>, </a:t>
            </a:r>
            <a:r>
              <a:rPr lang="en-US" sz="2800" dirty="0" err="1" smtClean="0"/>
              <a:t>organisasi</a:t>
            </a:r>
            <a:r>
              <a:rPr lang="en-US" sz="2800" dirty="0" smtClean="0"/>
              <a:t> </a:t>
            </a:r>
            <a:r>
              <a:rPr lang="en-US" sz="2800" dirty="0" err="1" smtClean="0"/>
              <a:t>masy</a:t>
            </a:r>
            <a:r>
              <a:rPr lang="en-US" sz="2800" dirty="0" smtClean="0"/>
              <a:t>, </a:t>
            </a:r>
            <a:r>
              <a:rPr lang="en-US" sz="2800" dirty="0" err="1" smtClean="0"/>
              <a:t>univ</a:t>
            </a:r>
            <a:r>
              <a:rPr lang="en-US" sz="2800" dirty="0" smtClean="0"/>
              <a:t>, </a:t>
            </a:r>
            <a:r>
              <a:rPr lang="en-US" sz="2800" dirty="0" err="1" smtClean="0"/>
              <a:t>konsumsi</a:t>
            </a:r>
            <a:r>
              <a:rPr lang="en-US" sz="2800" dirty="0" smtClean="0"/>
              <a:t> </a:t>
            </a:r>
            <a:r>
              <a:rPr lang="en-US" sz="2800" dirty="0" err="1" smtClean="0"/>
              <a:t>sbr</a:t>
            </a:r>
            <a:r>
              <a:rPr lang="en-US" sz="2800" dirty="0" smtClean="0"/>
              <a:t> </a:t>
            </a:r>
            <a:r>
              <a:rPr lang="en-US" sz="2800" dirty="0" err="1" smtClean="0"/>
              <a:t>daya</a:t>
            </a:r>
            <a:r>
              <a:rPr lang="en-US" sz="2800" dirty="0" smtClean="0"/>
              <a:t>, </a:t>
            </a:r>
            <a:r>
              <a:rPr lang="en-US" sz="2800" dirty="0" err="1" smtClean="0"/>
              <a:t>dll</a:t>
            </a:r>
            <a:r>
              <a:rPr lang="en-US" sz="2800" dirty="0" smtClean="0"/>
              <a:t>) </a:t>
            </a:r>
            <a:r>
              <a:rPr lang="en-US" sz="2800" dirty="0" err="1" smtClean="0"/>
              <a:t>harus</a:t>
            </a:r>
            <a:r>
              <a:rPr lang="en-US" sz="2800" dirty="0" smtClean="0"/>
              <a:t> </a:t>
            </a:r>
            <a:r>
              <a:rPr lang="en-US" sz="2800" dirty="0" err="1" smtClean="0"/>
              <a:t>tumbuh</a:t>
            </a:r>
            <a:r>
              <a:rPr lang="en-US" sz="2800" dirty="0" smtClean="0"/>
              <a:t> </a:t>
            </a:r>
            <a:r>
              <a:rPr lang="en-US" sz="2800" dirty="0" err="1" smtClean="0"/>
              <a:t>dr</a:t>
            </a:r>
            <a:r>
              <a:rPr lang="en-US" sz="2800" dirty="0" smtClean="0"/>
              <a:t> </a:t>
            </a:r>
            <a:r>
              <a:rPr lang="en-US" sz="2800" dirty="0" err="1" smtClean="0"/>
              <a:t>kecil</a:t>
            </a:r>
            <a:r>
              <a:rPr lang="en-US" sz="2800" dirty="0" smtClean="0"/>
              <a:t> </a:t>
            </a:r>
            <a:r>
              <a:rPr lang="en-US" sz="2800" dirty="0" err="1" smtClean="0"/>
              <a:t>mjd</a:t>
            </a:r>
            <a:r>
              <a:rPr lang="en-US" sz="2800" dirty="0" smtClean="0"/>
              <a:t> </a:t>
            </a:r>
            <a:r>
              <a:rPr lang="en-US" sz="2800" dirty="0" err="1" smtClean="0"/>
              <a:t>besar</a:t>
            </a:r>
            <a:r>
              <a:rPr lang="en-US" sz="2800" dirty="0" smtClean="0"/>
              <a:t>.</a:t>
            </a:r>
          </a:p>
          <a:p>
            <a:r>
              <a:rPr lang="en-US" sz="2800" dirty="0" err="1" smtClean="0"/>
              <a:t>Realitas</a:t>
            </a:r>
            <a:r>
              <a:rPr lang="en-US" sz="2800" dirty="0" smtClean="0"/>
              <a:t>, </a:t>
            </a:r>
            <a:r>
              <a:rPr lang="en-US" sz="2800" dirty="0" err="1" smtClean="0"/>
              <a:t>dunia</a:t>
            </a:r>
            <a:r>
              <a:rPr lang="en-US" sz="2800" dirty="0" smtClean="0"/>
              <a:t> </a:t>
            </a:r>
            <a:r>
              <a:rPr lang="en-US" sz="2800" dirty="0" err="1" smtClean="0"/>
              <a:t>ini</a:t>
            </a:r>
            <a:r>
              <a:rPr lang="en-US" sz="2800" dirty="0" smtClean="0"/>
              <a:t> </a:t>
            </a:r>
            <a:r>
              <a:rPr lang="en-US" sz="2800" dirty="0" err="1" smtClean="0"/>
              <a:t>terbatas</a:t>
            </a:r>
            <a:r>
              <a:rPr lang="en-US" sz="2800" dirty="0" smtClean="0"/>
              <a:t>, </a:t>
            </a:r>
            <a:r>
              <a:rPr lang="en-US" sz="2800" dirty="0" err="1" smtClean="0"/>
              <a:t>pertumbuhan</a:t>
            </a:r>
            <a:r>
              <a:rPr lang="en-US" sz="2800" dirty="0" smtClean="0"/>
              <a:t> </a:t>
            </a:r>
            <a:r>
              <a:rPr lang="en-US" sz="2800" dirty="0" err="1" smtClean="0"/>
              <a:t>tdk</a:t>
            </a:r>
            <a:r>
              <a:rPr lang="en-US" sz="2800" dirty="0" smtClean="0"/>
              <a:t> </a:t>
            </a:r>
            <a:r>
              <a:rPr lang="en-US" sz="2800" dirty="0" err="1" smtClean="0"/>
              <a:t>akan</a:t>
            </a:r>
            <a:r>
              <a:rPr lang="en-US" sz="2800" dirty="0" smtClean="0"/>
              <a:t> </a:t>
            </a:r>
            <a:r>
              <a:rPr lang="en-US" sz="2800" dirty="0" err="1" smtClean="0"/>
              <a:t>tjd</a:t>
            </a:r>
            <a:r>
              <a:rPr lang="en-US" sz="2800" dirty="0" smtClean="0"/>
              <a:t> </a:t>
            </a:r>
            <a:r>
              <a:rPr lang="en-US" sz="2800" dirty="0" err="1" smtClean="0"/>
              <a:t>terus</a:t>
            </a:r>
            <a:r>
              <a:rPr lang="en-US" sz="2800" dirty="0" smtClean="0"/>
              <a:t> </a:t>
            </a:r>
            <a:r>
              <a:rPr lang="en-US" sz="2800" dirty="0" err="1" smtClean="0"/>
              <a:t>menerus</a:t>
            </a:r>
            <a:r>
              <a:rPr lang="en-US" sz="2800" dirty="0" smtClean="0"/>
              <a:t>, </a:t>
            </a:r>
            <a:r>
              <a:rPr lang="en-US" sz="2800" dirty="0" err="1" smtClean="0"/>
              <a:t>baik</a:t>
            </a:r>
            <a:r>
              <a:rPr lang="en-US" sz="2800" dirty="0" smtClean="0"/>
              <a:t> </a:t>
            </a:r>
            <a:r>
              <a:rPr lang="en-US" sz="2800" dirty="0" err="1" smtClean="0"/>
              <a:t>sbr</a:t>
            </a:r>
            <a:r>
              <a:rPr lang="en-US" sz="2800" dirty="0" smtClean="0"/>
              <a:t> </a:t>
            </a:r>
            <a:r>
              <a:rPr lang="en-US" sz="2800" dirty="0" err="1" smtClean="0"/>
              <a:t>daya</a:t>
            </a:r>
            <a:r>
              <a:rPr lang="en-US" sz="2800" dirty="0" smtClean="0"/>
              <a:t> </a:t>
            </a:r>
            <a:r>
              <a:rPr lang="en-US" sz="2800" dirty="0" err="1" smtClean="0"/>
              <a:t>maupun</a:t>
            </a:r>
            <a:r>
              <a:rPr lang="en-US" sz="2800" dirty="0" smtClean="0"/>
              <a:t> </a:t>
            </a:r>
            <a:r>
              <a:rPr lang="en-US" sz="2800" dirty="0" err="1" smtClean="0"/>
              <a:t>kekuatan</a:t>
            </a:r>
            <a:r>
              <a:rPr lang="en-US" sz="2800" dirty="0" smtClean="0"/>
              <a:t> </a:t>
            </a:r>
            <a:r>
              <a:rPr lang="en-US" sz="2800" dirty="0" err="1" smtClean="0"/>
              <a:t>ekonomi</a:t>
            </a:r>
            <a:r>
              <a:rPr lang="en-US" sz="2800" dirty="0" smtClean="0"/>
              <a:t>. </a:t>
            </a:r>
            <a:r>
              <a:rPr lang="en-US" sz="2800" dirty="0" err="1" smtClean="0"/>
              <a:t>Contoh</a:t>
            </a:r>
            <a:r>
              <a:rPr lang="en-US" sz="2800" dirty="0" smtClean="0"/>
              <a:t> </a:t>
            </a:r>
            <a:r>
              <a:rPr lang="en-US" sz="2800" dirty="0" err="1" smtClean="0"/>
              <a:t>krisis</a:t>
            </a:r>
            <a:r>
              <a:rPr lang="en-US" sz="2800" dirty="0" smtClean="0"/>
              <a:t> </a:t>
            </a:r>
            <a:r>
              <a:rPr lang="en-US" sz="2800" dirty="0" err="1" smtClean="0"/>
              <a:t>lingkungan</a:t>
            </a:r>
            <a:r>
              <a:rPr lang="en-US" sz="2800" dirty="0" smtClean="0"/>
              <a:t> </a:t>
            </a:r>
            <a:r>
              <a:rPr lang="en-US" sz="2800" dirty="0" err="1" smtClean="0"/>
              <a:t>hidup</a:t>
            </a:r>
            <a:r>
              <a:rPr lang="en-US" sz="2800" dirty="0" smtClean="0"/>
              <a:t> =</a:t>
            </a:r>
            <a:r>
              <a:rPr lang="en-US" sz="2800" dirty="0" err="1" smtClean="0"/>
              <a:t>mhasil</a:t>
            </a:r>
            <a:r>
              <a:rPr lang="en-US" sz="2800" dirty="0" smtClean="0"/>
              <a:t> </a:t>
            </a:r>
            <a:r>
              <a:rPr lang="en-US" sz="2800" dirty="0" err="1" smtClean="0"/>
              <a:t>pertumbuhan</a:t>
            </a:r>
            <a:r>
              <a:rPr lang="en-US" sz="2800" dirty="0" smtClean="0"/>
              <a:t> </a:t>
            </a:r>
            <a:r>
              <a:rPr lang="en-US" sz="2800" dirty="0" err="1" smtClean="0"/>
              <a:t>yg</a:t>
            </a:r>
            <a:r>
              <a:rPr lang="en-US" sz="2800" dirty="0" smtClean="0"/>
              <a:t> </a:t>
            </a:r>
            <a:r>
              <a:rPr lang="en-US" sz="2800" dirty="0" err="1" smtClean="0"/>
              <a:t>melebihi</a:t>
            </a:r>
            <a:r>
              <a:rPr lang="en-US" sz="2800" dirty="0" smtClean="0"/>
              <a:t> </a:t>
            </a:r>
            <a:r>
              <a:rPr lang="en-US" sz="2800" dirty="0" err="1" smtClean="0"/>
              <a:t>batas</a:t>
            </a:r>
            <a:r>
              <a:rPr lang="en-US" sz="2800" dirty="0" smtClean="0"/>
              <a:t> </a:t>
            </a:r>
            <a:r>
              <a:rPr lang="en-US" sz="2800" dirty="0" err="1" smtClean="0"/>
              <a:t>kemampuan</a:t>
            </a:r>
            <a:r>
              <a:rPr lang="en-US" sz="2800" dirty="0" smtClean="0"/>
              <a:t> </a:t>
            </a:r>
            <a:r>
              <a:rPr lang="en-US" sz="2800" dirty="0" err="1" smtClean="0"/>
              <a:t>alam</a:t>
            </a:r>
            <a:r>
              <a:rPr lang="en-US" sz="2800" dirty="0" smtClean="0"/>
              <a:t>. </a:t>
            </a:r>
            <a:r>
              <a:rPr lang="en-US" sz="2800" dirty="0" err="1" smtClean="0"/>
              <a:t>Produksi</a:t>
            </a:r>
            <a:r>
              <a:rPr lang="en-US" sz="2800" dirty="0" smtClean="0"/>
              <a:t> </a:t>
            </a:r>
            <a:r>
              <a:rPr lang="en-US" sz="2800" dirty="0" err="1" smtClean="0"/>
              <a:t>minyak</a:t>
            </a:r>
            <a:r>
              <a:rPr lang="en-US" sz="2800" dirty="0" smtClean="0"/>
              <a:t> </a:t>
            </a:r>
            <a:r>
              <a:rPr lang="en-US" sz="2800" dirty="0" err="1" smtClean="0"/>
              <a:t>mkn</a:t>
            </a:r>
            <a:r>
              <a:rPr lang="en-US" sz="2800" dirty="0" smtClean="0"/>
              <a:t> </a:t>
            </a:r>
            <a:r>
              <a:rPr lang="en-US" sz="2800" dirty="0" err="1" smtClean="0"/>
              <a:t>turun</a:t>
            </a:r>
            <a:r>
              <a:rPr lang="en-US" sz="2800" dirty="0" smtClean="0"/>
              <a:t>, </a:t>
            </a:r>
            <a:r>
              <a:rPr lang="en-US" sz="2800" dirty="0" err="1" smtClean="0"/>
              <a:t>sementara</a:t>
            </a:r>
            <a:r>
              <a:rPr lang="en-US" sz="2800" dirty="0" smtClean="0"/>
              <a:t> </a:t>
            </a:r>
            <a:r>
              <a:rPr lang="en-US" sz="2800" dirty="0" err="1" smtClean="0"/>
              <a:t>konsumsi</a:t>
            </a:r>
            <a:r>
              <a:rPr lang="en-US" sz="2800" dirty="0" smtClean="0"/>
              <a:t> </a:t>
            </a:r>
            <a:r>
              <a:rPr lang="en-US" sz="2800" dirty="0" err="1" smtClean="0"/>
              <a:t>meningkat</a:t>
            </a:r>
            <a:r>
              <a:rPr lang="en-US" sz="2800" dirty="0" smtClean="0"/>
              <a:t> </a:t>
            </a:r>
            <a:r>
              <a:rPr lang="en-US" sz="2800" dirty="0" err="1" smtClean="0"/>
              <a:t>dan</a:t>
            </a:r>
            <a:r>
              <a:rPr lang="en-US" sz="2800" dirty="0" smtClean="0"/>
              <a:t> </a:t>
            </a:r>
            <a:r>
              <a:rPr lang="en-US" sz="2800" dirty="0" err="1" smtClean="0"/>
              <a:t>cadangan</a:t>
            </a:r>
            <a:r>
              <a:rPr lang="en-US" sz="2800" dirty="0" smtClean="0"/>
              <a:t> </a:t>
            </a:r>
            <a:r>
              <a:rPr lang="en-US" sz="2800" dirty="0" err="1" smtClean="0"/>
              <a:t>menipis</a:t>
            </a:r>
            <a:r>
              <a:rPr lang="en-US" sz="2800" dirty="0" smtClean="0"/>
              <a:t>, </a:t>
            </a:r>
            <a:r>
              <a:rPr lang="en-US" sz="2800" dirty="0" err="1" smtClean="0"/>
              <a:t>dll</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35562"/>
          </a:xfrm>
        </p:spPr>
        <p:txBody>
          <a:bodyPr>
            <a:normAutofit/>
          </a:bodyPr>
          <a:lstStyle/>
          <a:p>
            <a:pPr algn="just"/>
            <a:r>
              <a:rPr lang="en-US" sz="2800" dirty="0" err="1" smtClean="0"/>
              <a:t>Buku</a:t>
            </a:r>
            <a:r>
              <a:rPr lang="en-US" sz="2800" dirty="0" smtClean="0"/>
              <a:t> : the limits to growth by D. Meadows </a:t>
            </a:r>
            <a:r>
              <a:rPr lang="en-US" sz="2800" dirty="0" err="1" smtClean="0"/>
              <a:t>menyatakan</a:t>
            </a:r>
            <a:r>
              <a:rPr lang="en-US" sz="2800" dirty="0" smtClean="0"/>
              <a:t> </a:t>
            </a:r>
            <a:r>
              <a:rPr lang="en-US" sz="2800" dirty="0" err="1" smtClean="0"/>
              <a:t>bhw</a:t>
            </a:r>
            <a:r>
              <a:rPr lang="en-US" sz="2800" dirty="0" smtClean="0"/>
              <a:t> </a:t>
            </a:r>
            <a:r>
              <a:rPr lang="en-US" sz="2800" dirty="0" err="1" smtClean="0"/>
              <a:t>scr</a:t>
            </a:r>
            <a:r>
              <a:rPr lang="en-US" sz="2800" dirty="0" smtClean="0"/>
              <a:t> </a:t>
            </a:r>
            <a:r>
              <a:rPr lang="en-US" sz="2800" dirty="0" err="1" smtClean="0"/>
              <a:t>umum</a:t>
            </a:r>
            <a:r>
              <a:rPr lang="en-US" sz="2800" dirty="0" smtClean="0"/>
              <a:t> </a:t>
            </a:r>
            <a:r>
              <a:rPr lang="en-US" sz="2800" dirty="0" err="1" smtClean="0"/>
              <a:t>pertumbuhan</a:t>
            </a:r>
            <a:r>
              <a:rPr lang="en-US" sz="2800" dirty="0" smtClean="0"/>
              <a:t> </a:t>
            </a:r>
            <a:r>
              <a:rPr lang="en-US" sz="2800" dirty="0" err="1" smtClean="0"/>
              <a:t>tjd</a:t>
            </a:r>
            <a:r>
              <a:rPr lang="en-US" sz="2800" dirty="0" smtClean="0"/>
              <a:t> </a:t>
            </a:r>
            <a:r>
              <a:rPr lang="en-US" sz="2800" dirty="0" err="1" smtClean="0"/>
              <a:t>scr</a:t>
            </a:r>
            <a:r>
              <a:rPr lang="en-US" sz="2800" dirty="0" smtClean="0"/>
              <a:t> </a:t>
            </a:r>
            <a:r>
              <a:rPr lang="en-US" sz="2800" dirty="0" err="1" smtClean="0"/>
              <a:t>eksponensial</a:t>
            </a:r>
            <a:r>
              <a:rPr lang="en-US" sz="2800" dirty="0" smtClean="0"/>
              <a:t> </a:t>
            </a:r>
            <a:r>
              <a:rPr lang="en-US" sz="2800" dirty="0" err="1" smtClean="0"/>
              <a:t>bkn</a:t>
            </a:r>
            <a:r>
              <a:rPr lang="en-US" sz="2800" dirty="0" smtClean="0"/>
              <a:t> linier, </a:t>
            </a:r>
            <a:r>
              <a:rPr lang="en-US" sz="2800" dirty="0" err="1" smtClean="0"/>
              <a:t>kita</a:t>
            </a:r>
            <a:r>
              <a:rPr lang="en-US" sz="2800" dirty="0" smtClean="0"/>
              <a:t> </a:t>
            </a:r>
            <a:r>
              <a:rPr lang="en-US" sz="2800" dirty="0" err="1" smtClean="0"/>
              <a:t>lihat</a:t>
            </a:r>
            <a:r>
              <a:rPr lang="en-US" sz="2800" dirty="0" smtClean="0"/>
              <a:t> </a:t>
            </a:r>
            <a:r>
              <a:rPr lang="en-US" sz="2800" dirty="0" err="1" smtClean="0"/>
              <a:t>pertumbuhan</a:t>
            </a:r>
            <a:r>
              <a:rPr lang="en-US" sz="2800" dirty="0" smtClean="0"/>
              <a:t> </a:t>
            </a:r>
            <a:r>
              <a:rPr lang="en-US" sz="2800" dirty="0" err="1" smtClean="0"/>
              <a:t>penduduk</a:t>
            </a:r>
            <a:r>
              <a:rPr lang="en-US" sz="2800" dirty="0" smtClean="0"/>
              <a:t> Indonesia, </a:t>
            </a:r>
            <a:r>
              <a:rPr lang="en-US" sz="2800" dirty="0" err="1" smtClean="0"/>
              <a:t>selama</a:t>
            </a:r>
            <a:r>
              <a:rPr lang="en-US" sz="2800" dirty="0" smtClean="0"/>
              <a:t> </a:t>
            </a:r>
            <a:r>
              <a:rPr lang="en-US" sz="2800" dirty="0" err="1" smtClean="0"/>
              <a:t>kurun</a:t>
            </a:r>
            <a:r>
              <a:rPr lang="en-US" sz="2800" dirty="0" smtClean="0"/>
              <a:t> </a:t>
            </a:r>
            <a:r>
              <a:rPr lang="en-US" sz="2800" dirty="0" err="1" smtClean="0"/>
              <a:t>waktu</a:t>
            </a:r>
            <a:r>
              <a:rPr lang="en-US" sz="2800" dirty="0" smtClean="0"/>
              <a:t> 40 </a:t>
            </a:r>
            <a:r>
              <a:rPr lang="en-US" sz="2800" dirty="0" err="1" smtClean="0"/>
              <a:t>thn</a:t>
            </a:r>
            <a:r>
              <a:rPr lang="en-US" sz="2800" dirty="0" smtClean="0"/>
              <a:t> </a:t>
            </a:r>
            <a:r>
              <a:rPr lang="en-US" sz="2800" dirty="0" err="1" smtClean="0"/>
              <a:t>terakhir</a:t>
            </a:r>
            <a:r>
              <a:rPr lang="en-US" sz="2800" dirty="0" smtClean="0"/>
              <a:t> </a:t>
            </a:r>
            <a:r>
              <a:rPr lang="en-US" sz="2800" dirty="0" err="1" smtClean="0"/>
              <a:t>naik</a:t>
            </a:r>
            <a:r>
              <a:rPr lang="en-US" sz="2800" dirty="0" smtClean="0"/>
              <a:t> </a:t>
            </a:r>
            <a:r>
              <a:rPr lang="en-US" sz="2800" dirty="0" err="1" smtClean="0"/>
              <a:t>sangat</a:t>
            </a:r>
            <a:r>
              <a:rPr lang="en-US" sz="2800" dirty="0" smtClean="0"/>
              <a:t> </a:t>
            </a:r>
            <a:r>
              <a:rPr lang="en-US" sz="2800" dirty="0" err="1" smtClean="0"/>
              <a:t>tajam</a:t>
            </a:r>
            <a:r>
              <a:rPr lang="en-US" sz="2800" dirty="0" smtClean="0"/>
              <a:t>. </a:t>
            </a:r>
            <a:r>
              <a:rPr lang="en-US" sz="2800" dirty="0" err="1" smtClean="0"/>
              <a:t>Thn</a:t>
            </a:r>
            <a:r>
              <a:rPr lang="en-US" sz="2800" dirty="0" smtClean="0"/>
              <a:t> 1971 </a:t>
            </a:r>
            <a:r>
              <a:rPr lang="en-US" sz="2800" dirty="0" err="1" smtClean="0"/>
              <a:t>penduduk</a:t>
            </a:r>
            <a:r>
              <a:rPr lang="en-US" sz="2800" dirty="0" smtClean="0"/>
              <a:t>  </a:t>
            </a:r>
            <a:r>
              <a:rPr lang="en-US" sz="2800" dirty="0" err="1" smtClean="0"/>
              <a:t>lk</a:t>
            </a:r>
            <a:r>
              <a:rPr lang="en-US" sz="2800" dirty="0" smtClean="0"/>
              <a:t> 119 </a:t>
            </a:r>
            <a:r>
              <a:rPr lang="en-US" sz="2800" dirty="0" err="1" smtClean="0"/>
              <a:t>jt</a:t>
            </a:r>
            <a:r>
              <a:rPr lang="en-US" sz="2800" dirty="0" smtClean="0"/>
              <a:t>, </a:t>
            </a:r>
            <a:r>
              <a:rPr lang="en-US" sz="2800" dirty="0" err="1" smtClean="0"/>
              <a:t>dan</a:t>
            </a:r>
            <a:r>
              <a:rPr lang="en-US" sz="2800" dirty="0" smtClean="0"/>
              <a:t> 2011 </a:t>
            </a:r>
            <a:r>
              <a:rPr lang="en-US" sz="2800" dirty="0" err="1" smtClean="0"/>
              <a:t>mjd</a:t>
            </a:r>
            <a:r>
              <a:rPr lang="en-US" sz="2800" dirty="0" smtClean="0"/>
              <a:t> 238 </a:t>
            </a:r>
            <a:r>
              <a:rPr lang="en-US" sz="2800" dirty="0" err="1" smtClean="0"/>
              <a:t>jt</a:t>
            </a:r>
            <a:r>
              <a:rPr lang="en-US" sz="2800" dirty="0" smtClean="0"/>
              <a:t> (</a:t>
            </a:r>
            <a:r>
              <a:rPr lang="en-US" sz="2800" dirty="0" err="1" smtClean="0"/>
              <a:t>yg</a:t>
            </a:r>
            <a:r>
              <a:rPr lang="en-US" sz="2800" dirty="0" smtClean="0"/>
              <a:t> </a:t>
            </a:r>
            <a:r>
              <a:rPr lang="en-US" sz="2800" dirty="0" err="1" smtClean="0"/>
              <a:t>miskin</a:t>
            </a:r>
            <a:r>
              <a:rPr lang="en-US" sz="2800" dirty="0" smtClean="0"/>
              <a:t> 31,53 </a:t>
            </a:r>
            <a:r>
              <a:rPr lang="en-US" sz="2800" dirty="0" err="1" smtClean="0"/>
              <a:t>juta</a:t>
            </a:r>
            <a:r>
              <a:rPr lang="en-US" sz="2800" dirty="0" smtClean="0"/>
              <a:t> </a:t>
            </a:r>
            <a:r>
              <a:rPr lang="en-US" sz="2800" dirty="0" err="1" smtClean="0"/>
              <a:t>jiwa</a:t>
            </a:r>
            <a:r>
              <a:rPr lang="en-US" sz="2800" dirty="0" smtClean="0"/>
              <a:t>), 2017 </a:t>
            </a:r>
            <a:r>
              <a:rPr lang="en-US" sz="2800" dirty="0" err="1" smtClean="0"/>
              <a:t>menjadi</a:t>
            </a:r>
            <a:r>
              <a:rPr lang="en-US" sz="2800" dirty="0" smtClean="0"/>
              <a:t> 257 </a:t>
            </a:r>
            <a:r>
              <a:rPr lang="en-US" sz="2800" dirty="0" err="1" smtClean="0"/>
              <a:t>Juta</a:t>
            </a:r>
            <a:r>
              <a:rPr lang="en-US" sz="2800" dirty="0" smtClean="0"/>
              <a:t>.</a:t>
            </a:r>
            <a:br>
              <a:rPr lang="en-US" sz="2800" dirty="0" smtClean="0"/>
            </a:br>
            <a:r>
              <a:rPr lang="en-US" sz="2800" dirty="0" err="1" smtClean="0"/>
              <a:t>Apakah</a:t>
            </a:r>
            <a:r>
              <a:rPr lang="en-US" sz="2800" dirty="0" smtClean="0"/>
              <a:t> model </a:t>
            </a:r>
            <a:r>
              <a:rPr lang="en-US" sz="2800" dirty="0" err="1" smtClean="0"/>
              <a:t>pertumbuhan</a:t>
            </a:r>
            <a:r>
              <a:rPr lang="en-US" sz="2800" dirty="0" smtClean="0"/>
              <a:t> </a:t>
            </a:r>
            <a:r>
              <a:rPr lang="en-US" sz="2800" dirty="0" err="1" smtClean="0"/>
              <a:t>seiring</a:t>
            </a:r>
            <a:r>
              <a:rPr lang="en-US" sz="2800" dirty="0" smtClean="0"/>
              <a:t> </a:t>
            </a:r>
            <a:r>
              <a:rPr lang="en-US" sz="2800" dirty="0" err="1" smtClean="0"/>
              <a:t>dgn</a:t>
            </a:r>
            <a:r>
              <a:rPr lang="en-US" sz="2800" dirty="0" smtClean="0"/>
              <a:t> </a:t>
            </a:r>
            <a:r>
              <a:rPr lang="en-US" sz="2800" dirty="0" err="1" smtClean="0"/>
              <a:t>prinsip</a:t>
            </a:r>
            <a:r>
              <a:rPr lang="en-US" sz="2800" dirty="0" smtClean="0"/>
              <a:t> </a:t>
            </a:r>
            <a:r>
              <a:rPr lang="en-US" sz="2800" dirty="0" err="1" smtClean="0"/>
              <a:t>keberlajutan</a:t>
            </a: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800" dirty="0" smtClean="0"/>
              <a:t>6. </a:t>
            </a:r>
            <a:r>
              <a:rPr lang="en-US" sz="2800" dirty="0" err="1" smtClean="0"/>
              <a:t>Ekonomi</a:t>
            </a:r>
            <a:r>
              <a:rPr lang="en-US" sz="2800" dirty="0" smtClean="0"/>
              <a:t> </a:t>
            </a:r>
            <a:r>
              <a:rPr lang="en-US" sz="2800" dirty="0" err="1" smtClean="0"/>
              <a:t>alternatif</a:t>
            </a:r>
            <a:endParaRPr lang="en-US" sz="2800" dirty="0"/>
          </a:p>
        </p:txBody>
      </p:sp>
      <p:sp>
        <p:nvSpPr>
          <p:cNvPr id="3" name="Content Placeholder 2"/>
          <p:cNvSpPr>
            <a:spLocks noGrp="1"/>
          </p:cNvSpPr>
          <p:nvPr>
            <p:ph idx="1"/>
          </p:nvPr>
        </p:nvSpPr>
        <p:spPr>
          <a:xfrm>
            <a:off x="457200" y="914400"/>
            <a:ext cx="8229600" cy="5211763"/>
          </a:xfrm>
        </p:spPr>
        <p:txBody>
          <a:bodyPr>
            <a:normAutofit lnSpcReduction="10000"/>
          </a:bodyPr>
          <a:lstStyle/>
          <a:p>
            <a:pPr algn="just"/>
            <a:r>
              <a:rPr lang="en-US" sz="2800" dirty="0" err="1" smtClean="0"/>
              <a:t>Mazhab</a:t>
            </a:r>
            <a:r>
              <a:rPr lang="en-US" sz="2800" dirty="0" smtClean="0"/>
              <a:t> </a:t>
            </a:r>
            <a:r>
              <a:rPr lang="en-US" sz="2800" dirty="0" err="1" smtClean="0"/>
              <a:t>i</a:t>
            </a:r>
            <a:r>
              <a:rPr lang="id-ID" sz="2800" dirty="0" smtClean="0"/>
              <a:t>n</a:t>
            </a:r>
            <a:r>
              <a:rPr lang="en-US" sz="2800" dirty="0" smtClean="0"/>
              <a:t>i </a:t>
            </a:r>
            <a:r>
              <a:rPr lang="en-US" sz="2800" dirty="0" err="1" smtClean="0"/>
              <a:t>menilai</a:t>
            </a:r>
            <a:r>
              <a:rPr lang="en-US" sz="2800" dirty="0" smtClean="0"/>
              <a:t> </a:t>
            </a:r>
            <a:r>
              <a:rPr lang="en-US" sz="2800" dirty="0" err="1" smtClean="0"/>
              <a:t>bhw</a:t>
            </a:r>
            <a:r>
              <a:rPr lang="en-US" sz="2800" dirty="0" smtClean="0"/>
              <a:t> </a:t>
            </a:r>
            <a:r>
              <a:rPr lang="en-US" sz="2800" dirty="0" err="1" smtClean="0"/>
              <a:t>sistem</a:t>
            </a:r>
            <a:r>
              <a:rPr lang="en-US" sz="2800" dirty="0" smtClean="0"/>
              <a:t> </a:t>
            </a:r>
            <a:r>
              <a:rPr lang="en-US" sz="2800" dirty="0" err="1" smtClean="0"/>
              <a:t>ekonomi</a:t>
            </a:r>
            <a:r>
              <a:rPr lang="en-US" sz="2800" dirty="0" smtClean="0"/>
              <a:t> </a:t>
            </a:r>
            <a:r>
              <a:rPr lang="en-US" sz="2800" dirty="0" err="1" smtClean="0"/>
              <a:t>yg</a:t>
            </a:r>
            <a:r>
              <a:rPr lang="en-US" sz="2800" dirty="0" smtClean="0"/>
              <a:t> </a:t>
            </a:r>
            <a:r>
              <a:rPr lang="en-US" sz="2800" dirty="0" err="1" smtClean="0"/>
              <a:t>dikembangkan</a:t>
            </a:r>
            <a:r>
              <a:rPr lang="en-US" sz="2800" dirty="0" smtClean="0"/>
              <a:t> </a:t>
            </a:r>
            <a:r>
              <a:rPr lang="en-US" sz="2800" dirty="0" err="1" smtClean="0"/>
              <a:t>kapitalisme</a:t>
            </a:r>
            <a:r>
              <a:rPr lang="en-US" sz="2800" dirty="0" smtClean="0"/>
              <a:t> </a:t>
            </a:r>
            <a:r>
              <a:rPr lang="en-US" sz="2800" dirty="0" err="1" smtClean="0"/>
              <a:t>industri</a:t>
            </a:r>
            <a:r>
              <a:rPr lang="en-US" sz="2800" dirty="0" smtClean="0"/>
              <a:t>, </a:t>
            </a:r>
            <a:r>
              <a:rPr lang="en-US" sz="2800" dirty="0" err="1" smtClean="0"/>
              <a:t>berdampak</a:t>
            </a:r>
            <a:r>
              <a:rPr lang="en-US" sz="2800" dirty="0" smtClean="0"/>
              <a:t> over consumption, growth n </a:t>
            </a:r>
            <a:r>
              <a:rPr lang="en-US" sz="2800" dirty="0" err="1" smtClean="0"/>
              <a:t>environtment</a:t>
            </a:r>
            <a:r>
              <a:rPr lang="en-US" sz="2800" dirty="0" smtClean="0"/>
              <a:t> devaluation</a:t>
            </a:r>
            <a:r>
              <a:rPr lang="id-ID" sz="2800" dirty="0" smtClean="0"/>
              <a:t>. oki, perlu dibangun model ekonomi lokal, dr oleh dan untuk rakyat. Ekonomi kerakyatan mjd kunci kesejahteraan masyarakat scr umum, dgn prinsip people centered development. Tantangannya : mayoritas sdm diperdesaan lemah, apalagi yg luar Jawa. Tantangan budaya : kebiasaan rakyat yg bermental “pengemis”, / hanya pasif menunggu bantuan dr pemerintah. dgn UU no. 6/2014. </a:t>
            </a:r>
            <a:r>
              <a:rPr lang="en-US" sz="2800" dirty="0"/>
              <a:t>D</a:t>
            </a:r>
            <a:r>
              <a:rPr lang="id-ID" sz="2800" dirty="0" smtClean="0"/>
              <a:t>esa mendapat dana dr APBN lk 1 M/thn. Problemnya : bgmn peruntukannya ? </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838199"/>
          </a:xfrm>
        </p:spPr>
        <p:txBody>
          <a:bodyPr>
            <a:normAutofit/>
          </a:bodyPr>
          <a:lstStyle/>
          <a:p>
            <a:r>
              <a:rPr lang="en-US" sz="2800" b="1" dirty="0" err="1" smtClean="0"/>
              <a:t>Perspektif</a:t>
            </a:r>
            <a:r>
              <a:rPr lang="en-US" sz="2800" b="1" dirty="0" smtClean="0"/>
              <a:t> </a:t>
            </a:r>
            <a:r>
              <a:rPr lang="en-US" sz="2800" b="1" dirty="0" err="1"/>
              <a:t>L</a:t>
            </a:r>
            <a:r>
              <a:rPr lang="en-US" sz="2800" b="1" dirty="0" err="1" smtClean="0"/>
              <a:t>ingkungan</a:t>
            </a:r>
            <a:r>
              <a:rPr lang="en-US" sz="2800" b="1" dirty="0" smtClean="0"/>
              <a:t> </a:t>
            </a:r>
            <a:r>
              <a:rPr lang="en-US" sz="2800" b="1" dirty="0" err="1"/>
              <a:t>H</a:t>
            </a:r>
            <a:r>
              <a:rPr lang="en-US" sz="2800" b="1" dirty="0" err="1" smtClean="0"/>
              <a:t>idup</a:t>
            </a:r>
            <a:endParaRPr lang="id-ID" sz="2800" b="1" dirty="0"/>
          </a:p>
        </p:txBody>
      </p:sp>
      <p:sp>
        <p:nvSpPr>
          <p:cNvPr id="3" name="Subtitle 2"/>
          <p:cNvSpPr>
            <a:spLocks noGrp="1"/>
          </p:cNvSpPr>
          <p:nvPr>
            <p:ph type="subTitle" idx="1"/>
          </p:nvPr>
        </p:nvSpPr>
        <p:spPr>
          <a:xfrm>
            <a:off x="762000" y="1524000"/>
            <a:ext cx="7696200" cy="4343400"/>
          </a:xfrm>
        </p:spPr>
        <p:txBody>
          <a:bodyPr>
            <a:noAutofit/>
          </a:bodyPr>
          <a:lstStyle/>
          <a:p>
            <a:pPr marL="457200" indent="-457200" algn="l">
              <a:buFont typeface="+mj-lt"/>
              <a:buAutoNum type="arabicPeriod"/>
            </a:pPr>
            <a:r>
              <a:rPr lang="en-US" sz="2800" dirty="0" smtClean="0">
                <a:solidFill>
                  <a:schemeClr val="tx1"/>
                </a:solidFill>
              </a:rPr>
              <a:t>Usaha </a:t>
            </a:r>
            <a:r>
              <a:rPr lang="en-US" sz="2800" dirty="0" err="1" smtClean="0">
                <a:solidFill>
                  <a:schemeClr val="tx1"/>
                </a:solidFill>
              </a:rPr>
              <a:t>memecahkan</a:t>
            </a:r>
            <a:r>
              <a:rPr lang="en-US" sz="2800" dirty="0" smtClean="0">
                <a:solidFill>
                  <a:schemeClr val="tx1"/>
                </a:solidFill>
              </a:rPr>
              <a:t> </a:t>
            </a:r>
            <a:r>
              <a:rPr lang="en-US" sz="2800" dirty="0" err="1" smtClean="0">
                <a:solidFill>
                  <a:schemeClr val="tx1"/>
                </a:solidFill>
              </a:rPr>
              <a:t>mslh</a:t>
            </a:r>
            <a:r>
              <a:rPr lang="en-US" sz="2800" dirty="0" smtClean="0">
                <a:solidFill>
                  <a:schemeClr val="tx1"/>
                </a:solidFill>
              </a:rPr>
              <a:t> </a:t>
            </a:r>
            <a:r>
              <a:rPr lang="en-US" sz="2800" dirty="0" err="1" smtClean="0">
                <a:solidFill>
                  <a:schemeClr val="tx1"/>
                </a:solidFill>
              </a:rPr>
              <a:t>spesifik</a:t>
            </a:r>
            <a:r>
              <a:rPr lang="en-US" sz="2800" dirty="0" smtClean="0">
                <a:solidFill>
                  <a:schemeClr val="tx1"/>
                </a:solidFill>
              </a:rPr>
              <a:t> </a:t>
            </a:r>
            <a:r>
              <a:rPr lang="en-US" sz="2800" dirty="0" err="1" smtClean="0">
                <a:solidFill>
                  <a:schemeClr val="tx1"/>
                </a:solidFill>
              </a:rPr>
              <a:t>dgn</a:t>
            </a:r>
            <a:r>
              <a:rPr lang="en-US" sz="2800" dirty="0" smtClean="0">
                <a:solidFill>
                  <a:schemeClr val="tx1"/>
                </a:solidFill>
              </a:rPr>
              <a:t> </a:t>
            </a:r>
            <a:r>
              <a:rPr lang="en-US" sz="2800" dirty="0" err="1" smtClean="0">
                <a:solidFill>
                  <a:schemeClr val="tx1"/>
                </a:solidFill>
              </a:rPr>
              <a:t>solusi</a:t>
            </a:r>
            <a:r>
              <a:rPr lang="en-US" sz="2800" dirty="0" smtClean="0">
                <a:solidFill>
                  <a:schemeClr val="tx1"/>
                </a:solidFill>
              </a:rPr>
              <a:t> </a:t>
            </a:r>
            <a:r>
              <a:rPr lang="en-US" sz="2800" dirty="0" err="1" smtClean="0">
                <a:solidFill>
                  <a:schemeClr val="tx1"/>
                </a:solidFill>
              </a:rPr>
              <a:t>diskrit,mis</a:t>
            </a:r>
            <a:r>
              <a:rPr lang="en-US" sz="2800" dirty="0" smtClean="0">
                <a:solidFill>
                  <a:schemeClr val="tx1"/>
                </a:solidFill>
              </a:rPr>
              <a:t> : </a:t>
            </a:r>
            <a:r>
              <a:rPr lang="en-US" sz="2800" dirty="0" err="1" smtClean="0">
                <a:solidFill>
                  <a:schemeClr val="tx1"/>
                </a:solidFill>
              </a:rPr>
              <a:t>pemanasan</a:t>
            </a:r>
            <a:r>
              <a:rPr lang="en-US" sz="2800" dirty="0" smtClean="0">
                <a:solidFill>
                  <a:schemeClr val="tx1"/>
                </a:solidFill>
              </a:rPr>
              <a:t> global </a:t>
            </a:r>
            <a:r>
              <a:rPr lang="en-US" sz="2800" dirty="0" err="1" smtClean="0">
                <a:solidFill>
                  <a:schemeClr val="tx1"/>
                </a:solidFill>
              </a:rPr>
              <a:t>diatasi</a:t>
            </a:r>
            <a:r>
              <a:rPr lang="en-US" sz="2800" dirty="0" smtClean="0">
                <a:solidFill>
                  <a:schemeClr val="tx1"/>
                </a:solidFill>
              </a:rPr>
              <a:t> </a:t>
            </a:r>
            <a:r>
              <a:rPr lang="en-US" sz="2800" dirty="0" err="1" smtClean="0">
                <a:solidFill>
                  <a:schemeClr val="tx1"/>
                </a:solidFill>
              </a:rPr>
              <a:t>dgn</a:t>
            </a:r>
            <a:r>
              <a:rPr lang="en-US" sz="2800" dirty="0" smtClean="0">
                <a:solidFill>
                  <a:schemeClr val="tx1"/>
                </a:solidFill>
              </a:rPr>
              <a:t> </a:t>
            </a:r>
            <a:r>
              <a:rPr lang="en-US" sz="2800" dirty="0" err="1" smtClean="0">
                <a:solidFill>
                  <a:schemeClr val="tx1"/>
                </a:solidFill>
              </a:rPr>
              <a:t>mengurangi</a:t>
            </a:r>
            <a:r>
              <a:rPr lang="en-US" sz="2800" dirty="0" smtClean="0">
                <a:solidFill>
                  <a:schemeClr val="tx1"/>
                </a:solidFill>
              </a:rPr>
              <a:t> gas </a:t>
            </a:r>
            <a:r>
              <a:rPr lang="en-US" sz="2800" dirty="0" err="1" smtClean="0">
                <a:solidFill>
                  <a:schemeClr val="tx1"/>
                </a:solidFill>
              </a:rPr>
              <a:t>rumah</a:t>
            </a:r>
            <a:r>
              <a:rPr lang="en-US" sz="2800" dirty="0" smtClean="0">
                <a:solidFill>
                  <a:schemeClr val="tx1"/>
                </a:solidFill>
              </a:rPr>
              <a:t> </a:t>
            </a:r>
            <a:r>
              <a:rPr lang="en-US" sz="2800" dirty="0" err="1" smtClean="0">
                <a:solidFill>
                  <a:schemeClr val="tx1"/>
                </a:solidFill>
              </a:rPr>
              <a:t>kaca</a:t>
            </a:r>
            <a:r>
              <a:rPr lang="en-US" sz="2800" dirty="0" smtClean="0">
                <a:solidFill>
                  <a:schemeClr val="tx1"/>
                </a:solidFill>
              </a:rPr>
              <a:t>, </a:t>
            </a:r>
            <a:r>
              <a:rPr lang="en-US" sz="2800" dirty="0" err="1" smtClean="0">
                <a:solidFill>
                  <a:schemeClr val="tx1"/>
                </a:solidFill>
              </a:rPr>
              <a:t>populasi</a:t>
            </a:r>
            <a:r>
              <a:rPr lang="en-US" sz="2800" dirty="0" smtClean="0">
                <a:solidFill>
                  <a:schemeClr val="tx1"/>
                </a:solidFill>
              </a:rPr>
              <a:t> </a:t>
            </a:r>
            <a:r>
              <a:rPr lang="en-US" sz="2800" dirty="0" err="1" smtClean="0">
                <a:solidFill>
                  <a:schemeClr val="tx1"/>
                </a:solidFill>
              </a:rPr>
              <a:t>dgn</a:t>
            </a:r>
            <a:r>
              <a:rPr lang="en-US" sz="2800" dirty="0" smtClean="0">
                <a:solidFill>
                  <a:schemeClr val="tx1"/>
                </a:solidFill>
              </a:rPr>
              <a:t> KB, </a:t>
            </a:r>
            <a:r>
              <a:rPr lang="en-US" sz="2800" dirty="0" err="1" smtClean="0">
                <a:solidFill>
                  <a:schemeClr val="tx1"/>
                </a:solidFill>
              </a:rPr>
              <a:t>hilangnya</a:t>
            </a:r>
            <a:r>
              <a:rPr lang="en-US" sz="2800" dirty="0" smtClean="0">
                <a:solidFill>
                  <a:schemeClr val="tx1"/>
                </a:solidFill>
              </a:rPr>
              <a:t> </a:t>
            </a:r>
            <a:r>
              <a:rPr lang="en-US" sz="2800" dirty="0" err="1" smtClean="0">
                <a:solidFill>
                  <a:schemeClr val="tx1"/>
                </a:solidFill>
              </a:rPr>
              <a:t>alam</a:t>
            </a:r>
            <a:r>
              <a:rPr lang="en-US" sz="2800" dirty="0" smtClean="0">
                <a:solidFill>
                  <a:schemeClr val="tx1"/>
                </a:solidFill>
              </a:rPr>
              <a:t> liar </a:t>
            </a:r>
            <a:r>
              <a:rPr lang="en-US" sz="2800" dirty="0" err="1" smtClean="0">
                <a:solidFill>
                  <a:schemeClr val="tx1"/>
                </a:solidFill>
              </a:rPr>
              <a:t>dgn</a:t>
            </a:r>
            <a:r>
              <a:rPr lang="en-US" sz="2800" dirty="0" smtClean="0">
                <a:solidFill>
                  <a:schemeClr val="tx1"/>
                </a:solidFill>
              </a:rPr>
              <a:t> </a:t>
            </a:r>
            <a:r>
              <a:rPr lang="en-US" sz="2800" dirty="0" err="1" smtClean="0">
                <a:solidFill>
                  <a:schemeClr val="tx1"/>
                </a:solidFill>
              </a:rPr>
              <a:t>kawasan</a:t>
            </a:r>
            <a:r>
              <a:rPr lang="en-US" sz="2800" dirty="0" smtClean="0">
                <a:solidFill>
                  <a:schemeClr val="tx1"/>
                </a:solidFill>
              </a:rPr>
              <a:t> </a:t>
            </a:r>
            <a:r>
              <a:rPr lang="en-US" sz="2800" dirty="0" err="1" smtClean="0">
                <a:solidFill>
                  <a:schemeClr val="tx1"/>
                </a:solidFill>
              </a:rPr>
              <a:t>lindung</a:t>
            </a:r>
            <a:r>
              <a:rPr lang="en-US" sz="2800" dirty="0" smtClean="0">
                <a:solidFill>
                  <a:schemeClr val="tx1"/>
                </a:solidFill>
              </a:rPr>
              <a:t>. </a:t>
            </a:r>
            <a:r>
              <a:rPr lang="en-US" sz="2800" dirty="0" err="1" smtClean="0">
                <a:solidFill>
                  <a:schemeClr val="tx1"/>
                </a:solidFill>
              </a:rPr>
              <a:t>Tiap</a:t>
            </a:r>
            <a:r>
              <a:rPr lang="en-US" sz="2800" dirty="0" smtClean="0">
                <a:solidFill>
                  <a:schemeClr val="tx1"/>
                </a:solidFill>
              </a:rPr>
              <a:t> </a:t>
            </a:r>
            <a:r>
              <a:rPr lang="en-US" sz="2800" dirty="0" err="1" smtClean="0">
                <a:solidFill>
                  <a:schemeClr val="tx1"/>
                </a:solidFill>
              </a:rPr>
              <a:t>mslh</a:t>
            </a:r>
            <a:r>
              <a:rPr lang="en-US" sz="2800" dirty="0" smtClean="0">
                <a:solidFill>
                  <a:schemeClr val="tx1"/>
                </a:solidFill>
              </a:rPr>
              <a:t> </a:t>
            </a:r>
            <a:r>
              <a:rPr lang="en-US" sz="2800" dirty="0" err="1" smtClean="0">
                <a:solidFill>
                  <a:schemeClr val="tx1"/>
                </a:solidFill>
              </a:rPr>
              <a:t>terisolasi</a:t>
            </a:r>
            <a:r>
              <a:rPr lang="en-US" sz="2800" dirty="0" smtClean="0">
                <a:solidFill>
                  <a:schemeClr val="tx1"/>
                </a:solidFill>
              </a:rPr>
              <a:t>, n </a:t>
            </a:r>
            <a:r>
              <a:rPr lang="en-US" sz="2800" dirty="0" err="1" smtClean="0">
                <a:solidFill>
                  <a:schemeClr val="tx1"/>
                </a:solidFill>
              </a:rPr>
              <a:t>solusi</a:t>
            </a:r>
            <a:r>
              <a:rPr lang="en-US" sz="2800" dirty="0" smtClean="0">
                <a:solidFill>
                  <a:schemeClr val="tx1"/>
                </a:solidFill>
              </a:rPr>
              <a:t> </a:t>
            </a:r>
            <a:r>
              <a:rPr lang="en-US" sz="2800" dirty="0" err="1" smtClean="0">
                <a:solidFill>
                  <a:schemeClr val="tx1"/>
                </a:solidFill>
              </a:rPr>
              <a:t>spesifik</a:t>
            </a:r>
            <a:r>
              <a:rPr lang="en-US" sz="2800" dirty="0" smtClean="0">
                <a:solidFill>
                  <a:schemeClr val="tx1"/>
                </a:solidFill>
              </a:rPr>
              <a:t> </a:t>
            </a:r>
            <a:r>
              <a:rPr lang="en-US" sz="2800" dirty="0" err="1" smtClean="0">
                <a:solidFill>
                  <a:schemeClr val="tx1"/>
                </a:solidFill>
              </a:rPr>
              <a:t>dicarikan</a:t>
            </a:r>
            <a:r>
              <a:rPr lang="en-US" sz="2800" dirty="0" smtClean="0">
                <a:solidFill>
                  <a:schemeClr val="tx1"/>
                </a:solidFill>
              </a:rPr>
              <a:t> </a:t>
            </a:r>
            <a:r>
              <a:rPr lang="en-US" sz="2800" dirty="0" err="1" smtClean="0">
                <a:solidFill>
                  <a:schemeClr val="tx1"/>
                </a:solidFill>
              </a:rPr>
              <a:t>utknya</a:t>
            </a:r>
            <a:r>
              <a:rPr lang="en-US" sz="2800" dirty="0" smtClean="0">
                <a:solidFill>
                  <a:schemeClr val="tx1"/>
                </a:solidFill>
              </a:rPr>
              <a:t>. </a:t>
            </a:r>
            <a:r>
              <a:rPr lang="en-US" sz="2800" dirty="0" err="1" smtClean="0">
                <a:solidFill>
                  <a:schemeClr val="tx1"/>
                </a:solidFill>
              </a:rPr>
              <a:t>Kelemahan</a:t>
            </a:r>
            <a:r>
              <a:rPr lang="en-US" sz="2800" dirty="0" smtClean="0">
                <a:solidFill>
                  <a:schemeClr val="tx1"/>
                </a:solidFill>
              </a:rPr>
              <a:t> : </a:t>
            </a:r>
            <a:r>
              <a:rPr lang="en-US" sz="2800" dirty="0" err="1" smtClean="0">
                <a:solidFill>
                  <a:schemeClr val="tx1"/>
                </a:solidFill>
              </a:rPr>
              <a:t>cara</a:t>
            </a:r>
            <a:r>
              <a:rPr lang="en-US" sz="2800" dirty="0" smtClean="0">
                <a:solidFill>
                  <a:schemeClr val="tx1"/>
                </a:solidFill>
              </a:rPr>
              <a:t> </a:t>
            </a:r>
            <a:r>
              <a:rPr lang="en-US" sz="2800" dirty="0" err="1" smtClean="0">
                <a:solidFill>
                  <a:schemeClr val="tx1"/>
                </a:solidFill>
              </a:rPr>
              <a:t>berpikir</a:t>
            </a:r>
            <a:r>
              <a:rPr lang="en-US" sz="2800" dirty="0" smtClean="0">
                <a:solidFill>
                  <a:schemeClr val="tx1"/>
                </a:solidFill>
              </a:rPr>
              <a:t> linier.</a:t>
            </a:r>
          </a:p>
          <a:p>
            <a:pPr marL="457200" indent="-457200" algn="l">
              <a:buFont typeface="+mj-lt"/>
              <a:buAutoNum type="arabicPeriod"/>
            </a:pPr>
            <a:r>
              <a:rPr lang="en-US" sz="2800" dirty="0" err="1" smtClean="0">
                <a:solidFill>
                  <a:schemeClr val="tx1"/>
                </a:solidFill>
              </a:rPr>
              <a:t>Solusi</a:t>
            </a:r>
            <a:r>
              <a:rPr lang="en-US" sz="2800" dirty="0" smtClean="0">
                <a:solidFill>
                  <a:schemeClr val="tx1"/>
                </a:solidFill>
              </a:rPr>
              <a:t> </a:t>
            </a:r>
            <a:r>
              <a:rPr lang="en-US" sz="2800" dirty="0" err="1" smtClean="0">
                <a:solidFill>
                  <a:schemeClr val="tx1"/>
                </a:solidFill>
              </a:rPr>
              <a:t>dicari</a:t>
            </a:r>
            <a:r>
              <a:rPr lang="en-US" sz="2800" dirty="0" smtClean="0">
                <a:solidFill>
                  <a:schemeClr val="tx1"/>
                </a:solidFill>
              </a:rPr>
              <a:t> </a:t>
            </a:r>
            <a:r>
              <a:rPr lang="en-US" sz="2800" dirty="0" err="1" smtClean="0">
                <a:solidFill>
                  <a:schemeClr val="tx1"/>
                </a:solidFill>
              </a:rPr>
              <a:t>dlm</a:t>
            </a:r>
            <a:r>
              <a:rPr lang="en-US" sz="2800" dirty="0" smtClean="0">
                <a:solidFill>
                  <a:schemeClr val="tx1"/>
                </a:solidFill>
              </a:rPr>
              <a:t> </a:t>
            </a:r>
            <a:r>
              <a:rPr lang="en-US" sz="2800" dirty="0" err="1" smtClean="0">
                <a:solidFill>
                  <a:schemeClr val="tx1"/>
                </a:solidFill>
              </a:rPr>
              <a:t>orde</a:t>
            </a:r>
            <a:r>
              <a:rPr lang="en-US" sz="2800" dirty="0" smtClean="0">
                <a:solidFill>
                  <a:schemeClr val="tx1"/>
                </a:solidFill>
              </a:rPr>
              <a:t> </a:t>
            </a:r>
            <a:r>
              <a:rPr lang="en-US" sz="2800" dirty="0" err="1" smtClean="0">
                <a:solidFill>
                  <a:schemeClr val="tx1"/>
                </a:solidFill>
              </a:rPr>
              <a:t>sosial</a:t>
            </a:r>
            <a:r>
              <a:rPr lang="en-US" sz="2800" dirty="0" smtClean="0">
                <a:solidFill>
                  <a:schemeClr val="tx1"/>
                </a:solidFill>
              </a:rPr>
              <a:t>, </a:t>
            </a:r>
            <a:r>
              <a:rPr lang="en-US" sz="2800" dirty="0" err="1" smtClean="0">
                <a:solidFill>
                  <a:schemeClr val="tx1"/>
                </a:solidFill>
              </a:rPr>
              <a:t>ekonomi</a:t>
            </a:r>
            <a:r>
              <a:rPr lang="en-US" sz="2800" dirty="0" smtClean="0">
                <a:solidFill>
                  <a:schemeClr val="tx1"/>
                </a:solidFill>
              </a:rPr>
              <a:t>, </a:t>
            </a:r>
            <a:r>
              <a:rPr lang="en-US" sz="2800" dirty="0" err="1" smtClean="0">
                <a:solidFill>
                  <a:schemeClr val="tx1"/>
                </a:solidFill>
              </a:rPr>
              <a:t>politik</a:t>
            </a:r>
            <a:r>
              <a:rPr lang="en-US" sz="2800" dirty="0" smtClean="0">
                <a:solidFill>
                  <a:schemeClr val="tx1"/>
                </a:solidFill>
              </a:rPr>
              <a:t> </a:t>
            </a:r>
            <a:r>
              <a:rPr lang="en-US" sz="2800" dirty="0" err="1" smtClean="0">
                <a:solidFill>
                  <a:schemeClr val="tx1"/>
                </a:solidFill>
              </a:rPr>
              <a:t>masy</a:t>
            </a:r>
            <a:r>
              <a:rPr lang="en-US" sz="2800" dirty="0" smtClean="0">
                <a:solidFill>
                  <a:schemeClr val="tx1"/>
                </a:solidFill>
              </a:rPr>
              <a:t>. </a:t>
            </a:r>
            <a:r>
              <a:rPr lang="en-US" sz="2800" dirty="0" err="1" smtClean="0">
                <a:solidFill>
                  <a:schemeClr val="tx1"/>
                </a:solidFill>
              </a:rPr>
              <a:t>Melalui</a:t>
            </a:r>
            <a:r>
              <a:rPr lang="en-US" sz="2800" dirty="0" smtClean="0">
                <a:solidFill>
                  <a:schemeClr val="tx1"/>
                </a:solidFill>
              </a:rPr>
              <a:t> </a:t>
            </a:r>
            <a:r>
              <a:rPr lang="en-US" sz="2800" dirty="0" err="1" smtClean="0">
                <a:solidFill>
                  <a:schemeClr val="tx1"/>
                </a:solidFill>
              </a:rPr>
              <a:t>keahlian</a:t>
            </a:r>
            <a:r>
              <a:rPr lang="en-US" sz="2800" dirty="0" smtClean="0">
                <a:solidFill>
                  <a:schemeClr val="tx1"/>
                </a:solidFill>
              </a:rPr>
              <a:t> </a:t>
            </a:r>
            <a:r>
              <a:rPr lang="en-US" sz="2800" dirty="0" err="1" smtClean="0">
                <a:solidFill>
                  <a:schemeClr val="tx1"/>
                </a:solidFill>
              </a:rPr>
              <a:t>teknis</a:t>
            </a:r>
            <a:r>
              <a:rPr lang="en-US" sz="2800" dirty="0" smtClean="0">
                <a:solidFill>
                  <a:schemeClr val="tx1"/>
                </a:solidFill>
              </a:rPr>
              <a:t>, </a:t>
            </a:r>
            <a:r>
              <a:rPr lang="en-US" sz="2800" dirty="0" err="1" smtClean="0">
                <a:solidFill>
                  <a:schemeClr val="tx1"/>
                </a:solidFill>
              </a:rPr>
              <a:t>misalnya</a:t>
            </a:r>
            <a:r>
              <a:rPr lang="en-US" sz="2800" dirty="0" smtClean="0">
                <a:solidFill>
                  <a:schemeClr val="tx1"/>
                </a:solidFill>
              </a:rPr>
              <a:t> </a:t>
            </a:r>
            <a:r>
              <a:rPr lang="en-US" sz="2800" dirty="0" err="1" smtClean="0">
                <a:solidFill>
                  <a:schemeClr val="tx1"/>
                </a:solidFill>
              </a:rPr>
              <a:t>dgn</a:t>
            </a:r>
            <a:r>
              <a:rPr lang="en-US" sz="2800" dirty="0" smtClean="0">
                <a:solidFill>
                  <a:schemeClr val="tx1"/>
                </a:solidFill>
              </a:rPr>
              <a:t> </a:t>
            </a:r>
            <a:r>
              <a:rPr lang="en-US" sz="2800" b="1" dirty="0" err="1" smtClean="0">
                <a:solidFill>
                  <a:schemeClr val="tx1"/>
                </a:solidFill>
              </a:rPr>
              <a:t>teknologi</a:t>
            </a:r>
            <a:r>
              <a:rPr lang="en-US" sz="2800" dirty="0" smtClean="0">
                <a:solidFill>
                  <a:schemeClr val="tx1"/>
                </a:solidFill>
              </a:rPr>
              <a:t>. </a:t>
            </a:r>
            <a:r>
              <a:rPr lang="en-US" sz="2800" dirty="0" err="1" smtClean="0">
                <a:solidFill>
                  <a:schemeClr val="tx1"/>
                </a:solidFill>
              </a:rPr>
              <a:t>Kelemahan</a:t>
            </a:r>
            <a:r>
              <a:rPr lang="en-US" sz="2800" dirty="0" smtClean="0">
                <a:solidFill>
                  <a:schemeClr val="tx1"/>
                </a:solidFill>
              </a:rPr>
              <a:t> </a:t>
            </a:r>
            <a:r>
              <a:rPr lang="en-US" sz="2800" dirty="0" err="1" smtClean="0">
                <a:solidFill>
                  <a:schemeClr val="tx1"/>
                </a:solidFill>
              </a:rPr>
              <a:t>mengabaikan</a:t>
            </a:r>
            <a:r>
              <a:rPr lang="en-US" sz="2800" dirty="0" smtClean="0">
                <a:solidFill>
                  <a:schemeClr val="tx1"/>
                </a:solidFill>
              </a:rPr>
              <a:t> </a:t>
            </a:r>
            <a:r>
              <a:rPr lang="en-US" sz="2800" dirty="0" err="1" smtClean="0">
                <a:solidFill>
                  <a:schemeClr val="tx1"/>
                </a:solidFill>
              </a:rPr>
              <a:t>faktor</a:t>
            </a:r>
            <a:r>
              <a:rPr lang="en-US" sz="2800" dirty="0" smtClean="0">
                <a:solidFill>
                  <a:schemeClr val="tx1"/>
                </a:solidFill>
              </a:rPr>
              <a:t> </a:t>
            </a:r>
            <a:r>
              <a:rPr lang="en-US" sz="2800" dirty="0" err="1" smtClean="0">
                <a:solidFill>
                  <a:schemeClr val="tx1"/>
                </a:solidFill>
              </a:rPr>
              <a:t>budaya</a:t>
            </a:r>
            <a:r>
              <a:rPr lang="en-US" sz="2800" dirty="0" smtClean="0">
                <a:solidFill>
                  <a:schemeClr val="tx1"/>
                </a:solidFill>
              </a:rPr>
              <a:t> </a:t>
            </a:r>
            <a:r>
              <a:rPr lang="en-US" sz="2800" dirty="0" err="1" smtClean="0">
                <a:solidFill>
                  <a:schemeClr val="tx1"/>
                </a:solidFill>
              </a:rPr>
              <a:t>masy</a:t>
            </a:r>
            <a:r>
              <a:rPr lang="en-US" sz="2800" dirty="0" smtClean="0">
                <a:solidFill>
                  <a:schemeClr val="tx1"/>
                </a:solidFill>
              </a:rPr>
              <a:t>.</a:t>
            </a:r>
            <a:endParaRPr lang="id-ID" sz="2800" dirty="0">
              <a:solidFill>
                <a:schemeClr val="tx1"/>
              </a:solidFill>
            </a:endParaRPr>
          </a:p>
        </p:txBody>
      </p:sp>
    </p:spTree>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273050"/>
            <a:ext cx="7391400" cy="1162050"/>
          </a:xfrm>
        </p:spPr>
        <p:txBody>
          <a:bodyPr>
            <a:normAutofit/>
          </a:bodyPr>
          <a:lstStyle/>
          <a:p>
            <a:pPr algn="ctr"/>
            <a:r>
              <a:rPr lang="en-US" sz="3200" dirty="0" err="1" smtClean="0"/>
              <a:t>Perspektif</a:t>
            </a:r>
            <a:r>
              <a:rPr lang="en-US" sz="3200" dirty="0" smtClean="0"/>
              <a:t> Green</a:t>
            </a:r>
            <a:br>
              <a:rPr lang="en-US" sz="3200" dirty="0" smtClean="0"/>
            </a:br>
            <a:endParaRPr lang="id-ID" sz="3200" dirty="0"/>
          </a:p>
        </p:txBody>
      </p:sp>
      <p:sp>
        <p:nvSpPr>
          <p:cNvPr id="9" name="Text Placeholder 8"/>
          <p:cNvSpPr>
            <a:spLocks noGrp="1"/>
          </p:cNvSpPr>
          <p:nvPr>
            <p:ph idx="1"/>
          </p:nvPr>
        </p:nvSpPr>
        <p:spPr>
          <a:xfrm>
            <a:off x="914400" y="1371600"/>
            <a:ext cx="7772400" cy="4754563"/>
          </a:xfrm>
        </p:spPr>
        <p:txBody>
          <a:bodyPr>
            <a:normAutofit/>
          </a:bodyPr>
          <a:lstStyle/>
          <a:p>
            <a:pPr marL="457200" indent="-457200">
              <a:buFont typeface="+mj-lt"/>
              <a:buAutoNum type="arabicPeriod"/>
            </a:pPr>
            <a:r>
              <a:rPr lang="en-US" sz="2800" dirty="0" err="1" smtClean="0"/>
              <a:t>Mengatasi</a:t>
            </a:r>
            <a:r>
              <a:rPr lang="en-US" sz="2800" dirty="0" smtClean="0"/>
              <a:t> </a:t>
            </a:r>
            <a:r>
              <a:rPr lang="en-US" sz="2800" dirty="0" err="1" smtClean="0"/>
              <a:t>mslh</a:t>
            </a:r>
            <a:r>
              <a:rPr lang="en-US" sz="2800" dirty="0" smtClean="0"/>
              <a:t> ling </a:t>
            </a:r>
            <a:r>
              <a:rPr lang="en-US" sz="2800" dirty="0" err="1" smtClean="0"/>
              <a:t>dgn</a:t>
            </a:r>
            <a:r>
              <a:rPr lang="en-US" sz="2800" dirty="0" smtClean="0"/>
              <a:t> </a:t>
            </a:r>
            <a:r>
              <a:rPr lang="en-US" sz="2800" dirty="0" err="1" smtClean="0"/>
              <a:t>cara</a:t>
            </a:r>
            <a:r>
              <a:rPr lang="en-US" sz="2800" dirty="0" smtClean="0"/>
              <a:t> </a:t>
            </a:r>
            <a:r>
              <a:rPr lang="en-US" sz="2800" dirty="0" err="1" smtClean="0"/>
              <a:t>pikir</a:t>
            </a:r>
            <a:r>
              <a:rPr lang="en-US" sz="2800" dirty="0" smtClean="0"/>
              <a:t> </a:t>
            </a:r>
            <a:r>
              <a:rPr lang="en-US" sz="2800" dirty="0" err="1" smtClean="0"/>
              <a:t>yg</a:t>
            </a:r>
            <a:r>
              <a:rPr lang="en-US" sz="2800" dirty="0" smtClean="0"/>
              <a:t> </a:t>
            </a:r>
            <a:r>
              <a:rPr lang="en-US" sz="2800" dirty="0" err="1" smtClean="0"/>
              <a:t>lbh</a:t>
            </a:r>
            <a:r>
              <a:rPr lang="en-US" sz="2800" dirty="0" smtClean="0"/>
              <a:t> </a:t>
            </a:r>
            <a:r>
              <a:rPr lang="en-US" sz="2800" dirty="0" err="1" smtClean="0"/>
              <a:t>mendasar</a:t>
            </a:r>
            <a:r>
              <a:rPr lang="en-US" sz="2800" dirty="0" smtClean="0"/>
              <a:t> </a:t>
            </a:r>
            <a:r>
              <a:rPr lang="en-US" sz="2800" dirty="0" err="1" smtClean="0"/>
              <a:t>dan</a:t>
            </a:r>
            <a:r>
              <a:rPr lang="en-US" sz="2800" dirty="0" smtClean="0"/>
              <a:t> </a:t>
            </a:r>
            <a:r>
              <a:rPr lang="en-US" sz="2800" dirty="0" err="1" smtClean="0"/>
              <a:t>radikal</a:t>
            </a:r>
            <a:r>
              <a:rPr lang="en-US" sz="2800" dirty="0" smtClean="0"/>
              <a:t>, </a:t>
            </a:r>
            <a:r>
              <a:rPr lang="en-US" sz="2800" dirty="0" err="1" smtClean="0"/>
              <a:t>yaitu</a:t>
            </a:r>
            <a:r>
              <a:rPr lang="en-US" sz="2800" dirty="0" smtClean="0"/>
              <a:t> </a:t>
            </a:r>
            <a:r>
              <a:rPr lang="en-US" sz="2800" dirty="0" err="1" smtClean="0"/>
              <a:t>merubah</a:t>
            </a:r>
            <a:r>
              <a:rPr lang="en-US" sz="2800" dirty="0" smtClean="0"/>
              <a:t> </a:t>
            </a:r>
            <a:r>
              <a:rPr lang="en-US" sz="2800" dirty="0" err="1" smtClean="0"/>
              <a:t>orde</a:t>
            </a:r>
            <a:r>
              <a:rPr lang="en-US" sz="2800" dirty="0" smtClean="0"/>
              <a:t> </a:t>
            </a:r>
            <a:r>
              <a:rPr lang="en-US" sz="2800" dirty="0" err="1" smtClean="0"/>
              <a:t>sosial</a:t>
            </a:r>
            <a:r>
              <a:rPr lang="en-US" sz="2800" dirty="0" smtClean="0"/>
              <a:t>, </a:t>
            </a:r>
            <a:r>
              <a:rPr lang="en-US" sz="2800" dirty="0" err="1" smtClean="0"/>
              <a:t>ekonomi</a:t>
            </a:r>
            <a:r>
              <a:rPr lang="en-US" sz="2800" dirty="0" smtClean="0"/>
              <a:t> </a:t>
            </a:r>
            <a:r>
              <a:rPr lang="en-US" sz="2800" dirty="0" err="1" smtClean="0"/>
              <a:t>dan</a:t>
            </a:r>
            <a:r>
              <a:rPr lang="en-US" sz="2800" dirty="0" smtClean="0"/>
              <a:t> </a:t>
            </a:r>
            <a:r>
              <a:rPr lang="en-US" sz="2800" dirty="0" err="1" smtClean="0"/>
              <a:t>politik</a:t>
            </a:r>
            <a:r>
              <a:rPr lang="en-US" sz="2800" dirty="0" smtClean="0"/>
              <a:t>. </a:t>
            </a:r>
            <a:r>
              <a:rPr lang="en-US" sz="2800" dirty="0" err="1" smtClean="0"/>
              <a:t>Solusi</a:t>
            </a:r>
            <a:r>
              <a:rPr lang="en-US" sz="2800" dirty="0" smtClean="0"/>
              <a:t> </a:t>
            </a:r>
            <a:r>
              <a:rPr lang="en-US" sz="2800" dirty="0" err="1" smtClean="0"/>
              <a:t>konvensional</a:t>
            </a:r>
            <a:r>
              <a:rPr lang="en-US" sz="2800" dirty="0" smtClean="0"/>
              <a:t>, linier </a:t>
            </a:r>
            <a:r>
              <a:rPr lang="en-US" sz="2800" dirty="0" err="1" smtClean="0"/>
              <a:t>dan</a:t>
            </a:r>
            <a:r>
              <a:rPr lang="en-US" sz="2800" dirty="0" smtClean="0"/>
              <a:t> </a:t>
            </a:r>
            <a:r>
              <a:rPr lang="en-US" sz="2800" dirty="0" err="1" smtClean="0"/>
              <a:t>teknologis</a:t>
            </a:r>
            <a:r>
              <a:rPr lang="en-US" sz="2800" dirty="0" smtClean="0"/>
              <a:t> </a:t>
            </a:r>
            <a:r>
              <a:rPr lang="en-US" sz="2800" dirty="0" err="1" smtClean="0"/>
              <a:t>hanya</a:t>
            </a:r>
            <a:r>
              <a:rPr lang="en-US" sz="2800" dirty="0" smtClean="0"/>
              <a:t> </a:t>
            </a:r>
            <a:r>
              <a:rPr lang="en-US" sz="2800" dirty="0" err="1" smtClean="0"/>
              <a:t>cukup</a:t>
            </a:r>
            <a:r>
              <a:rPr lang="en-US" sz="2800" dirty="0" smtClean="0"/>
              <a:t> </a:t>
            </a:r>
            <a:r>
              <a:rPr lang="en-US" sz="2800" dirty="0" err="1" smtClean="0"/>
              <a:t>utk</a:t>
            </a:r>
            <a:r>
              <a:rPr lang="en-US" sz="2800" dirty="0" smtClean="0"/>
              <a:t> </a:t>
            </a:r>
            <a:r>
              <a:rPr lang="en-US" sz="2800" dirty="0" err="1" smtClean="0"/>
              <a:t>jangka</a:t>
            </a:r>
            <a:r>
              <a:rPr lang="en-US" sz="2800" dirty="0" smtClean="0"/>
              <a:t> </a:t>
            </a:r>
            <a:r>
              <a:rPr lang="en-US" sz="2800" dirty="0" err="1" smtClean="0"/>
              <a:t>pendek</a:t>
            </a:r>
            <a:r>
              <a:rPr lang="en-US" sz="2800" dirty="0" smtClean="0"/>
              <a:t>.</a:t>
            </a:r>
          </a:p>
          <a:p>
            <a:pPr marL="457200" indent="-457200">
              <a:buFont typeface="+mj-lt"/>
              <a:buAutoNum type="arabicPeriod"/>
            </a:pPr>
            <a:r>
              <a:rPr lang="en-US" sz="2800" dirty="0" smtClean="0"/>
              <a:t>Problem ling </a:t>
            </a:r>
            <a:r>
              <a:rPr lang="en-US" sz="2800" dirty="0" err="1" smtClean="0"/>
              <a:t>hidup</a:t>
            </a:r>
            <a:r>
              <a:rPr lang="en-US" sz="2800" dirty="0" smtClean="0"/>
              <a:t> </a:t>
            </a:r>
            <a:r>
              <a:rPr lang="en-US" sz="2800" dirty="0" err="1" smtClean="0"/>
              <a:t>terkait</a:t>
            </a:r>
            <a:r>
              <a:rPr lang="en-US" sz="2800" dirty="0" smtClean="0"/>
              <a:t> </a:t>
            </a:r>
            <a:r>
              <a:rPr lang="en-US" sz="2800" dirty="0" err="1" smtClean="0"/>
              <a:t>dgn</a:t>
            </a:r>
            <a:r>
              <a:rPr lang="en-US" sz="2800" dirty="0" smtClean="0"/>
              <a:t> </a:t>
            </a:r>
            <a:r>
              <a:rPr lang="en-US" sz="2800" dirty="0" err="1" smtClean="0"/>
              <a:t>aspek</a:t>
            </a:r>
            <a:r>
              <a:rPr lang="en-US" sz="2800" dirty="0" smtClean="0"/>
              <a:t> lain, </a:t>
            </a:r>
            <a:r>
              <a:rPr lang="en-US" sz="2800" dirty="0" err="1" smtClean="0"/>
              <a:t>tdk</a:t>
            </a:r>
            <a:r>
              <a:rPr lang="en-US" sz="2800" dirty="0" smtClean="0"/>
              <a:t> </a:t>
            </a:r>
            <a:r>
              <a:rPr lang="en-US" sz="2800" dirty="0" err="1" smtClean="0"/>
              <a:t>berdiri</a:t>
            </a:r>
            <a:r>
              <a:rPr lang="en-US" sz="2800" dirty="0" smtClean="0"/>
              <a:t> </a:t>
            </a:r>
            <a:r>
              <a:rPr lang="en-US" sz="2800" dirty="0" err="1" smtClean="0"/>
              <a:t>sendiri</a:t>
            </a:r>
            <a:r>
              <a:rPr lang="en-US" sz="2800" dirty="0" smtClean="0"/>
              <a:t>/ </a:t>
            </a:r>
            <a:r>
              <a:rPr lang="en-US" sz="2800" dirty="0" err="1" smtClean="0"/>
              <a:t>pendekatan</a:t>
            </a:r>
            <a:r>
              <a:rPr lang="en-US" sz="2800" dirty="0" smtClean="0"/>
              <a:t> </a:t>
            </a:r>
            <a:r>
              <a:rPr lang="en-US" sz="2800" dirty="0" err="1" smtClean="0"/>
              <a:t>holistik</a:t>
            </a:r>
            <a:r>
              <a:rPr lang="en-US" sz="2800" dirty="0" smtClean="0"/>
              <a:t>, </a:t>
            </a:r>
            <a:r>
              <a:rPr lang="en-US" sz="2800" dirty="0" err="1" smtClean="0"/>
              <a:t>akibat</a:t>
            </a:r>
            <a:r>
              <a:rPr lang="en-US" sz="2800" dirty="0" smtClean="0"/>
              <a:t> </a:t>
            </a:r>
            <a:r>
              <a:rPr lang="en-US" sz="2800" dirty="0" err="1" smtClean="0"/>
              <a:t>ketidak-berlanjutan</a:t>
            </a:r>
            <a:r>
              <a:rPr lang="en-US" sz="2800" dirty="0" smtClean="0"/>
              <a:t> </a:t>
            </a:r>
            <a:r>
              <a:rPr lang="en-US" sz="2800" dirty="0" err="1" smtClean="0"/>
              <a:t>orde</a:t>
            </a:r>
            <a:r>
              <a:rPr lang="en-US" sz="2800" dirty="0" smtClean="0"/>
              <a:t> </a:t>
            </a:r>
            <a:r>
              <a:rPr lang="en-US" sz="2800" dirty="0" err="1" smtClean="0"/>
              <a:t>yg</a:t>
            </a:r>
            <a:r>
              <a:rPr lang="en-US" sz="2800" dirty="0" smtClean="0"/>
              <a:t> </a:t>
            </a:r>
            <a:r>
              <a:rPr lang="en-US" sz="2800" dirty="0" err="1" smtClean="0"/>
              <a:t>sekarang</a:t>
            </a:r>
            <a:r>
              <a:rPr lang="en-US" sz="2800" dirty="0" smtClean="0"/>
              <a:t>.</a:t>
            </a:r>
          </a:p>
          <a:p>
            <a:pPr marL="457200" indent="-457200">
              <a:buFont typeface="+mj-lt"/>
              <a:buAutoNum type="arabicPeriod" startAt="3"/>
            </a:pPr>
            <a:r>
              <a:rPr lang="en-US" sz="2800" dirty="0" err="1" smtClean="0"/>
              <a:t>Semboyan</a:t>
            </a:r>
            <a:r>
              <a:rPr lang="en-US" sz="2800" dirty="0" smtClean="0"/>
              <a:t> : think globally, act locally</a:t>
            </a:r>
          </a:p>
          <a:p>
            <a:pPr marL="457200" indent="-457200">
              <a:buFont typeface="+mj-lt"/>
              <a:buAutoNum type="arabicPeriod"/>
            </a:pPr>
            <a:endParaRPr lang="en-US" sz="2400" dirty="0" smtClean="0"/>
          </a:p>
          <a:p>
            <a:endParaRPr lang="id-ID" sz="2400" dirty="0"/>
          </a:p>
        </p:txBody>
      </p:sp>
    </p:spTree>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391400" cy="1162050"/>
          </a:xfrm>
        </p:spPr>
        <p:txBody>
          <a:bodyPr/>
          <a:lstStyle/>
          <a:p>
            <a:pPr algn="ctr"/>
            <a:r>
              <a:rPr lang="en-US" dirty="0" smtClean="0"/>
              <a:t/>
            </a:r>
            <a:br>
              <a:rPr lang="en-US" dirty="0" smtClean="0"/>
            </a:br>
            <a:r>
              <a:rPr lang="en-US" sz="3600" dirty="0" smtClean="0"/>
              <a:t>Green Beyond</a:t>
            </a:r>
            <a:endParaRPr lang="id-ID" sz="3600" dirty="0"/>
          </a:p>
        </p:txBody>
      </p:sp>
      <p:sp>
        <p:nvSpPr>
          <p:cNvPr id="3" name="Content Placeholder 2"/>
          <p:cNvSpPr>
            <a:spLocks noGrp="1"/>
          </p:cNvSpPr>
          <p:nvPr>
            <p:ph idx="1"/>
          </p:nvPr>
        </p:nvSpPr>
        <p:spPr>
          <a:xfrm>
            <a:off x="990600" y="1219200"/>
            <a:ext cx="7696200" cy="4906963"/>
          </a:xfrm>
        </p:spPr>
        <p:txBody>
          <a:bodyPr>
            <a:normAutofit/>
          </a:bodyPr>
          <a:lstStyle/>
          <a:p>
            <a:pPr>
              <a:buNone/>
            </a:pPr>
            <a:endParaRPr lang="en-US" sz="2400" dirty="0" smtClean="0"/>
          </a:p>
          <a:p>
            <a:r>
              <a:rPr lang="en-US" dirty="0" smtClean="0"/>
              <a:t>Problem ling</a:t>
            </a:r>
            <a:r>
              <a:rPr lang="id-ID" dirty="0" smtClean="0"/>
              <a:t>kungan pd</a:t>
            </a:r>
            <a:r>
              <a:rPr lang="en-US" dirty="0" smtClean="0"/>
              <a:t> </a:t>
            </a:r>
            <a:r>
              <a:rPr lang="en-US" dirty="0" err="1" smtClean="0"/>
              <a:t>hakekatnya</a:t>
            </a:r>
            <a:r>
              <a:rPr lang="en-US" dirty="0" smtClean="0"/>
              <a:t> </a:t>
            </a:r>
            <a:r>
              <a:rPr lang="en-US" dirty="0" err="1" smtClean="0"/>
              <a:t>mrpk</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ekonomi</a:t>
            </a:r>
            <a:r>
              <a:rPr lang="en-US" dirty="0" smtClean="0"/>
              <a:t> n </a:t>
            </a:r>
            <a:r>
              <a:rPr lang="en-US" dirty="0" err="1" smtClean="0"/>
              <a:t>politik</a:t>
            </a:r>
            <a:r>
              <a:rPr lang="en-US" dirty="0" smtClean="0"/>
              <a:t>, </a:t>
            </a:r>
            <a:r>
              <a:rPr lang="en-US" dirty="0" err="1" smtClean="0"/>
              <a:t>yi</a:t>
            </a:r>
            <a:r>
              <a:rPr lang="en-US" dirty="0" smtClean="0"/>
              <a:t> : </a:t>
            </a:r>
            <a:r>
              <a:rPr lang="en-US" dirty="0" err="1" smtClean="0"/>
              <a:t>jenis</a:t>
            </a:r>
            <a:r>
              <a:rPr lang="en-US" dirty="0" smtClean="0"/>
              <a:t> </a:t>
            </a:r>
            <a:r>
              <a:rPr lang="en-US" dirty="0" err="1" smtClean="0"/>
              <a:t>masyarakat</a:t>
            </a:r>
            <a:r>
              <a:rPr lang="en-US" dirty="0" smtClean="0"/>
              <a:t> </a:t>
            </a:r>
            <a:r>
              <a:rPr lang="en-US" dirty="0" err="1" smtClean="0"/>
              <a:t>yg</a:t>
            </a:r>
            <a:r>
              <a:rPr lang="en-US" dirty="0" smtClean="0"/>
              <a:t> </a:t>
            </a:r>
            <a:r>
              <a:rPr lang="en-US" dirty="0" err="1" smtClean="0"/>
              <a:t>kita</a:t>
            </a:r>
            <a:r>
              <a:rPr lang="en-US" dirty="0" smtClean="0"/>
              <a:t> </a:t>
            </a:r>
            <a:r>
              <a:rPr lang="en-US" dirty="0" err="1" smtClean="0"/>
              <a:t>kembangkan</a:t>
            </a:r>
            <a:r>
              <a:rPr lang="en-US" dirty="0" smtClean="0"/>
              <a:t>. </a:t>
            </a:r>
            <a:r>
              <a:rPr lang="en-US" dirty="0" err="1" smtClean="0"/>
              <a:t>Untuk</a:t>
            </a:r>
            <a:r>
              <a:rPr lang="en-US" dirty="0" smtClean="0"/>
              <a:t> </a:t>
            </a:r>
            <a:r>
              <a:rPr lang="en-US" dirty="0" err="1" smtClean="0"/>
              <a:t>mengatasinya</a:t>
            </a:r>
            <a:r>
              <a:rPr lang="en-US" dirty="0" smtClean="0"/>
              <a:t> </a:t>
            </a:r>
            <a:r>
              <a:rPr lang="en-US" dirty="0" err="1" smtClean="0"/>
              <a:t>hrs</a:t>
            </a:r>
            <a:r>
              <a:rPr lang="en-US" dirty="0" smtClean="0"/>
              <a:t> </a:t>
            </a:r>
            <a:r>
              <a:rPr lang="en-US" dirty="0" err="1" smtClean="0"/>
              <a:t>dicari</a:t>
            </a:r>
            <a:r>
              <a:rPr lang="en-US" dirty="0" smtClean="0"/>
              <a:t> </a:t>
            </a:r>
            <a:r>
              <a:rPr lang="en-US" dirty="0" err="1" smtClean="0"/>
              <a:t>kearifan</a:t>
            </a:r>
            <a:r>
              <a:rPr lang="en-US" dirty="0" smtClean="0"/>
              <a:t> </a:t>
            </a:r>
            <a:r>
              <a:rPr lang="en-US" dirty="0" err="1" smtClean="0"/>
              <a:t>dan</a:t>
            </a:r>
            <a:r>
              <a:rPr lang="en-US" dirty="0" smtClean="0"/>
              <a:t> </a:t>
            </a:r>
            <a:r>
              <a:rPr lang="en-US" dirty="0" err="1" smtClean="0"/>
              <a:t>keahlian</a:t>
            </a:r>
            <a:r>
              <a:rPr lang="en-US" dirty="0" smtClean="0"/>
              <a:t> </a:t>
            </a:r>
            <a:r>
              <a:rPr lang="en-US" dirty="0" err="1" smtClean="0"/>
              <a:t>ilmu</a:t>
            </a:r>
            <a:r>
              <a:rPr lang="en-US" dirty="0" smtClean="0"/>
              <a:t> </a:t>
            </a:r>
            <a:r>
              <a:rPr lang="en-US" dirty="0" err="1" smtClean="0"/>
              <a:t>sosial</a:t>
            </a:r>
            <a:r>
              <a:rPr lang="en-US" dirty="0" smtClean="0"/>
              <a:t>, </a:t>
            </a:r>
            <a:r>
              <a:rPr lang="en-US" dirty="0" err="1" smtClean="0"/>
              <a:t>ekonomi</a:t>
            </a:r>
            <a:r>
              <a:rPr lang="en-US" dirty="0" smtClean="0"/>
              <a:t> n </a:t>
            </a:r>
            <a:r>
              <a:rPr lang="en-US" dirty="0" err="1" smtClean="0"/>
              <a:t>politik</a:t>
            </a:r>
            <a:r>
              <a:rPr lang="en-US" dirty="0" smtClean="0"/>
              <a:t>.</a:t>
            </a:r>
          </a:p>
          <a:p>
            <a:r>
              <a:rPr lang="en-US" dirty="0" err="1" smtClean="0"/>
              <a:t>Perspektif</a:t>
            </a:r>
            <a:r>
              <a:rPr lang="en-US" dirty="0" smtClean="0"/>
              <a:t> green beyond </a:t>
            </a:r>
            <a:r>
              <a:rPr lang="en-US" dirty="0" err="1" smtClean="0"/>
              <a:t>perspektif</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kita</a:t>
            </a:r>
            <a:r>
              <a:rPr lang="en-US" dirty="0" smtClean="0"/>
              <a:t> </a:t>
            </a:r>
            <a:r>
              <a:rPr lang="en-US" dirty="0" err="1" smtClean="0"/>
              <a:t>hrs</a:t>
            </a:r>
            <a:r>
              <a:rPr lang="en-US" dirty="0" smtClean="0"/>
              <a:t> </a:t>
            </a:r>
            <a:r>
              <a:rPr lang="en-US" dirty="0" err="1" smtClean="0"/>
              <a:t>melakukan</a:t>
            </a:r>
            <a:r>
              <a:rPr lang="en-US" dirty="0" smtClean="0"/>
              <a:t> </a:t>
            </a:r>
            <a:r>
              <a:rPr lang="en-US" dirty="0" err="1" smtClean="0"/>
              <a:t>perubahan</a:t>
            </a:r>
            <a:r>
              <a:rPr lang="en-US" dirty="0" smtClean="0"/>
              <a:t> </a:t>
            </a:r>
            <a:r>
              <a:rPr lang="en-US" dirty="0" err="1" smtClean="0"/>
              <a:t>sosial</a:t>
            </a:r>
            <a:r>
              <a:rPr lang="en-US" dirty="0" smtClean="0"/>
              <a:t>, </a:t>
            </a:r>
            <a:r>
              <a:rPr lang="en-US" dirty="0" err="1" smtClean="0"/>
              <a:t>ekonomi</a:t>
            </a:r>
            <a:r>
              <a:rPr lang="en-US" dirty="0" smtClean="0"/>
              <a:t> n </a:t>
            </a:r>
            <a:r>
              <a:rPr lang="en-US" dirty="0" err="1" smtClean="0"/>
              <a:t>politik</a:t>
            </a:r>
            <a:r>
              <a:rPr lang="en-US" dirty="0" smtClean="0"/>
              <a:t>.</a:t>
            </a:r>
          </a:p>
          <a:p>
            <a:pPr marL="0" indent="0">
              <a:buNone/>
            </a:pPr>
            <a:endParaRPr lang="id-ID" sz="2400" dirty="0"/>
          </a:p>
        </p:txBody>
      </p:sp>
      <p:sp>
        <p:nvSpPr>
          <p:cNvPr id="4" name="Text Placeholder 3"/>
          <p:cNvSpPr>
            <a:spLocks noGrp="1"/>
          </p:cNvSpPr>
          <p:nvPr>
            <p:ph type="body" sz="half" idx="2"/>
          </p:nvPr>
        </p:nvSpPr>
        <p:spPr/>
        <p:txBody>
          <a:bodyPr/>
          <a:lstStyle/>
          <a:p>
            <a:endParaRPr lang="en-US" dirty="0" smtClean="0"/>
          </a:p>
          <a:p>
            <a:endParaRPr lang="id-ID" dirty="0"/>
          </a:p>
        </p:txBody>
      </p:sp>
    </p:spTree>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dirty="0" smtClean="0"/>
              <a:t>Cd di thn </a:t>
            </a:r>
            <a:r>
              <a:rPr lang="en-US" sz="4000" dirty="0" smtClean="0"/>
              <a:t>2020 </a:t>
            </a:r>
            <a:r>
              <a:rPr lang="en-US" sz="4000" dirty="0" err="1" smtClean="0"/>
              <a:t>spt</a:t>
            </a:r>
            <a:r>
              <a:rPr lang="en-US" sz="4000" dirty="0" smtClean="0"/>
              <a:t> </a:t>
            </a:r>
            <a:r>
              <a:rPr lang="en-US" sz="4000" dirty="0" err="1" smtClean="0"/>
              <a:t>apa</a:t>
            </a:r>
            <a:r>
              <a:rPr lang="en-US" sz="4000" dirty="0" smtClean="0"/>
              <a:t> ?</a:t>
            </a:r>
            <a:endParaRPr lang="en-US" sz="4000" dirty="0"/>
          </a:p>
        </p:txBody>
      </p:sp>
      <p:pic>
        <p:nvPicPr>
          <p:cNvPr id="4" name="Content Placeholder 3" descr="cd global warming.jpg"/>
          <p:cNvPicPr>
            <a:picLocks noGrp="1" noChangeAspect="1"/>
          </p:cNvPicPr>
          <p:nvPr>
            <p:ph idx="1"/>
          </p:nvPr>
        </p:nvPicPr>
        <p:blipFill>
          <a:blip r:embed="rId2"/>
          <a:stretch>
            <a:fillRect/>
          </a:stretch>
        </p:blipFill>
        <p:spPr>
          <a:xfrm>
            <a:off x="1143000" y="1601500"/>
            <a:ext cx="6705600" cy="4422843"/>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990599"/>
          </a:xfrm>
        </p:spPr>
        <p:txBody>
          <a:bodyPr>
            <a:normAutofit/>
          </a:bodyPr>
          <a:lstStyle/>
          <a:p>
            <a:r>
              <a:rPr lang="en-US" sz="2800" dirty="0" smtClean="0"/>
              <a:t>1. </a:t>
            </a:r>
            <a:r>
              <a:rPr lang="en-US" sz="2800" dirty="0" err="1" smtClean="0"/>
              <a:t>Eko</a:t>
            </a:r>
            <a:r>
              <a:rPr lang="en-US" sz="2800" dirty="0" smtClean="0"/>
              <a:t> </a:t>
            </a:r>
            <a:r>
              <a:rPr lang="en-US" sz="2800" dirty="0" err="1" smtClean="0"/>
              <a:t>sosialisme</a:t>
            </a:r>
            <a:r>
              <a:rPr lang="en-US" sz="2800" dirty="0" smtClean="0"/>
              <a:t/>
            </a:r>
            <a:br>
              <a:rPr lang="en-US" sz="2800" dirty="0" smtClean="0"/>
            </a:br>
            <a:endParaRPr lang="id-ID" sz="2800" dirty="0"/>
          </a:p>
        </p:txBody>
      </p:sp>
      <p:sp>
        <p:nvSpPr>
          <p:cNvPr id="3" name="Subtitle 2"/>
          <p:cNvSpPr>
            <a:spLocks noGrp="1"/>
          </p:cNvSpPr>
          <p:nvPr>
            <p:ph type="subTitle" idx="1"/>
          </p:nvPr>
        </p:nvSpPr>
        <p:spPr>
          <a:xfrm>
            <a:off x="1371600" y="1752600"/>
            <a:ext cx="6400800" cy="3886200"/>
          </a:xfrm>
        </p:spPr>
        <p:txBody>
          <a:bodyPr>
            <a:normAutofit lnSpcReduction="10000"/>
          </a:bodyPr>
          <a:lstStyle/>
          <a:p>
            <a:pPr marL="514350" indent="-514350" algn="l">
              <a:buFont typeface="+mj-lt"/>
              <a:buAutoNum type="arabicPeriod"/>
            </a:pPr>
            <a:r>
              <a:rPr lang="en-US" sz="2400" dirty="0" err="1" smtClean="0">
                <a:solidFill>
                  <a:schemeClr val="tx1"/>
                </a:solidFill>
              </a:rPr>
              <a:t>Krisis</a:t>
            </a:r>
            <a:r>
              <a:rPr lang="en-US" sz="2400" dirty="0" smtClean="0">
                <a:solidFill>
                  <a:schemeClr val="tx1"/>
                </a:solidFill>
              </a:rPr>
              <a:t> </a:t>
            </a:r>
            <a:r>
              <a:rPr lang="en-US" sz="2400" dirty="0" err="1" smtClean="0">
                <a:solidFill>
                  <a:schemeClr val="tx1"/>
                </a:solidFill>
              </a:rPr>
              <a:t>ekologis</a:t>
            </a:r>
            <a:r>
              <a:rPr lang="en-US" sz="2400" dirty="0" smtClean="0">
                <a:solidFill>
                  <a:schemeClr val="tx1"/>
                </a:solidFill>
              </a:rPr>
              <a:t> </a:t>
            </a:r>
            <a:r>
              <a:rPr lang="en-US" sz="2400" dirty="0" err="1" smtClean="0">
                <a:solidFill>
                  <a:schemeClr val="tx1"/>
                </a:solidFill>
              </a:rPr>
              <a:t>sbg</a:t>
            </a:r>
            <a:r>
              <a:rPr lang="en-US" sz="2400" dirty="0" smtClean="0">
                <a:solidFill>
                  <a:schemeClr val="tx1"/>
                </a:solidFill>
              </a:rPr>
              <a:t> </a:t>
            </a:r>
            <a:r>
              <a:rPr lang="en-US" sz="2400" dirty="0" err="1" smtClean="0">
                <a:solidFill>
                  <a:schemeClr val="tx1"/>
                </a:solidFill>
              </a:rPr>
              <a:t>akibat</a:t>
            </a:r>
            <a:r>
              <a:rPr lang="en-US" sz="2400" b="1" dirty="0" smtClean="0">
                <a:solidFill>
                  <a:schemeClr val="tx1"/>
                </a:solidFill>
              </a:rPr>
              <a:t> </a:t>
            </a:r>
            <a:r>
              <a:rPr lang="en-US" sz="2400" b="1" dirty="0" err="1" smtClean="0">
                <a:solidFill>
                  <a:schemeClr val="tx1"/>
                </a:solidFill>
              </a:rPr>
              <a:t>kapitalisme</a:t>
            </a:r>
            <a:r>
              <a:rPr lang="en-US" sz="2400" dirty="0" smtClean="0">
                <a:solidFill>
                  <a:schemeClr val="tx1"/>
                </a:solidFill>
              </a:rPr>
              <a:t>, </a:t>
            </a:r>
            <a:r>
              <a:rPr lang="en-US" sz="2400" dirty="0" err="1" smtClean="0">
                <a:solidFill>
                  <a:schemeClr val="tx1"/>
                </a:solidFill>
              </a:rPr>
              <a:t>para</a:t>
            </a:r>
            <a:r>
              <a:rPr lang="en-US" sz="2400" dirty="0" smtClean="0">
                <a:solidFill>
                  <a:schemeClr val="tx1"/>
                </a:solidFill>
              </a:rPr>
              <a:t> Marxian </a:t>
            </a:r>
            <a:r>
              <a:rPr lang="en-US" sz="2400" dirty="0" err="1" smtClean="0">
                <a:solidFill>
                  <a:schemeClr val="tx1"/>
                </a:solidFill>
              </a:rPr>
              <a:t>berpandangan</a:t>
            </a:r>
            <a:r>
              <a:rPr lang="en-US" sz="2400" dirty="0" smtClean="0">
                <a:solidFill>
                  <a:schemeClr val="tx1"/>
                </a:solidFill>
              </a:rPr>
              <a:t> </a:t>
            </a:r>
            <a:r>
              <a:rPr lang="en-US" sz="2400" dirty="0" err="1" smtClean="0">
                <a:solidFill>
                  <a:schemeClr val="tx1"/>
                </a:solidFill>
              </a:rPr>
              <a:t>bhw</a:t>
            </a:r>
            <a:r>
              <a:rPr lang="en-US" sz="2400" dirty="0" smtClean="0">
                <a:solidFill>
                  <a:schemeClr val="tx1"/>
                </a:solidFill>
              </a:rPr>
              <a:t> </a:t>
            </a:r>
            <a:r>
              <a:rPr lang="en-US" sz="2400" dirty="0" err="1" smtClean="0">
                <a:solidFill>
                  <a:schemeClr val="tx1"/>
                </a:solidFill>
              </a:rPr>
              <a:t>pertumbuhan</a:t>
            </a:r>
            <a:r>
              <a:rPr lang="en-US" sz="2400" dirty="0" smtClean="0">
                <a:solidFill>
                  <a:schemeClr val="tx1"/>
                </a:solidFill>
              </a:rPr>
              <a:t> </a:t>
            </a:r>
            <a:r>
              <a:rPr lang="en-US" sz="2400" dirty="0" err="1" smtClean="0">
                <a:solidFill>
                  <a:schemeClr val="tx1"/>
                </a:solidFill>
              </a:rPr>
              <a:t>dan</a:t>
            </a:r>
            <a:r>
              <a:rPr lang="en-US" sz="2400" dirty="0" smtClean="0">
                <a:solidFill>
                  <a:schemeClr val="tx1"/>
                </a:solidFill>
              </a:rPr>
              <a:t> </a:t>
            </a:r>
            <a:r>
              <a:rPr lang="en-US" sz="2400" dirty="0" err="1" smtClean="0">
                <a:solidFill>
                  <a:schemeClr val="tx1"/>
                </a:solidFill>
              </a:rPr>
              <a:t>industrialisasi</a:t>
            </a:r>
            <a:r>
              <a:rPr lang="en-US" sz="2400" dirty="0" smtClean="0">
                <a:solidFill>
                  <a:schemeClr val="tx1"/>
                </a:solidFill>
              </a:rPr>
              <a:t> </a:t>
            </a:r>
            <a:r>
              <a:rPr lang="en-US" sz="2400" dirty="0" err="1" smtClean="0">
                <a:solidFill>
                  <a:schemeClr val="tx1"/>
                </a:solidFill>
              </a:rPr>
              <a:t>mengiringi</a:t>
            </a:r>
            <a:r>
              <a:rPr lang="en-US" sz="2400" dirty="0" smtClean="0">
                <a:solidFill>
                  <a:schemeClr val="tx1"/>
                </a:solidFill>
              </a:rPr>
              <a:t> </a:t>
            </a:r>
            <a:r>
              <a:rPr lang="en-US" sz="2400" dirty="0" err="1" smtClean="0">
                <a:solidFill>
                  <a:schemeClr val="tx1"/>
                </a:solidFill>
              </a:rPr>
              <a:t>perkembangan</a:t>
            </a:r>
            <a:r>
              <a:rPr lang="en-US" sz="2400" dirty="0" smtClean="0">
                <a:solidFill>
                  <a:schemeClr val="tx1"/>
                </a:solidFill>
              </a:rPr>
              <a:t> </a:t>
            </a:r>
            <a:r>
              <a:rPr lang="en-US" sz="2400" dirty="0" err="1" smtClean="0">
                <a:solidFill>
                  <a:schemeClr val="tx1"/>
                </a:solidFill>
              </a:rPr>
              <a:t>kapitalisme</a:t>
            </a:r>
            <a:r>
              <a:rPr lang="en-US" sz="2400" dirty="0" smtClean="0">
                <a:solidFill>
                  <a:schemeClr val="tx1"/>
                </a:solidFill>
              </a:rPr>
              <a:t> </a:t>
            </a:r>
            <a:r>
              <a:rPr lang="en-US" sz="2400" dirty="0" err="1" smtClean="0">
                <a:solidFill>
                  <a:schemeClr val="tx1"/>
                </a:solidFill>
              </a:rPr>
              <a:t>yg</a:t>
            </a:r>
            <a:r>
              <a:rPr lang="en-US" sz="2400" dirty="0" smtClean="0">
                <a:solidFill>
                  <a:schemeClr val="tx1"/>
                </a:solidFill>
              </a:rPr>
              <a:t> </a:t>
            </a:r>
            <a:r>
              <a:rPr lang="en-US" sz="2400" dirty="0" err="1" smtClean="0">
                <a:solidFill>
                  <a:schemeClr val="tx1"/>
                </a:solidFill>
              </a:rPr>
              <a:t>mengakibatkan</a:t>
            </a:r>
            <a:r>
              <a:rPr lang="en-US" sz="2400" dirty="0" smtClean="0">
                <a:solidFill>
                  <a:schemeClr val="tx1"/>
                </a:solidFill>
              </a:rPr>
              <a:t> </a:t>
            </a:r>
            <a:r>
              <a:rPr lang="en-US" sz="2400" dirty="0" err="1" smtClean="0">
                <a:solidFill>
                  <a:schemeClr val="tx1"/>
                </a:solidFill>
              </a:rPr>
              <a:t>konsumsi</a:t>
            </a:r>
            <a:r>
              <a:rPr lang="en-US" sz="2400" dirty="0" smtClean="0">
                <a:solidFill>
                  <a:schemeClr val="tx1"/>
                </a:solidFill>
              </a:rPr>
              <a:t> </a:t>
            </a:r>
            <a:r>
              <a:rPr lang="en-US" sz="2400" dirty="0" err="1" smtClean="0">
                <a:solidFill>
                  <a:schemeClr val="tx1"/>
                </a:solidFill>
              </a:rPr>
              <a:t>berlebih</a:t>
            </a:r>
            <a:r>
              <a:rPr lang="en-US" sz="2400" dirty="0" smtClean="0">
                <a:solidFill>
                  <a:schemeClr val="tx1"/>
                </a:solidFill>
              </a:rPr>
              <a:t>, </a:t>
            </a:r>
            <a:r>
              <a:rPr lang="en-US" sz="2400" dirty="0" err="1" smtClean="0">
                <a:solidFill>
                  <a:schemeClr val="tx1"/>
                </a:solidFill>
              </a:rPr>
              <a:t>limbah</a:t>
            </a:r>
            <a:r>
              <a:rPr lang="en-US" sz="2400" dirty="0" smtClean="0">
                <a:solidFill>
                  <a:schemeClr val="tx1"/>
                </a:solidFill>
              </a:rPr>
              <a:t>, </a:t>
            </a:r>
            <a:r>
              <a:rPr lang="en-US" sz="2400" dirty="0" err="1" smtClean="0">
                <a:solidFill>
                  <a:schemeClr val="tx1"/>
                </a:solidFill>
              </a:rPr>
              <a:t>polusi</a:t>
            </a:r>
            <a:r>
              <a:rPr lang="en-US" sz="2400" dirty="0" smtClean="0">
                <a:solidFill>
                  <a:schemeClr val="tx1"/>
                </a:solidFill>
              </a:rPr>
              <a:t>, </a:t>
            </a:r>
            <a:r>
              <a:rPr lang="en-US" sz="2400" dirty="0" err="1" smtClean="0">
                <a:solidFill>
                  <a:schemeClr val="tx1"/>
                </a:solidFill>
              </a:rPr>
              <a:t>tanggung-jwb</a:t>
            </a:r>
            <a:r>
              <a:rPr lang="en-US" sz="2400" dirty="0" smtClean="0">
                <a:solidFill>
                  <a:schemeClr val="tx1"/>
                </a:solidFill>
              </a:rPr>
              <a:t> </a:t>
            </a:r>
            <a:r>
              <a:rPr lang="en-US" sz="2400" dirty="0" err="1" smtClean="0">
                <a:solidFill>
                  <a:schemeClr val="tx1"/>
                </a:solidFill>
              </a:rPr>
              <a:t>rendah</a:t>
            </a:r>
            <a:r>
              <a:rPr lang="en-US" sz="2400" dirty="0" smtClean="0">
                <a:solidFill>
                  <a:schemeClr val="tx1"/>
                </a:solidFill>
              </a:rPr>
              <a:t>.</a:t>
            </a:r>
          </a:p>
          <a:p>
            <a:pPr marL="514350" indent="-514350" algn="l">
              <a:buFont typeface="+mj-lt"/>
              <a:buAutoNum type="arabicPeriod"/>
            </a:pPr>
            <a:r>
              <a:rPr lang="en-US" sz="2400" dirty="0" err="1" smtClean="0">
                <a:solidFill>
                  <a:schemeClr val="tx1"/>
                </a:solidFill>
              </a:rPr>
              <a:t>Ideologi</a:t>
            </a:r>
            <a:r>
              <a:rPr lang="en-US" sz="2400" dirty="0" smtClean="0">
                <a:solidFill>
                  <a:schemeClr val="tx1"/>
                </a:solidFill>
              </a:rPr>
              <a:t> </a:t>
            </a:r>
            <a:r>
              <a:rPr lang="en-US" sz="2400" dirty="0" err="1" smtClean="0">
                <a:solidFill>
                  <a:schemeClr val="tx1"/>
                </a:solidFill>
              </a:rPr>
              <a:t>kapitalisme</a:t>
            </a:r>
            <a:r>
              <a:rPr lang="en-US" sz="2400" dirty="0" smtClean="0">
                <a:solidFill>
                  <a:schemeClr val="tx1"/>
                </a:solidFill>
              </a:rPr>
              <a:t> </a:t>
            </a:r>
            <a:r>
              <a:rPr lang="en-US" sz="2400" dirty="0" err="1" smtClean="0">
                <a:solidFill>
                  <a:schemeClr val="tx1"/>
                </a:solidFill>
              </a:rPr>
              <a:t>yg</a:t>
            </a:r>
            <a:r>
              <a:rPr lang="en-US" sz="2400" dirty="0" smtClean="0">
                <a:solidFill>
                  <a:schemeClr val="tx1"/>
                </a:solidFill>
              </a:rPr>
              <a:t> </a:t>
            </a:r>
            <a:r>
              <a:rPr lang="en-US" sz="2400" dirty="0" err="1" smtClean="0">
                <a:solidFill>
                  <a:schemeClr val="tx1"/>
                </a:solidFill>
              </a:rPr>
              <a:t>menekankan</a:t>
            </a:r>
            <a:r>
              <a:rPr lang="en-US" sz="2400" dirty="0" smtClean="0">
                <a:solidFill>
                  <a:schemeClr val="tx1"/>
                </a:solidFill>
              </a:rPr>
              <a:t> </a:t>
            </a:r>
            <a:r>
              <a:rPr lang="en-US" sz="2400" dirty="0" err="1" smtClean="0">
                <a:solidFill>
                  <a:schemeClr val="tx1"/>
                </a:solidFill>
              </a:rPr>
              <a:t>individualisme</a:t>
            </a:r>
            <a:r>
              <a:rPr lang="en-US" sz="2400" dirty="0" smtClean="0">
                <a:solidFill>
                  <a:schemeClr val="tx1"/>
                </a:solidFill>
              </a:rPr>
              <a:t> </a:t>
            </a:r>
            <a:r>
              <a:rPr lang="en-US" sz="2400" dirty="0" err="1" smtClean="0">
                <a:solidFill>
                  <a:schemeClr val="tx1"/>
                </a:solidFill>
              </a:rPr>
              <a:t>dan</a:t>
            </a:r>
            <a:r>
              <a:rPr lang="en-US" sz="2400" dirty="0" smtClean="0">
                <a:solidFill>
                  <a:schemeClr val="tx1"/>
                </a:solidFill>
              </a:rPr>
              <a:t> </a:t>
            </a:r>
            <a:r>
              <a:rPr lang="en-US" sz="2400" dirty="0" err="1" smtClean="0">
                <a:solidFill>
                  <a:schemeClr val="tx1"/>
                </a:solidFill>
              </a:rPr>
              <a:t>hubungan</a:t>
            </a:r>
            <a:r>
              <a:rPr lang="en-US" sz="2400" dirty="0" smtClean="0">
                <a:solidFill>
                  <a:schemeClr val="tx1"/>
                </a:solidFill>
              </a:rPr>
              <a:t> </a:t>
            </a:r>
            <a:r>
              <a:rPr lang="en-US" sz="2400" dirty="0" err="1" smtClean="0">
                <a:solidFill>
                  <a:schemeClr val="tx1"/>
                </a:solidFill>
              </a:rPr>
              <a:t>eksploitatif</a:t>
            </a:r>
            <a:r>
              <a:rPr lang="en-US" sz="2400" dirty="0" smtClean="0">
                <a:solidFill>
                  <a:schemeClr val="tx1"/>
                </a:solidFill>
              </a:rPr>
              <a:t> </a:t>
            </a:r>
            <a:r>
              <a:rPr lang="en-US" sz="2400" dirty="0" err="1" smtClean="0">
                <a:solidFill>
                  <a:schemeClr val="tx1"/>
                </a:solidFill>
              </a:rPr>
              <a:t>thd</a:t>
            </a:r>
            <a:r>
              <a:rPr lang="en-US" sz="2400" dirty="0" smtClean="0">
                <a:solidFill>
                  <a:schemeClr val="tx1"/>
                </a:solidFill>
              </a:rPr>
              <a:t> </a:t>
            </a:r>
            <a:r>
              <a:rPr lang="en-US" sz="2400" dirty="0" err="1" smtClean="0">
                <a:solidFill>
                  <a:schemeClr val="tx1"/>
                </a:solidFill>
              </a:rPr>
              <a:t>lahan</a:t>
            </a:r>
            <a:r>
              <a:rPr lang="en-US" sz="2400" dirty="0" smtClean="0">
                <a:solidFill>
                  <a:schemeClr val="tx1"/>
                </a:solidFill>
              </a:rPr>
              <a:t> </a:t>
            </a:r>
            <a:r>
              <a:rPr lang="en-US" sz="2400" dirty="0" err="1" smtClean="0">
                <a:solidFill>
                  <a:schemeClr val="tx1"/>
                </a:solidFill>
              </a:rPr>
              <a:t>dan</a:t>
            </a:r>
            <a:r>
              <a:rPr lang="en-US" sz="2400" dirty="0" smtClean="0">
                <a:solidFill>
                  <a:schemeClr val="tx1"/>
                </a:solidFill>
              </a:rPr>
              <a:t> </a:t>
            </a:r>
            <a:r>
              <a:rPr lang="en-US" sz="2400" dirty="0" err="1" smtClean="0">
                <a:solidFill>
                  <a:schemeClr val="tx1"/>
                </a:solidFill>
              </a:rPr>
              <a:t>sda</a:t>
            </a:r>
            <a:endParaRPr lang="en-US" sz="2400" dirty="0" smtClean="0">
              <a:solidFill>
                <a:schemeClr val="tx1"/>
              </a:solidFill>
            </a:endParaRPr>
          </a:p>
          <a:p>
            <a:pPr marL="514350" indent="-514350" algn="l">
              <a:buFont typeface="+mj-lt"/>
              <a:buAutoNum type="arabicPeriod"/>
            </a:pPr>
            <a:r>
              <a:rPr lang="en-US" sz="2400" dirty="0" err="1" smtClean="0">
                <a:solidFill>
                  <a:schemeClr val="tx1"/>
                </a:solidFill>
              </a:rPr>
              <a:t>Solusi</a:t>
            </a:r>
            <a:r>
              <a:rPr lang="en-US" sz="2400" dirty="0" smtClean="0">
                <a:solidFill>
                  <a:schemeClr val="tx1"/>
                </a:solidFill>
              </a:rPr>
              <a:t> : </a:t>
            </a:r>
            <a:r>
              <a:rPr lang="en-US" sz="2400" dirty="0" err="1" smtClean="0">
                <a:solidFill>
                  <a:schemeClr val="tx1"/>
                </a:solidFill>
              </a:rPr>
              <a:t>menciptakan</a:t>
            </a:r>
            <a:r>
              <a:rPr lang="en-US" sz="2400" dirty="0" smtClean="0">
                <a:solidFill>
                  <a:schemeClr val="tx1"/>
                </a:solidFill>
              </a:rPr>
              <a:t> </a:t>
            </a:r>
            <a:r>
              <a:rPr lang="en-US" sz="2400" dirty="0" err="1" smtClean="0">
                <a:solidFill>
                  <a:schemeClr val="tx1"/>
                </a:solidFill>
              </a:rPr>
              <a:t>masy</a:t>
            </a:r>
            <a:r>
              <a:rPr lang="en-US" sz="2400" dirty="0" smtClean="0">
                <a:solidFill>
                  <a:schemeClr val="tx1"/>
                </a:solidFill>
              </a:rPr>
              <a:t>. </a:t>
            </a:r>
            <a:r>
              <a:rPr lang="en-US" sz="2400" dirty="0" err="1" smtClean="0">
                <a:solidFill>
                  <a:schemeClr val="tx1"/>
                </a:solidFill>
              </a:rPr>
              <a:t>Sosialis</a:t>
            </a:r>
            <a:r>
              <a:rPr lang="en-US" sz="2400" dirty="0" smtClean="0">
                <a:solidFill>
                  <a:schemeClr val="tx1"/>
                </a:solidFill>
              </a:rPr>
              <a:t>.</a:t>
            </a:r>
            <a:endParaRPr lang="id-ID" sz="2400" dirty="0">
              <a:solidFill>
                <a:schemeClr val="tx1"/>
              </a:solidFill>
            </a:endParaRPr>
          </a:p>
        </p:txBody>
      </p:sp>
    </p:spTree>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200" dirty="0" smtClean="0"/>
              <a:t>2. </a:t>
            </a:r>
            <a:r>
              <a:rPr lang="en-US" sz="3200" dirty="0" err="1" smtClean="0"/>
              <a:t>Eko</a:t>
            </a:r>
            <a:r>
              <a:rPr lang="en-US" sz="3200" dirty="0" smtClean="0"/>
              <a:t> </a:t>
            </a:r>
            <a:r>
              <a:rPr lang="en-US" sz="3200" dirty="0" err="1"/>
              <a:t>A</a:t>
            </a:r>
            <a:r>
              <a:rPr lang="en-US" sz="3200" dirty="0" err="1" smtClean="0"/>
              <a:t>narkhisme</a:t>
            </a:r>
            <a:endParaRPr lang="en-US" sz="3200" dirty="0"/>
          </a:p>
        </p:txBody>
      </p:sp>
      <p:sp>
        <p:nvSpPr>
          <p:cNvPr id="3" name="Content Placeholder 2"/>
          <p:cNvSpPr>
            <a:spLocks noGrp="1"/>
          </p:cNvSpPr>
          <p:nvPr>
            <p:ph idx="1"/>
          </p:nvPr>
        </p:nvSpPr>
        <p:spPr>
          <a:xfrm>
            <a:off x="457200" y="838200"/>
            <a:ext cx="8229600" cy="5287963"/>
          </a:xfrm>
        </p:spPr>
        <p:txBody>
          <a:bodyPr>
            <a:normAutofit/>
          </a:bodyPr>
          <a:lstStyle/>
          <a:p>
            <a:pPr marL="514350" indent="-514350">
              <a:buFont typeface="+mj-lt"/>
              <a:buAutoNum type="arabicPeriod"/>
            </a:pPr>
            <a:r>
              <a:rPr lang="en-US" sz="2800" dirty="0" err="1" smtClean="0"/>
              <a:t>Krisis</a:t>
            </a:r>
            <a:r>
              <a:rPr lang="en-US" sz="2800" dirty="0" smtClean="0"/>
              <a:t> </a:t>
            </a:r>
            <a:r>
              <a:rPr lang="en-US" sz="2800" dirty="0" err="1" smtClean="0"/>
              <a:t>ekologi</a:t>
            </a:r>
            <a:r>
              <a:rPr lang="en-US" sz="2800" dirty="0" smtClean="0"/>
              <a:t> </a:t>
            </a:r>
            <a:r>
              <a:rPr lang="en-US" sz="2800" dirty="0" err="1" smtClean="0"/>
              <a:t>sbg</a:t>
            </a:r>
            <a:r>
              <a:rPr lang="en-US" sz="2800" dirty="0" smtClean="0"/>
              <a:t> </a:t>
            </a:r>
            <a:r>
              <a:rPr lang="en-US" sz="2800" dirty="0" err="1" smtClean="0"/>
              <a:t>akibat</a:t>
            </a:r>
            <a:r>
              <a:rPr lang="en-US" sz="2800" dirty="0" smtClean="0"/>
              <a:t> </a:t>
            </a:r>
            <a:r>
              <a:rPr lang="en-US" sz="2800" dirty="0" err="1" smtClean="0"/>
              <a:t>dr</a:t>
            </a:r>
            <a:r>
              <a:rPr lang="en-US" sz="2800" dirty="0" smtClean="0"/>
              <a:t> </a:t>
            </a:r>
            <a:r>
              <a:rPr lang="en-US" sz="2800" dirty="0" err="1" smtClean="0"/>
              <a:t>struktur</a:t>
            </a:r>
            <a:r>
              <a:rPr lang="en-US" sz="2800" dirty="0" smtClean="0"/>
              <a:t> </a:t>
            </a:r>
            <a:r>
              <a:rPr lang="en-US" sz="2800" dirty="0" err="1" smtClean="0"/>
              <a:t>dominasi</a:t>
            </a:r>
            <a:r>
              <a:rPr lang="en-US" sz="2800" dirty="0" smtClean="0"/>
              <a:t> n </a:t>
            </a:r>
            <a:r>
              <a:rPr lang="en-US" sz="2800" dirty="0" err="1" smtClean="0"/>
              <a:t>kontrol</a:t>
            </a:r>
            <a:r>
              <a:rPr lang="en-US" sz="2800" dirty="0" smtClean="0"/>
              <a:t> </a:t>
            </a:r>
            <a:r>
              <a:rPr lang="en-US" sz="2800" dirty="0" err="1" smtClean="0"/>
              <a:t>dr</a:t>
            </a:r>
            <a:r>
              <a:rPr lang="en-US" sz="2800" dirty="0" smtClean="0"/>
              <a:t> </a:t>
            </a:r>
            <a:r>
              <a:rPr lang="en-US" sz="2800" dirty="0" err="1" smtClean="0"/>
              <a:t>pemerintah</a:t>
            </a:r>
            <a:r>
              <a:rPr lang="en-US" sz="2800" dirty="0" smtClean="0"/>
              <a:t>, </a:t>
            </a:r>
            <a:r>
              <a:rPr lang="en-US" sz="2800" dirty="0" err="1" smtClean="0"/>
              <a:t>militer</a:t>
            </a:r>
            <a:r>
              <a:rPr lang="en-US" sz="2800" dirty="0" smtClean="0"/>
              <a:t>, </a:t>
            </a:r>
            <a:r>
              <a:rPr lang="en-US" sz="2800" dirty="0" err="1" smtClean="0"/>
              <a:t>bisnis</a:t>
            </a:r>
            <a:r>
              <a:rPr lang="en-US" sz="2800" dirty="0" smtClean="0"/>
              <a:t> </a:t>
            </a:r>
            <a:r>
              <a:rPr lang="en-US" sz="2800" dirty="0" err="1" smtClean="0"/>
              <a:t>dan</a:t>
            </a:r>
            <a:r>
              <a:rPr lang="en-US" sz="2800" dirty="0" smtClean="0"/>
              <a:t> </a:t>
            </a:r>
            <a:r>
              <a:rPr lang="en-US" sz="2800" dirty="0" err="1" smtClean="0"/>
              <a:t>regulasi</a:t>
            </a:r>
            <a:r>
              <a:rPr lang="en-US" sz="2800" dirty="0" smtClean="0"/>
              <a:t> </a:t>
            </a:r>
            <a:r>
              <a:rPr lang="en-US" sz="2800" dirty="0" err="1" smtClean="0"/>
              <a:t>ttt</a:t>
            </a:r>
            <a:r>
              <a:rPr lang="en-US" sz="2800" dirty="0" smtClean="0"/>
              <a:t>. Hal </a:t>
            </a:r>
            <a:r>
              <a:rPr lang="en-US" sz="2800" dirty="0" err="1" smtClean="0"/>
              <a:t>ini</a:t>
            </a:r>
            <a:r>
              <a:rPr lang="en-US" sz="2800" dirty="0" smtClean="0"/>
              <a:t> </a:t>
            </a:r>
            <a:r>
              <a:rPr lang="en-US" sz="2800" dirty="0" err="1" smtClean="0"/>
              <a:t>berarti</a:t>
            </a:r>
            <a:r>
              <a:rPr lang="en-US" sz="2800" dirty="0" smtClean="0"/>
              <a:t>, </a:t>
            </a:r>
            <a:r>
              <a:rPr lang="en-US" sz="2800" dirty="0" err="1" smtClean="0"/>
              <a:t>mrk</a:t>
            </a:r>
            <a:r>
              <a:rPr lang="en-US" sz="2800" dirty="0" smtClean="0"/>
              <a:t> </a:t>
            </a:r>
            <a:r>
              <a:rPr lang="en-US" sz="2800" dirty="0" err="1" smtClean="0"/>
              <a:t>membatasi</a:t>
            </a:r>
            <a:r>
              <a:rPr lang="en-US" sz="2800" dirty="0" smtClean="0"/>
              <a:t> </a:t>
            </a:r>
            <a:r>
              <a:rPr lang="en-US" sz="2800" dirty="0" err="1" smtClean="0"/>
              <a:t>kebebasan</a:t>
            </a:r>
            <a:r>
              <a:rPr lang="en-US" sz="2800" dirty="0" smtClean="0"/>
              <a:t> </a:t>
            </a:r>
            <a:r>
              <a:rPr lang="en-US" sz="2800" dirty="0" err="1" smtClean="0"/>
              <a:t>manusia</a:t>
            </a:r>
            <a:r>
              <a:rPr lang="en-US" sz="2800" dirty="0" smtClean="0"/>
              <a:t> n </a:t>
            </a:r>
            <a:r>
              <a:rPr lang="en-US" sz="2800" dirty="0" err="1" smtClean="0"/>
              <a:t>potensi</a:t>
            </a:r>
            <a:r>
              <a:rPr lang="en-US" sz="2800" dirty="0" smtClean="0"/>
              <a:t> </a:t>
            </a:r>
            <a:r>
              <a:rPr lang="en-US" sz="2800" dirty="0" err="1" smtClean="0"/>
              <a:t>utk</a:t>
            </a:r>
            <a:r>
              <a:rPr lang="en-US" sz="2800" dirty="0" smtClean="0"/>
              <a:t> </a:t>
            </a:r>
            <a:r>
              <a:rPr lang="en-US" sz="2800" dirty="0" err="1" smtClean="0"/>
              <a:t>menikmati</a:t>
            </a:r>
            <a:r>
              <a:rPr lang="en-US" sz="2800" dirty="0" smtClean="0"/>
              <a:t> </a:t>
            </a:r>
            <a:r>
              <a:rPr lang="en-US" sz="2800" dirty="0" err="1" smtClean="0"/>
              <a:t>alam</a:t>
            </a:r>
            <a:r>
              <a:rPr lang="en-US" sz="2800" dirty="0" smtClean="0"/>
              <a:t>. </a:t>
            </a:r>
            <a:r>
              <a:rPr lang="en-US" sz="2800" dirty="0" err="1" smtClean="0"/>
              <a:t>Kontrol</a:t>
            </a:r>
            <a:r>
              <a:rPr lang="en-US" sz="2800" dirty="0" smtClean="0"/>
              <a:t> hrs </a:t>
            </a:r>
            <a:r>
              <a:rPr lang="en-US" sz="2800" dirty="0" err="1" smtClean="0"/>
              <a:t>dibuat</a:t>
            </a:r>
            <a:r>
              <a:rPr lang="en-US" sz="2800" dirty="0" smtClean="0"/>
              <a:t> </a:t>
            </a:r>
            <a:r>
              <a:rPr lang="en-US" sz="2800" dirty="0" err="1" smtClean="0"/>
              <a:t>sdkt</a:t>
            </a:r>
            <a:r>
              <a:rPr lang="en-US" sz="2800" dirty="0" smtClean="0"/>
              <a:t> </a:t>
            </a:r>
            <a:r>
              <a:rPr lang="en-US" sz="2800" dirty="0" err="1" smtClean="0"/>
              <a:t>mungkin</a:t>
            </a:r>
            <a:r>
              <a:rPr lang="en-US" sz="2800" dirty="0" smtClean="0"/>
              <a:t>.</a:t>
            </a:r>
          </a:p>
          <a:p>
            <a:pPr marL="514350" indent="-514350">
              <a:buFont typeface="+mj-lt"/>
              <a:buAutoNum type="arabicPeriod"/>
            </a:pPr>
            <a:r>
              <a:rPr lang="en-US" sz="2800" dirty="0" err="1" smtClean="0"/>
              <a:t>Mrk</a:t>
            </a:r>
            <a:r>
              <a:rPr lang="en-US" sz="2800" dirty="0" smtClean="0"/>
              <a:t> </a:t>
            </a:r>
            <a:r>
              <a:rPr lang="en-US" sz="2800" dirty="0" err="1" smtClean="0"/>
              <a:t>suka</a:t>
            </a:r>
            <a:r>
              <a:rPr lang="en-US" sz="2800" dirty="0" smtClean="0"/>
              <a:t> : back to the nature, small is beautiful, </a:t>
            </a:r>
            <a:r>
              <a:rPr lang="en-US" sz="2800" dirty="0" err="1" smtClean="0"/>
              <a:t>desentralisasi,kontrol</a:t>
            </a:r>
            <a:r>
              <a:rPr lang="en-US" sz="2800" dirty="0" smtClean="0"/>
              <a:t> </a:t>
            </a:r>
            <a:r>
              <a:rPr lang="en-US" sz="2800" dirty="0" err="1" smtClean="0"/>
              <a:t>lokal</a:t>
            </a:r>
            <a:r>
              <a:rPr lang="en-US" sz="2800" dirty="0" smtClean="0"/>
              <a:t>, </a:t>
            </a:r>
            <a:r>
              <a:rPr lang="en-US" sz="2800" dirty="0" err="1" smtClean="0"/>
              <a:t>jk</a:t>
            </a:r>
            <a:r>
              <a:rPr lang="en-US" sz="2800" dirty="0" smtClean="0"/>
              <a:t> </a:t>
            </a:r>
            <a:r>
              <a:rPr lang="en-US" sz="2800" dirty="0" err="1" smtClean="0"/>
              <a:t>perlu</a:t>
            </a:r>
            <a:r>
              <a:rPr lang="en-US" sz="2800" dirty="0" smtClean="0"/>
              <a:t> </a:t>
            </a:r>
            <a:r>
              <a:rPr lang="en-US" sz="2800" dirty="0" err="1" smtClean="0"/>
              <a:t>tdk</a:t>
            </a:r>
            <a:r>
              <a:rPr lang="en-US" sz="2800" dirty="0" smtClean="0"/>
              <a:t> </a:t>
            </a:r>
            <a:r>
              <a:rPr lang="en-US" sz="2800" dirty="0" err="1" smtClean="0"/>
              <a:t>ada</a:t>
            </a:r>
            <a:r>
              <a:rPr lang="en-US" sz="2800" dirty="0" smtClean="0"/>
              <a:t> </a:t>
            </a:r>
            <a:r>
              <a:rPr lang="en-US" sz="2800" dirty="0" err="1" smtClean="0"/>
              <a:t>pem-tah</a:t>
            </a:r>
            <a:r>
              <a:rPr lang="en-US" sz="2800" dirty="0" smtClean="0"/>
              <a:t> </a:t>
            </a:r>
            <a:r>
              <a:rPr lang="en-US" sz="2800" dirty="0" err="1" smtClean="0"/>
              <a:t>pusat</a:t>
            </a:r>
            <a:r>
              <a:rPr lang="en-US" sz="2800" dirty="0" smtClean="0"/>
              <a:t>.</a:t>
            </a:r>
          </a:p>
          <a:p>
            <a:pPr marL="514350" indent="-514350">
              <a:buFont typeface="+mj-lt"/>
              <a:buAutoNum type="arabicPeriod"/>
            </a:pPr>
            <a:r>
              <a:rPr lang="en-US" sz="2800" dirty="0" err="1" smtClean="0"/>
              <a:t>Penyebab</a:t>
            </a:r>
            <a:r>
              <a:rPr lang="en-US" sz="2800" dirty="0" smtClean="0"/>
              <a:t> : </a:t>
            </a:r>
            <a:r>
              <a:rPr lang="en-US" sz="2800" dirty="0" err="1" smtClean="0"/>
              <a:t>jenuh</a:t>
            </a:r>
            <a:r>
              <a:rPr lang="en-US" sz="2800" dirty="0" smtClean="0"/>
              <a:t> </a:t>
            </a:r>
            <a:r>
              <a:rPr lang="en-US" sz="2800" dirty="0" err="1" smtClean="0"/>
              <a:t>dgn</a:t>
            </a:r>
            <a:r>
              <a:rPr lang="en-US" sz="2800" dirty="0" smtClean="0"/>
              <a:t> </a:t>
            </a:r>
            <a:r>
              <a:rPr lang="en-US" sz="2800" dirty="0" err="1" smtClean="0"/>
              <a:t>kemapanan</a:t>
            </a:r>
            <a:r>
              <a:rPr lang="en-US" sz="2800" dirty="0" smtClean="0"/>
              <a:t> </a:t>
            </a:r>
            <a:r>
              <a:rPr lang="en-US" sz="2800" dirty="0" err="1" smtClean="0"/>
              <a:t>yg</a:t>
            </a:r>
            <a:r>
              <a:rPr lang="en-US" sz="2800" dirty="0" smtClean="0"/>
              <a:t> </a:t>
            </a:r>
            <a:r>
              <a:rPr lang="en-US" sz="2800" dirty="0" err="1" smtClean="0"/>
              <a:t>terjadi</a:t>
            </a:r>
            <a:r>
              <a:rPr lang="en-US" sz="2800" dirty="0" smtClean="0"/>
              <a:t>, </a:t>
            </a:r>
            <a:r>
              <a:rPr lang="en-US" sz="2800" dirty="0" err="1" smtClean="0"/>
              <a:t>pencarian</a:t>
            </a:r>
            <a:r>
              <a:rPr lang="en-US" sz="2800" dirty="0" smtClean="0"/>
              <a:t> </a:t>
            </a:r>
            <a:r>
              <a:rPr lang="en-US" sz="2800" dirty="0" err="1" smtClean="0"/>
              <a:t>thd</a:t>
            </a:r>
            <a:r>
              <a:rPr lang="en-US" sz="2800" dirty="0" smtClean="0"/>
              <a:t> </a:t>
            </a:r>
            <a:r>
              <a:rPr lang="en-US" sz="2800" dirty="0" err="1" smtClean="0"/>
              <a:t>kebebasan</a:t>
            </a:r>
            <a:r>
              <a:rPr lang="en-US" sz="2800" dirty="0" smtClean="0"/>
              <a:t> </a:t>
            </a:r>
            <a:r>
              <a:rPr lang="en-US" sz="2800" dirty="0" err="1" smtClean="0"/>
              <a:t>dr</a:t>
            </a:r>
            <a:r>
              <a:rPr lang="en-US" sz="2800" dirty="0" smtClean="0"/>
              <a:t> </a:t>
            </a:r>
            <a:r>
              <a:rPr lang="en-US" sz="2800" dirty="0" err="1" smtClean="0"/>
              <a:t>struktur</a:t>
            </a:r>
            <a:r>
              <a:rPr lang="en-US" sz="2800" dirty="0" smtClean="0"/>
              <a:t> </a:t>
            </a:r>
            <a:r>
              <a:rPr lang="en-US" sz="2800" dirty="0" err="1" smtClean="0"/>
              <a:t>yg</a:t>
            </a:r>
            <a:r>
              <a:rPr lang="en-US" sz="2800" dirty="0" smtClean="0"/>
              <a:t> </a:t>
            </a:r>
            <a:r>
              <a:rPr lang="en-US" sz="2800" dirty="0" err="1" smtClean="0"/>
              <a:t>menindas</a:t>
            </a:r>
            <a:r>
              <a:rPr lang="en-US" sz="2800" dirty="0" smtClean="0"/>
              <a:t>.</a:t>
            </a:r>
          </a:p>
          <a:p>
            <a:pPr marL="514350" indent="-514350" algn="ctr">
              <a:buNone/>
            </a:pPr>
            <a:endParaRPr lang="en-US" sz="2800" dirty="0" smtClean="0"/>
          </a:p>
          <a:p>
            <a:pPr marL="514350" indent="-514350">
              <a:buFont typeface="+mj-lt"/>
              <a:buAutoNum type="arabicPeriod"/>
            </a:pP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62050"/>
          </a:xfrm>
        </p:spPr>
        <p:txBody>
          <a:bodyPr anchor="ctr">
            <a:normAutofit/>
          </a:bodyPr>
          <a:lstStyle/>
          <a:p>
            <a:pPr algn="ctr"/>
            <a:r>
              <a:rPr lang="en-US" sz="3200" dirty="0" smtClean="0"/>
              <a:t>3. </a:t>
            </a:r>
            <a:r>
              <a:rPr lang="en-US" sz="3200" dirty="0" err="1" smtClean="0"/>
              <a:t>Eko</a:t>
            </a:r>
            <a:r>
              <a:rPr lang="en-US" sz="3200" dirty="0" smtClean="0"/>
              <a:t> </a:t>
            </a:r>
            <a:r>
              <a:rPr lang="en-US" sz="3200" dirty="0" err="1"/>
              <a:t>F</a:t>
            </a:r>
            <a:r>
              <a:rPr lang="en-US" sz="3200" dirty="0" err="1" smtClean="0"/>
              <a:t>eminisme</a:t>
            </a:r>
            <a:r>
              <a:rPr lang="en-US" sz="3200" dirty="0" smtClean="0"/>
              <a:t/>
            </a:r>
            <a:br>
              <a:rPr lang="en-US" sz="3200" dirty="0" smtClean="0"/>
            </a:br>
            <a:endParaRPr lang="en-US" sz="3200" dirty="0"/>
          </a:p>
        </p:txBody>
      </p:sp>
      <p:sp>
        <p:nvSpPr>
          <p:cNvPr id="4" name="Text Placeholder 3"/>
          <p:cNvSpPr>
            <a:spLocks noGrp="1"/>
          </p:cNvSpPr>
          <p:nvPr>
            <p:ph type="body" sz="half" idx="2"/>
          </p:nvPr>
        </p:nvSpPr>
        <p:spPr>
          <a:xfrm>
            <a:off x="457200" y="1143000"/>
            <a:ext cx="8001000" cy="4983163"/>
          </a:xfrm>
        </p:spPr>
        <p:txBody>
          <a:bodyPr>
            <a:normAutofit/>
          </a:bodyPr>
          <a:lstStyle/>
          <a:p>
            <a:endParaRPr lang="en-US" dirty="0" smtClean="0"/>
          </a:p>
          <a:p>
            <a:pPr algn="just"/>
            <a:r>
              <a:rPr lang="en-US" sz="2800" dirty="0" err="1" smtClean="0">
                <a:latin typeface="Arial" pitchFamily="34" charset="0"/>
                <a:cs typeface="Arial" pitchFamily="34" charset="0"/>
              </a:rPr>
              <a:t>Sumber</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kerusakan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ekologi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krn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struktur</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patriarkhal</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menjadikan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manusia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ketat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berkompetisi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serakah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eksploitatif</a:t>
            </a:r>
            <a:r>
              <a:rPr lang="en-US" sz="2800" dirty="0" smtClean="0">
                <a:latin typeface="Arial" pitchFamily="34" charset="0"/>
                <a:cs typeface="Arial" pitchFamily="34" charset="0"/>
              </a:rPr>
              <a:t>.</a:t>
            </a:r>
          </a:p>
          <a:p>
            <a:pPr algn="just"/>
            <a:r>
              <a:rPr lang="en-US" sz="2800" dirty="0" err="1" smtClean="0">
                <a:latin typeface="Arial" pitchFamily="34" charset="0"/>
                <a:cs typeface="Arial" pitchFamily="34" charset="0"/>
              </a:rPr>
              <a:t>Struktur</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patriarkhal</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ternyata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tdk</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menjamin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keberlanjutan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tdk</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mampu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menolong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dirinya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sdr</a:t>
            </a:r>
            <a:r>
              <a:rPr lang="en-US" sz="2800" dirty="0" smtClean="0">
                <a:latin typeface="Arial" pitchFamily="34" charset="0"/>
                <a:cs typeface="Arial" pitchFamily="34" charset="0"/>
              </a:rPr>
              <a:t>, pd </a:t>
            </a:r>
            <a:r>
              <a:rPr lang="en-US" sz="2800" dirty="0" err="1" smtClean="0">
                <a:latin typeface="Arial" pitchFamily="34" charset="0"/>
                <a:cs typeface="Arial" pitchFamily="34" charset="0"/>
              </a:rPr>
              <a:t>saat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tjd</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bencana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ditimbulkan</a:t>
            </a:r>
            <a:r>
              <a:rPr lang="en-US" sz="2800" dirty="0" smtClean="0">
                <a:latin typeface="Arial" pitchFamily="34" charset="0"/>
                <a:cs typeface="Arial" pitchFamily="34" charset="0"/>
              </a:rPr>
              <a:t>.</a:t>
            </a:r>
          </a:p>
          <a:p>
            <a:pPr algn="just"/>
            <a:r>
              <a:rPr lang="en-US" sz="2800" dirty="0" err="1" smtClean="0">
                <a:latin typeface="Arial" pitchFamily="34" charset="0"/>
                <a:cs typeface="Arial" pitchFamily="34" charset="0"/>
              </a:rPr>
              <a:t>Perlu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pembongkaran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orde</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sosial</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ekonomi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politik</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krg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memberi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ruang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thd</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kaum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perempuan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dlm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pengambilan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keputusan</a:t>
            </a:r>
            <a:r>
              <a:rPr lang="en-US" sz="2800" dirty="0" smtClean="0">
                <a:latin typeface="Arial" pitchFamily="34" charset="0"/>
                <a:cs typeface="Arial" pitchFamily="34" charset="0"/>
              </a:rPr>
              <a:t>. </a:t>
            </a:r>
          </a:p>
          <a:p>
            <a:pPr algn="just"/>
            <a:r>
              <a:rPr lang="en-US" sz="2800" dirty="0" err="1" smtClean="0">
                <a:latin typeface="Arial" pitchFamily="34" charset="0"/>
                <a:cs typeface="Arial" pitchFamily="34" charset="0"/>
              </a:rPr>
              <a:t>Isu</a:t>
            </a:r>
            <a:r>
              <a:rPr lang="en-US" sz="2800" dirty="0" smtClean="0">
                <a:latin typeface="Arial" pitchFamily="34" charset="0"/>
                <a:cs typeface="Arial" pitchFamily="34" charset="0"/>
              </a:rPr>
              <a:t> yin </a:t>
            </a:r>
            <a:r>
              <a:rPr lang="en-US" sz="2800" dirty="0" err="1" smtClean="0">
                <a:latin typeface="Arial" pitchFamily="34" charset="0"/>
                <a:cs typeface="Arial" pitchFamily="34" charset="0"/>
              </a:rPr>
              <a:t>dan</a:t>
            </a:r>
            <a:r>
              <a:rPr lang="en-US" sz="2800" dirty="0" smtClean="0">
                <a:latin typeface="Arial" pitchFamily="34" charset="0"/>
                <a:cs typeface="Arial" pitchFamily="34" charset="0"/>
              </a:rPr>
              <a:t> yang.</a:t>
            </a:r>
            <a:endParaRPr lang="en-U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391400" cy="381000"/>
          </a:xfrm>
        </p:spPr>
        <p:txBody>
          <a:bodyPr anchor="ctr">
            <a:normAutofit fontScale="90000"/>
          </a:bodyPr>
          <a:lstStyle/>
          <a:p>
            <a:pPr algn="ctr"/>
            <a:r>
              <a:rPr lang="en-US" sz="2400" dirty="0" smtClean="0"/>
              <a:t/>
            </a:r>
            <a:br>
              <a:rPr lang="en-US" sz="2400" dirty="0" smtClean="0"/>
            </a:br>
            <a:r>
              <a:rPr lang="en-US" sz="2400" dirty="0" smtClean="0"/>
              <a:t>4. </a:t>
            </a:r>
            <a:r>
              <a:rPr lang="en-US" sz="2400" dirty="0" err="1" smtClean="0"/>
              <a:t>Eko</a:t>
            </a:r>
            <a:r>
              <a:rPr lang="en-US" sz="2400" dirty="0" smtClean="0"/>
              <a:t> </a:t>
            </a:r>
            <a:r>
              <a:rPr lang="en-US" sz="2400" dirty="0" err="1"/>
              <a:t>L</a:t>
            </a:r>
            <a:r>
              <a:rPr lang="en-US" sz="2400" dirty="0" err="1" smtClean="0"/>
              <a:t>uddisme</a:t>
            </a:r>
            <a:r>
              <a:rPr lang="en-US" sz="2400" dirty="0" smtClean="0"/>
              <a:t/>
            </a:r>
            <a:br>
              <a:rPr lang="en-US" sz="2400" dirty="0" smtClean="0"/>
            </a:br>
            <a:endParaRPr lang="en-US" sz="2400" dirty="0"/>
          </a:p>
        </p:txBody>
      </p:sp>
      <p:sp>
        <p:nvSpPr>
          <p:cNvPr id="3" name="Content Placeholder 2"/>
          <p:cNvSpPr>
            <a:spLocks noGrp="1"/>
          </p:cNvSpPr>
          <p:nvPr>
            <p:ph idx="1"/>
          </p:nvPr>
        </p:nvSpPr>
        <p:spPr>
          <a:xfrm>
            <a:off x="533400" y="4191000"/>
            <a:ext cx="8153400" cy="1935163"/>
          </a:xfrm>
        </p:spPr>
        <p:txBody>
          <a:bodyPr>
            <a:normAutofit/>
          </a:bodyPr>
          <a:lstStyle/>
          <a:p>
            <a:pPr>
              <a:buNone/>
            </a:pPr>
            <a:endParaRPr lang="en-US" dirty="0" smtClean="0"/>
          </a:p>
          <a:p>
            <a:pPr>
              <a:buNone/>
            </a:pPr>
            <a:r>
              <a:rPr lang="en-US" sz="1600" dirty="0" smtClean="0"/>
              <a:t>	</a:t>
            </a:r>
          </a:p>
          <a:p>
            <a:pPr>
              <a:buNone/>
            </a:pPr>
            <a:r>
              <a:rPr lang="en-US" sz="1600" dirty="0" smtClean="0"/>
              <a:t>	</a:t>
            </a:r>
          </a:p>
          <a:p>
            <a:pPr>
              <a:buNone/>
            </a:pPr>
            <a:r>
              <a:rPr lang="en-US" sz="1600" dirty="0" smtClean="0"/>
              <a:t>	</a:t>
            </a:r>
          </a:p>
          <a:p>
            <a:pPr>
              <a:buNone/>
            </a:pPr>
            <a:r>
              <a:rPr lang="en-US" sz="1600" dirty="0" smtClean="0"/>
              <a:t>	</a:t>
            </a:r>
          </a:p>
        </p:txBody>
      </p:sp>
      <p:sp>
        <p:nvSpPr>
          <p:cNvPr id="4" name="Text Placeholder 3"/>
          <p:cNvSpPr>
            <a:spLocks noGrp="1"/>
          </p:cNvSpPr>
          <p:nvPr>
            <p:ph type="body" sz="half" idx="2"/>
          </p:nvPr>
        </p:nvSpPr>
        <p:spPr>
          <a:xfrm>
            <a:off x="457200" y="1219199"/>
            <a:ext cx="7848600" cy="4343401"/>
          </a:xfrm>
        </p:spPr>
        <p:txBody>
          <a:bodyPr>
            <a:normAutofit fontScale="25000" lnSpcReduction="20000"/>
          </a:bodyPr>
          <a:lstStyle/>
          <a:p>
            <a:endParaRPr lang="en-US" dirty="0" smtClean="0"/>
          </a:p>
          <a:p>
            <a:pPr algn="just"/>
            <a:r>
              <a:rPr lang="en-US" sz="11200" dirty="0" err="1" smtClean="0">
                <a:latin typeface="Aparajita" pitchFamily="34" charset="0"/>
                <a:cs typeface="Aparajita" pitchFamily="34" charset="0"/>
              </a:rPr>
              <a:t>Perkembangan</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teknologi</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yg</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tdk</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dikontrol</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justru</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membawa</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malapetaka</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yg</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tak</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terpecahkan</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dr</a:t>
            </a:r>
            <a:r>
              <a:rPr lang="en-US" sz="11200" dirty="0" smtClean="0">
                <a:latin typeface="Aparajita" pitchFamily="34" charset="0"/>
                <a:cs typeface="Aparajita" pitchFamily="34" charset="0"/>
              </a:rPr>
              <a:t> pd </a:t>
            </a:r>
            <a:r>
              <a:rPr lang="en-US" sz="11200" dirty="0" err="1" smtClean="0">
                <a:latin typeface="Aparajita" pitchFamily="34" charset="0"/>
                <a:cs typeface="Aparajita" pitchFamily="34" charset="0"/>
              </a:rPr>
              <a:t>manfaat</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Tujuan</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sosial</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tdk</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boleh</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berada</a:t>
            </a:r>
            <a:r>
              <a:rPr lang="en-US" sz="11200" dirty="0" smtClean="0">
                <a:latin typeface="Aparajita" pitchFamily="34" charset="0"/>
                <a:cs typeface="Aparajita" pitchFamily="34" charset="0"/>
              </a:rPr>
              <a:t> di </a:t>
            </a:r>
            <a:r>
              <a:rPr lang="en-US" sz="11200" dirty="0" err="1" smtClean="0">
                <a:latin typeface="Aparajita" pitchFamily="34" charset="0"/>
                <a:cs typeface="Aparajita" pitchFamily="34" charset="0"/>
              </a:rPr>
              <a:t>bwh</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tujuan</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ekonomi,dan</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perkembangan</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teknologi</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berkonsekuensi</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negatif</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bg</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kemanusiaan</a:t>
            </a:r>
            <a:r>
              <a:rPr lang="en-US" sz="11200" dirty="0" smtClean="0">
                <a:latin typeface="Aparajita" pitchFamily="34" charset="0"/>
                <a:cs typeface="Aparajita" pitchFamily="34" charset="0"/>
              </a:rPr>
              <a:t>.</a:t>
            </a:r>
          </a:p>
          <a:p>
            <a:pPr algn="just"/>
            <a:r>
              <a:rPr lang="en-US" sz="11200" dirty="0" err="1" smtClean="0">
                <a:latin typeface="Aparajita" pitchFamily="34" charset="0"/>
                <a:cs typeface="Aparajita" pitchFamily="34" charset="0"/>
              </a:rPr>
              <a:t>Teknologi</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tdk</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bebas</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nilai</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ia</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membawa</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serta</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nilai</a:t>
            </a:r>
            <a:r>
              <a:rPr lang="en-US" sz="11200" dirty="0" smtClean="0">
                <a:latin typeface="Aparajita" pitchFamily="34" charset="0"/>
                <a:cs typeface="Aparajita" pitchFamily="34" charset="0"/>
              </a:rPr>
              <a:t>/</a:t>
            </a:r>
            <a:r>
              <a:rPr lang="en-US" sz="11200" dirty="0" err="1" smtClean="0">
                <a:latin typeface="Aparajita" pitchFamily="34" charset="0"/>
                <a:cs typeface="Aparajita" pitchFamily="34" charset="0"/>
              </a:rPr>
              <a:t>norma</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produsennya</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dan</a:t>
            </a:r>
            <a:r>
              <a:rPr lang="en-US" sz="11200" dirty="0" smtClean="0">
                <a:latin typeface="Aparajita" pitchFamily="34" charset="0"/>
                <a:cs typeface="Aparajita" pitchFamily="34" charset="0"/>
              </a:rPr>
              <a:t> demi </a:t>
            </a:r>
            <a:r>
              <a:rPr lang="en-US" sz="11200" dirty="0" err="1" smtClean="0">
                <a:latin typeface="Aparajita" pitchFamily="34" charset="0"/>
                <a:cs typeface="Aparajita" pitchFamily="34" charset="0"/>
              </a:rPr>
              <a:t>kesejahteraan</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mereka</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Komputer</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misalnya</a:t>
            </a:r>
            <a:r>
              <a:rPr lang="en-US" sz="11200" dirty="0">
                <a:latin typeface="Aparajita" pitchFamily="34" charset="0"/>
                <a:cs typeface="Aparajita" pitchFamily="34" charset="0"/>
              </a:rPr>
              <a:t> ; </a:t>
            </a:r>
            <a:r>
              <a:rPr lang="en-US" sz="11200" dirty="0" err="1">
                <a:latin typeface="Aparajita" pitchFamily="34" charset="0"/>
                <a:cs typeface="Aparajita" pitchFamily="34" charset="0"/>
              </a:rPr>
              <a:t>telah</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mendevaluasi</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pengetahuan</a:t>
            </a:r>
            <a:r>
              <a:rPr lang="en-US" sz="11200" dirty="0">
                <a:latin typeface="Aparajita" pitchFamily="34" charset="0"/>
                <a:cs typeface="Aparajita" pitchFamily="34" charset="0"/>
              </a:rPr>
              <a:t> / </a:t>
            </a:r>
            <a:r>
              <a:rPr lang="en-US" sz="11200" dirty="0" err="1">
                <a:latin typeface="Aparajita" pitchFamily="34" charset="0"/>
                <a:cs typeface="Aparajita" pitchFamily="34" charset="0"/>
              </a:rPr>
              <a:t>pengalaman</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manusia</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yg</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tdk</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dpt</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direduksi</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mjd</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implus</a:t>
            </a:r>
            <a:r>
              <a:rPr lang="en-US" sz="11200" dirty="0">
                <a:latin typeface="Aparajita" pitchFamily="34" charset="0"/>
                <a:cs typeface="Aparajita" pitchFamily="34" charset="0"/>
              </a:rPr>
              <a:t> digital. </a:t>
            </a:r>
            <a:r>
              <a:rPr lang="en-US" sz="11200" dirty="0" err="1">
                <a:latin typeface="Aparajita" pitchFamily="34" charset="0"/>
                <a:cs typeface="Aparajita" pitchFamily="34" charset="0"/>
              </a:rPr>
              <a:t>Peningkatan</a:t>
            </a:r>
            <a:r>
              <a:rPr lang="en-US" sz="11200" dirty="0">
                <a:latin typeface="Aparajita" pitchFamily="34" charset="0"/>
                <a:cs typeface="Aparajita" pitchFamily="34" charset="0"/>
              </a:rPr>
              <a:t> individualism, </a:t>
            </a:r>
            <a:r>
              <a:rPr lang="en-US" sz="11200" dirty="0" err="1">
                <a:latin typeface="Aparajita" pitchFamily="34" charset="0"/>
                <a:cs typeface="Aparajita" pitchFamily="34" charset="0"/>
              </a:rPr>
              <a:t>krn</a:t>
            </a:r>
            <a:r>
              <a:rPr lang="en-US" sz="11200" dirty="0">
                <a:latin typeface="Aparajita" pitchFamily="34" charset="0"/>
                <a:cs typeface="Aparajita" pitchFamily="34" charset="0"/>
              </a:rPr>
              <a:t> orang </a:t>
            </a:r>
            <a:r>
              <a:rPr lang="en-US" sz="11200" dirty="0" err="1">
                <a:latin typeface="Aparajita" pitchFamily="34" charset="0"/>
                <a:cs typeface="Aparajita" pitchFamily="34" charset="0"/>
              </a:rPr>
              <a:t>terkungkung</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dlm</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ruang</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maya</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dan</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krg</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berinteraksi</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dgn</a:t>
            </a:r>
            <a:r>
              <a:rPr lang="en-US" sz="11200" dirty="0">
                <a:latin typeface="Aparajita" pitchFamily="34" charset="0"/>
                <a:cs typeface="Aparajita" pitchFamily="34" charset="0"/>
              </a:rPr>
              <a:t> org lain</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teknologi</a:t>
            </a:r>
            <a:r>
              <a:rPr lang="en-US" sz="11200" dirty="0" smtClean="0">
                <a:latin typeface="Aparajita" pitchFamily="34" charset="0"/>
                <a:cs typeface="Aparajita" pitchFamily="34" charset="0"/>
              </a:rPr>
              <a:t> </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bagian</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dr</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masalah</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bukan</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bagian</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dr</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solusi</a:t>
            </a:r>
            <a:r>
              <a:rPr lang="en-US" sz="11200" dirty="0">
                <a:latin typeface="Aparajita" pitchFamily="34" charset="0"/>
                <a:cs typeface="Aparajita" pitchFamily="34" charset="0"/>
              </a:rPr>
              <a:t> </a:t>
            </a:r>
            <a:r>
              <a:rPr lang="en-US" sz="11200" dirty="0" smtClean="0">
                <a:latin typeface="Aparajita" pitchFamily="34" charset="0"/>
                <a:cs typeface="Aparajita" pitchFamily="34" charset="0"/>
              </a:rPr>
              <a:t>? </a:t>
            </a:r>
            <a:r>
              <a:rPr lang="en-US" sz="11200" dirty="0" err="1" smtClean="0">
                <a:latin typeface="Aparajita" pitchFamily="34" charset="0"/>
                <a:cs typeface="Aparajita" pitchFamily="34" charset="0"/>
              </a:rPr>
              <a:t>krn</a:t>
            </a:r>
            <a:r>
              <a:rPr lang="en-US" sz="11200" dirty="0" smtClean="0">
                <a:latin typeface="Aparajita" pitchFamily="34" charset="0"/>
                <a:cs typeface="Aparajita" pitchFamily="34" charset="0"/>
              </a:rPr>
              <a:t> </a:t>
            </a:r>
            <a:r>
              <a:rPr lang="en-US" sz="11200" dirty="0">
                <a:latin typeface="Aparajita" pitchFamily="34" charset="0"/>
                <a:cs typeface="Aparajita" pitchFamily="34" charset="0"/>
              </a:rPr>
              <a:t>social cost n </a:t>
            </a:r>
            <a:r>
              <a:rPr lang="en-US" sz="11200" dirty="0" err="1">
                <a:latin typeface="Aparajita" pitchFamily="34" charset="0"/>
                <a:cs typeface="Aparajita" pitchFamily="34" charset="0"/>
              </a:rPr>
              <a:t>environtmental</a:t>
            </a:r>
            <a:r>
              <a:rPr lang="en-US" sz="11200" dirty="0">
                <a:latin typeface="Aparajita" pitchFamily="34" charset="0"/>
                <a:cs typeface="Aparajita" pitchFamily="34" charset="0"/>
              </a:rPr>
              <a:t> cost </a:t>
            </a:r>
            <a:r>
              <a:rPr lang="en-US" sz="11200" dirty="0" err="1">
                <a:latin typeface="Aparajita" pitchFamily="34" charset="0"/>
                <a:cs typeface="Aparajita" pitchFamily="34" charset="0"/>
              </a:rPr>
              <a:t>yg</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mkn</a:t>
            </a:r>
            <a:r>
              <a:rPr lang="en-US" sz="11200" dirty="0">
                <a:latin typeface="Aparajita" pitchFamily="34" charset="0"/>
                <a:cs typeface="Aparajita" pitchFamily="34" charset="0"/>
              </a:rPr>
              <a:t> </a:t>
            </a:r>
            <a:r>
              <a:rPr lang="en-US" sz="11200" dirty="0" err="1">
                <a:latin typeface="Aparajita" pitchFamily="34" charset="0"/>
                <a:cs typeface="Aparajita" pitchFamily="34" charset="0"/>
              </a:rPr>
              <a:t>tinggi</a:t>
            </a:r>
            <a:r>
              <a:rPr lang="en-US" sz="11200" dirty="0">
                <a:latin typeface="Aparajita" pitchFamily="34" charset="0"/>
                <a:cs typeface="Aparajita" pitchFamily="34" charset="0"/>
              </a:rPr>
              <a:t>.</a:t>
            </a:r>
          </a:p>
          <a:p>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outs:outSpaceData xmlns:outs="http://schemas.microsoft.com/office/2009/outspace/metadata">
  <outs:relatedDates>
    <outs:relatedDate>
      <outs:type>3</outs:type>
      <outs:displayName>Last Modified</outs:displayName>
      <outs:dateTime>2010-06-08T02:08:12Z</outs:dateTime>
      <outs:isPinned>true</outs:isPinned>
    </outs:relatedDate>
    <outs:relatedDate>
      <outs:type>2</outs:type>
      <outs:displayName>Created</outs:displayName>
      <outs:dateTime>2010-06-08T01:59:53Z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oelin</outs:displayName>
          <outs:accountName/>
        </outs:relatedPerson>
      </outs:people>
      <outs:source>0</outs:source>
      <outs:isPinned>true</outs:isPinned>
    </outs:relatedPeopleItem>
    <outs:relatedPeopleItem>
      <outs:category>Last modified by</outs:category>
      <outs:people>
        <outs:relatedPerson>
          <outs:displayName>oelin</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D4CF7B47-3E91-409E-9C4E-38A6B7B6E5CC}">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
  <TotalTime>571</TotalTime>
  <Words>826</Words>
  <Application>Microsoft Office PowerPoint</Application>
  <PresentationFormat>On-screen Show (4:3)</PresentationFormat>
  <Paragraphs>45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Perspektif Ekologis dalam  Pembangunan Masyarakat</vt:lpstr>
      <vt:lpstr>Perspektif Lingkungan Hidup</vt:lpstr>
      <vt:lpstr>Perspektif Green </vt:lpstr>
      <vt:lpstr> Green Beyond</vt:lpstr>
      <vt:lpstr>Cd di thn 2020 spt apa ?</vt:lpstr>
      <vt:lpstr>1. Eko sosialisme </vt:lpstr>
      <vt:lpstr>2. Eko Anarkhisme</vt:lpstr>
      <vt:lpstr>3. Eko Feminisme </vt:lpstr>
      <vt:lpstr> 4. Eko Luddisme </vt:lpstr>
      <vt:lpstr>5. Anti pertumbuhan</vt:lpstr>
      <vt:lpstr>Buku : the limits to growth by D. Meadows menyatakan bhw scr umum pertumbuhan tjd scr eksponensial bkn linier, kita lihat pertumbuhan penduduk Indonesia, selama kurun waktu 40 thn terakhir naik sangat tajam. Thn 1971 penduduk  lk 119 jt, dan 2011 mjd 238 jt (yg miskin 31,53 juta jiwa), 2017 menjadi 257 Juta. Apakah model pertumbuhan seiring dgn prinsip keberlajutan ?</vt:lpstr>
      <vt:lpstr>6. Ekonomi alternatif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Perspektif ekologis dlm  pembangunan masyarakat</dc:title>
  <dc:creator>oelin</dc:creator>
  <cp:lastModifiedBy>PAK OELIN</cp:lastModifiedBy>
  <cp:revision>63</cp:revision>
  <cp:lastPrinted>2018-03-19T01:44:22Z</cp:lastPrinted>
  <dcterms:created xsi:type="dcterms:W3CDTF">2010-06-08T01:59:53Z</dcterms:created>
  <dcterms:modified xsi:type="dcterms:W3CDTF">2019-03-13T01:40:32Z</dcterms:modified>
</cp:coreProperties>
</file>