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1" r:id="rId4"/>
    <p:sldId id="258" r:id="rId5"/>
    <p:sldId id="259" r:id="rId6"/>
    <p:sldId id="262" r:id="rId7"/>
    <p:sldId id="264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CC"/>
    <a:srgbClr val="9EFF29"/>
    <a:srgbClr val="FF2549"/>
    <a:srgbClr val="007033"/>
    <a:srgbClr val="C33A1F"/>
    <a:srgbClr val="003635"/>
    <a:srgbClr val="D6370C"/>
    <a:srgbClr val="1D3A00"/>
    <a:srgbClr val="FF856D"/>
    <a:srgbClr val="00585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216" y="8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31490" y="2639960"/>
            <a:ext cx="7388941" cy="1246241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1490" y="3886201"/>
            <a:ext cx="7382308" cy="678426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=""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224337"/>
            <a:ext cx="8259098" cy="763526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714" y="1216742"/>
            <a:ext cx="8246070" cy="3561734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564" y="318046"/>
            <a:ext cx="6438122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071" y="1069258"/>
            <a:ext cx="6459794" cy="3619239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195" y="220027"/>
            <a:ext cx="8093365" cy="76352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2131" y="1559652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131" y="2032049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7252" y="1559652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7252" y="2032049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1E867DF-3DCA-4725-94F0-F2B6BD747A82}"/>
              </a:ext>
            </a:extLst>
          </p:cNvPr>
          <p:cNvSpPr txBox="1"/>
          <p:nvPr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=""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755059" y="582560"/>
            <a:ext cx="7388941" cy="1246241"/>
          </a:xfrm>
        </p:spPr>
        <p:txBody>
          <a:bodyPr/>
          <a:lstStyle/>
          <a:p>
            <a:r>
              <a:rPr lang="en-US" b="1" dirty="0" smtClean="0"/>
              <a:t>INDIKATOR OBYEKTIF, SUMBER VERIFIKASI, DAN ASUMSI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810000" y="3886201"/>
            <a:ext cx="4803798" cy="678426"/>
          </a:xfrm>
        </p:spPr>
        <p:txBody>
          <a:bodyPr>
            <a:noAutofit/>
          </a:bodyPr>
          <a:lstStyle/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8</a:t>
            </a:r>
          </a:p>
          <a:p>
            <a:r>
              <a:rPr lang="en-US" dirty="0" err="1" smtClean="0"/>
              <a:t>Hery</a:t>
            </a:r>
            <a:r>
              <a:rPr lang="en-US" dirty="0" smtClean="0"/>
              <a:t> </a:t>
            </a:r>
            <a:r>
              <a:rPr lang="en-US" dirty="0" err="1" smtClean="0"/>
              <a:t>Purnomo</a:t>
            </a:r>
            <a:r>
              <a:rPr lang="en-US" dirty="0" smtClean="0"/>
              <a:t>, S. </a:t>
            </a:r>
            <a:r>
              <a:rPr lang="en-US" dirty="0" err="1" smtClean="0"/>
              <a:t>Sos</a:t>
            </a:r>
            <a:r>
              <a:rPr lang="en-US" dirty="0" smtClean="0"/>
              <a:t>, MPA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INDIKATOR OBYEKTIF (IO)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19100" y="1200151"/>
            <a:ext cx="8229600" cy="3714750"/>
          </a:xfrm>
        </p:spPr>
        <p:txBody>
          <a:bodyPr>
            <a:normAutofit/>
          </a:bodyPr>
          <a:lstStyle/>
          <a:p>
            <a:r>
              <a:rPr lang="en-US" dirty="0" smtClean="0"/>
              <a:t>IO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program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yang </a:t>
            </a:r>
            <a:r>
              <a:rPr lang="en-US" dirty="0" err="1" smtClean="0"/>
              <a:t>terukur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menyajikan</a:t>
            </a:r>
            <a:r>
              <a:rPr lang="en-US" dirty="0" smtClean="0"/>
              <a:t> basis </a:t>
            </a:r>
            <a:r>
              <a:rPr lang="en-US" dirty="0" err="1" smtClean="0"/>
              <a:t>pengukuran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.</a:t>
            </a:r>
          </a:p>
          <a:p>
            <a:r>
              <a:rPr lang="en-US" dirty="0" smtClean="0"/>
              <a:t>IO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b="1" dirty="0" smtClean="0">
                <a:sym typeface="Wingdings" pitchFamily="2" charset="2"/>
              </a:rPr>
              <a:t>DESKRIPSI OPERASIONAL </a:t>
            </a:r>
            <a:r>
              <a:rPr lang="en-US" dirty="0" err="1" smtClean="0">
                <a:sym typeface="Wingdings" pitchFamily="2" charset="2"/>
              </a:rPr>
              <a:t>tujuan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umum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sasaran</a:t>
            </a:r>
            <a:r>
              <a:rPr lang="en-US" dirty="0" smtClean="0">
                <a:sym typeface="Wingdings" pitchFamily="2" charset="2"/>
              </a:rPr>
              <a:t> program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hasil</a:t>
            </a:r>
            <a:r>
              <a:rPr lang="en-US" dirty="0" smtClean="0">
                <a:sym typeface="Wingdings" pitchFamily="2" charset="2"/>
              </a:rPr>
              <a:t> program. </a:t>
            </a:r>
            <a:r>
              <a:rPr lang="en-US" dirty="0" err="1" smtClean="0">
                <a:sym typeface="Wingdings" pitchFamily="2" charset="2"/>
              </a:rPr>
              <a:t>Sekali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indikator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diidentifikasi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maka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indikator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tersebut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dikembangkan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memasukkan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rincian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tentang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kuantitas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kualitas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waktu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lokasi</a:t>
            </a:r>
            <a:endParaRPr lang="en-US" dirty="0" smtClean="0">
              <a:sym typeface="Wingdings" pitchFamily="2" charset="2"/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1119940"/>
          <a:ext cx="8305800" cy="3756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5800"/>
              </a:tblGrid>
              <a:tr h="808422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Sasaran</a:t>
                      </a:r>
                      <a:r>
                        <a:rPr lang="en-US" sz="2400" baseline="0" dirty="0" smtClean="0"/>
                        <a:t> Program:  </a:t>
                      </a:r>
                      <a:r>
                        <a:rPr lang="en-US" sz="2400" baseline="0" dirty="0" err="1" smtClean="0"/>
                        <a:t>meningkatnya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pendapatan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petani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melalui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intensifikasi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pertanian</a:t>
                      </a:r>
                      <a:endParaRPr lang="en-US" sz="2400" dirty="0"/>
                    </a:p>
                  </a:txBody>
                  <a:tcPr/>
                </a:tc>
              </a:tr>
              <a:tr h="1886317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err="1" smtClean="0"/>
                        <a:t>Susunlah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kualitas</a:t>
                      </a:r>
                      <a:r>
                        <a:rPr lang="en-US" sz="2400" dirty="0" smtClean="0"/>
                        <a:t> (</a:t>
                      </a:r>
                      <a:r>
                        <a:rPr lang="en-US" sz="2400" b="1" dirty="0" err="1" smtClean="0"/>
                        <a:t>hakekat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indikator</a:t>
                      </a:r>
                      <a:r>
                        <a:rPr lang="en-US" sz="2400" dirty="0" smtClean="0"/>
                        <a:t>): </a:t>
                      </a:r>
                      <a:r>
                        <a:rPr lang="en-US" sz="2400" dirty="0" err="1" smtClean="0"/>
                        <a:t>angka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pendapatan</a:t>
                      </a:r>
                      <a:r>
                        <a:rPr lang="en-US" sz="2400" dirty="0" smtClean="0"/>
                        <a:t>  </a:t>
                      </a:r>
                      <a:r>
                        <a:rPr lang="en-US" sz="2400" dirty="0" err="1" smtClean="0"/>
                        <a:t>petani</a:t>
                      </a:r>
                      <a:r>
                        <a:rPr lang="en-US" sz="2400" dirty="0" smtClean="0"/>
                        <a:t>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err="1" smtClean="0"/>
                        <a:t>Susunlah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kelompok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sasaran</a:t>
                      </a:r>
                      <a:r>
                        <a:rPr lang="en-US" sz="2400" dirty="0" smtClean="0"/>
                        <a:t> (</a:t>
                      </a:r>
                      <a:r>
                        <a:rPr lang="en-US" sz="2400" b="1" dirty="0" err="1" smtClean="0"/>
                        <a:t>siapa</a:t>
                      </a:r>
                      <a:r>
                        <a:rPr lang="en-US" sz="2400" dirty="0" smtClean="0"/>
                        <a:t>): </a:t>
                      </a:r>
                      <a:r>
                        <a:rPr lang="en-US" sz="2400" dirty="0" err="1" smtClean="0"/>
                        <a:t>petani</a:t>
                      </a:r>
                      <a:r>
                        <a:rPr lang="en-US" sz="2400" baseline="0" dirty="0" smtClean="0"/>
                        <a:t>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aseline="0" dirty="0" err="1" smtClean="0"/>
                        <a:t>Tentukan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tempat</a:t>
                      </a:r>
                      <a:r>
                        <a:rPr lang="en-US" sz="2400" baseline="0" dirty="0" smtClean="0"/>
                        <a:t> (</a:t>
                      </a:r>
                      <a:r>
                        <a:rPr lang="en-US" sz="2400" b="1" baseline="0" dirty="0" err="1" smtClean="0"/>
                        <a:t>dimana</a:t>
                      </a:r>
                      <a:r>
                        <a:rPr lang="en-US" sz="2400" baseline="0" dirty="0" smtClean="0"/>
                        <a:t>):….. </a:t>
                      </a:r>
                      <a:r>
                        <a:rPr lang="en-US" sz="2400" baseline="0" dirty="0" err="1" smtClean="0"/>
                        <a:t>di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Kabupaten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Bantul</a:t>
                      </a:r>
                      <a:endParaRPr lang="en-US" sz="2400" baseline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Tentukan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kuantitas</a:t>
                      </a:r>
                      <a:r>
                        <a:rPr lang="en-US" sz="2400" baseline="0" dirty="0" smtClean="0"/>
                        <a:t> (</a:t>
                      </a:r>
                      <a:r>
                        <a:rPr lang="en-US" sz="2400" b="1" baseline="0" dirty="0" err="1" smtClean="0"/>
                        <a:t>berapa</a:t>
                      </a:r>
                      <a:r>
                        <a:rPr lang="en-US" sz="2400" b="1" baseline="0" dirty="0" smtClean="0"/>
                        <a:t> </a:t>
                      </a:r>
                      <a:r>
                        <a:rPr lang="en-US" sz="2400" b="1" baseline="0" dirty="0" err="1" smtClean="0"/>
                        <a:t>banyak</a:t>
                      </a:r>
                      <a:r>
                        <a:rPr lang="en-US" sz="2400" baseline="0" dirty="0" smtClean="0"/>
                        <a:t>):…. Dari x </a:t>
                      </a:r>
                      <a:r>
                        <a:rPr lang="en-US" sz="2400" baseline="0" dirty="0" err="1" smtClean="0"/>
                        <a:t>ke</a:t>
                      </a:r>
                      <a:r>
                        <a:rPr lang="en-US" sz="2400" baseline="0" dirty="0" smtClean="0"/>
                        <a:t> 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Tentukan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waktu</a:t>
                      </a:r>
                      <a:r>
                        <a:rPr lang="en-US" sz="2400" baseline="0" dirty="0" smtClean="0"/>
                        <a:t> (</a:t>
                      </a:r>
                      <a:r>
                        <a:rPr lang="en-US" sz="2400" b="1" baseline="0" dirty="0" err="1" smtClean="0"/>
                        <a:t>kapan</a:t>
                      </a:r>
                      <a:r>
                        <a:rPr lang="en-US" sz="2400" baseline="0" dirty="0" smtClean="0"/>
                        <a:t>): ….</a:t>
                      </a:r>
                      <a:r>
                        <a:rPr lang="en-US" sz="2400" baseline="0" dirty="0" err="1" smtClean="0"/>
                        <a:t>pada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tahun</a:t>
                      </a:r>
                      <a:r>
                        <a:rPr lang="en-US" sz="2400" baseline="0" dirty="0" smtClean="0"/>
                        <a:t> 2020</a:t>
                      </a:r>
                      <a:endParaRPr lang="en-US" sz="2400" dirty="0"/>
                    </a:p>
                  </a:txBody>
                  <a:tcPr/>
                </a:tc>
              </a:tr>
              <a:tr h="101366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Maka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kalau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disusun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menjadi</a:t>
                      </a:r>
                      <a:r>
                        <a:rPr lang="en-US" sz="2400" dirty="0" smtClean="0"/>
                        <a:t>: </a:t>
                      </a:r>
                      <a:r>
                        <a:rPr lang="en-US" sz="2400" b="1" dirty="0" err="1" smtClean="0"/>
                        <a:t>Pendapatan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petani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di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Kabupaten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Bantul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meningkat</a:t>
                      </a:r>
                      <a:r>
                        <a:rPr lang="en-US" sz="2400" b="1" baseline="0" dirty="0" smtClean="0"/>
                        <a:t> </a:t>
                      </a:r>
                      <a:r>
                        <a:rPr lang="en-US" sz="2400" b="1" baseline="0" dirty="0" err="1" smtClean="0"/>
                        <a:t>dari</a:t>
                      </a:r>
                      <a:r>
                        <a:rPr lang="en-US" sz="2400" b="1" baseline="0" dirty="0" smtClean="0"/>
                        <a:t> (n) </a:t>
                      </a:r>
                      <a:r>
                        <a:rPr lang="en-US" sz="2400" b="1" baseline="0" dirty="0" err="1" smtClean="0"/>
                        <a:t>menjadi</a:t>
                      </a:r>
                      <a:r>
                        <a:rPr lang="en-US" sz="2400" b="1" baseline="0" dirty="0" smtClean="0"/>
                        <a:t> (</a:t>
                      </a:r>
                      <a:r>
                        <a:rPr lang="en-US" sz="2400" b="1" baseline="0" dirty="0" err="1" smtClean="0"/>
                        <a:t>nnn</a:t>
                      </a:r>
                      <a:r>
                        <a:rPr lang="en-US" sz="2400" b="1" baseline="0" dirty="0" smtClean="0"/>
                        <a:t>) </a:t>
                      </a:r>
                      <a:r>
                        <a:rPr lang="en-US" sz="2400" b="1" baseline="0" dirty="0" err="1" smtClean="0"/>
                        <a:t>pada</a:t>
                      </a:r>
                      <a:r>
                        <a:rPr lang="en-US" sz="2400" b="1" baseline="0" dirty="0" smtClean="0"/>
                        <a:t> </a:t>
                      </a:r>
                      <a:r>
                        <a:rPr lang="en-US" sz="2400" b="1" baseline="0" dirty="0" err="1" smtClean="0"/>
                        <a:t>tahun</a:t>
                      </a:r>
                      <a:r>
                        <a:rPr lang="en-US" sz="2400" b="1" baseline="0" dirty="0" smtClean="0"/>
                        <a:t> 2020.</a:t>
                      </a:r>
                      <a:endParaRPr lang="en-US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705878" y="247650"/>
            <a:ext cx="6438122" cy="725349"/>
          </a:xfrm>
        </p:spPr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Obyektif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314325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800" b="0" dirty="0" err="1" smtClean="0"/>
              <a:t>Manajemen</a:t>
            </a:r>
            <a:r>
              <a:rPr lang="en-US" sz="2800" b="0" dirty="0" smtClean="0"/>
              <a:t> program </a:t>
            </a:r>
            <a:r>
              <a:rPr lang="en-US" sz="2800" b="0" dirty="0" err="1" smtClean="0"/>
              <a:t>umumnya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menganjurkan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kita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membuat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indikator</a:t>
            </a:r>
            <a:r>
              <a:rPr lang="en-US" sz="2800" b="0" dirty="0" smtClean="0"/>
              <a:t> yang </a:t>
            </a:r>
            <a:r>
              <a:rPr lang="en-US" sz="2800" b="0" dirty="0" err="1" smtClean="0"/>
              <a:t>bisa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dihitung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secara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kuantitatif</a:t>
            </a:r>
            <a:r>
              <a:rPr lang="en-US" sz="2800" b="0" dirty="0" smtClean="0"/>
              <a:t>. </a:t>
            </a:r>
            <a:r>
              <a:rPr lang="en-US" sz="2800" b="0" dirty="0" err="1" smtClean="0"/>
              <a:t>Akan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tetapi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tidak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selalu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bisa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dilakukan</a:t>
            </a:r>
            <a:r>
              <a:rPr lang="en-US" sz="2800" b="0" dirty="0" smtClean="0"/>
              <a:t>.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dirty="0" err="1" smtClean="0"/>
              <a:t>Prinsip</a:t>
            </a:r>
            <a:r>
              <a:rPr lang="en-US" sz="2800" dirty="0" smtClean="0"/>
              <a:t> </a:t>
            </a:r>
            <a:r>
              <a:rPr lang="en-US" sz="2800" dirty="0" err="1" smtClean="0"/>
              <a:t>dasar</a:t>
            </a:r>
            <a:r>
              <a:rPr lang="en-US" sz="2800" dirty="0" smtClean="0"/>
              <a:t>: </a:t>
            </a:r>
            <a:r>
              <a:rPr lang="en-US" sz="2800" b="0" dirty="0" err="1" smtClean="0"/>
              <a:t>hakikat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indikator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adalah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kualitas</a:t>
            </a:r>
            <a:r>
              <a:rPr lang="en-US" sz="2800" b="0" dirty="0" smtClean="0"/>
              <a:t> yang </a:t>
            </a:r>
            <a:r>
              <a:rPr lang="en-US" sz="2800" b="0" dirty="0" err="1" smtClean="0"/>
              <a:t>meningkat</a:t>
            </a:r>
            <a:r>
              <a:rPr lang="en-US" sz="2800" b="0" dirty="0" smtClean="0"/>
              <a:t>, </a:t>
            </a:r>
            <a:r>
              <a:rPr lang="en-US" sz="2800" b="0" dirty="0" err="1" smtClean="0"/>
              <a:t>bukan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kuantitas</a:t>
            </a:r>
            <a:r>
              <a:rPr lang="en-US" sz="2800" b="0" dirty="0" smtClean="0"/>
              <a:t> yang </a:t>
            </a:r>
            <a:r>
              <a:rPr lang="en-US" sz="2800" b="0" dirty="0" err="1" smtClean="0"/>
              <a:t>bertambah</a:t>
            </a:r>
            <a:r>
              <a:rPr lang="en-US" sz="2800" b="1" dirty="0" smtClean="0"/>
              <a:t>. </a:t>
            </a:r>
            <a:endParaRPr lang="en-US" sz="2800" b="1" dirty="0"/>
          </a:p>
        </p:txBody>
      </p:sp>
    </p:spTree>
    <p:extLst>
      <p:ext uri="{BB962C8B-B14F-4D97-AF65-F5344CB8AC3E}">
        <p14:creationId xmlns=""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SUMBER VERIFIKASI</a:t>
            </a:r>
            <a:endParaRPr lang="en-US" b="1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1181101"/>
            <a:ext cx="7048500" cy="3638550"/>
          </a:xfrm>
        </p:spPr>
        <p:txBody>
          <a:bodyPr/>
          <a:lstStyle/>
          <a:p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indikator-indikator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formulasikan</a:t>
            </a:r>
            <a:r>
              <a:rPr lang="en-US" dirty="0" smtClean="0"/>
              <a:t>,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rumuskan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/>
              <a:t>.</a:t>
            </a:r>
          </a:p>
          <a:p>
            <a:r>
              <a:rPr lang="en-US" dirty="0" smtClean="0"/>
              <a:t>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membantuk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ukur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realistik</a:t>
            </a:r>
            <a:r>
              <a:rPr lang="en-US" dirty="0" smtClean="0"/>
              <a:t>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pengeluaran</a:t>
            </a:r>
            <a:r>
              <a:rPr lang="en-US" dirty="0" smtClean="0"/>
              <a:t>, </a:t>
            </a:r>
            <a:r>
              <a:rPr lang="en-US" dirty="0" err="1" smtClean="0"/>
              <a:t>waktu</a:t>
            </a:r>
            <a:r>
              <a:rPr lang="en-US" dirty="0" smtClean="0"/>
              <a:t>, </a:t>
            </a:r>
            <a:r>
              <a:rPr lang="en-US" dirty="0" err="1" smtClean="0"/>
              <a:t>uang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61950" y="1017587"/>
            <a:ext cx="8229600" cy="3840163"/>
          </a:xfrm>
        </p:spPr>
        <p:txBody>
          <a:bodyPr>
            <a:normAutofit/>
          </a:bodyPr>
          <a:lstStyle/>
          <a:p>
            <a:pPr algn="l"/>
            <a:r>
              <a:rPr lang="en-US" b="0" dirty="0" err="1" smtClean="0"/>
              <a:t>Sumber</a:t>
            </a:r>
            <a:r>
              <a:rPr lang="en-US" b="0" dirty="0" smtClean="0"/>
              <a:t> </a:t>
            </a:r>
            <a:r>
              <a:rPr lang="en-US" b="0" dirty="0" err="1" smtClean="0"/>
              <a:t>Verifikasi</a:t>
            </a:r>
            <a:r>
              <a:rPr lang="en-US" b="0" dirty="0" smtClean="0"/>
              <a:t> </a:t>
            </a:r>
            <a:r>
              <a:rPr lang="en-US" b="0" dirty="0" err="1" smtClean="0"/>
              <a:t>mencakup</a:t>
            </a:r>
            <a:r>
              <a:rPr lang="en-US" b="0" dirty="0" smtClean="0"/>
              <a:t>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Format </a:t>
            </a:r>
            <a:r>
              <a:rPr lang="en-US" b="0" dirty="0" err="1" smtClean="0"/>
              <a:t>penyediaan</a:t>
            </a:r>
            <a:r>
              <a:rPr lang="en-US" b="0" dirty="0" smtClean="0"/>
              <a:t> </a:t>
            </a:r>
            <a:r>
              <a:rPr lang="en-US" b="0" dirty="0" err="1" smtClean="0"/>
              <a:t>informasi</a:t>
            </a:r>
            <a:r>
              <a:rPr lang="en-US" b="0" dirty="0" smtClean="0"/>
              <a:t> (</a:t>
            </a:r>
            <a:r>
              <a:rPr lang="en-US" b="0" dirty="0" err="1" smtClean="0"/>
              <a:t>misalnya</a:t>
            </a:r>
            <a:r>
              <a:rPr lang="en-US" b="0" dirty="0" smtClean="0"/>
              <a:t>: </a:t>
            </a:r>
            <a:r>
              <a:rPr lang="en-US" b="0" dirty="0" err="1" smtClean="0"/>
              <a:t>laporan</a:t>
            </a:r>
            <a:r>
              <a:rPr lang="en-US" b="0" dirty="0" smtClean="0"/>
              <a:t> </a:t>
            </a:r>
            <a:r>
              <a:rPr lang="en-US" b="0" dirty="0" err="1" smtClean="0"/>
              <a:t>kemajuan</a:t>
            </a:r>
            <a:r>
              <a:rPr lang="en-US" b="0" dirty="0" smtClean="0"/>
              <a:t>, </a:t>
            </a:r>
            <a:r>
              <a:rPr lang="en-US" b="0" dirty="0" err="1" smtClean="0"/>
              <a:t>catatan</a:t>
            </a:r>
            <a:r>
              <a:rPr lang="en-US" b="0" dirty="0" smtClean="0"/>
              <a:t> program, </a:t>
            </a:r>
            <a:r>
              <a:rPr lang="en-US" b="0" dirty="0" err="1" smtClean="0"/>
              <a:t>keuangan</a:t>
            </a:r>
            <a:r>
              <a:rPr lang="en-US" b="0" dirty="0" smtClean="0"/>
              <a:t> program, </a:t>
            </a:r>
            <a:r>
              <a:rPr lang="en-US" b="0" dirty="0" err="1" smtClean="0"/>
              <a:t>dll</a:t>
            </a:r>
            <a:r>
              <a:rPr lang="en-US" b="0" dirty="0" smtClean="0"/>
              <a:t>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/>
              <a:t>Siapa</a:t>
            </a:r>
            <a:r>
              <a:rPr lang="en-US" b="0" dirty="0" smtClean="0"/>
              <a:t> yang </a:t>
            </a:r>
            <a:r>
              <a:rPr lang="en-US" b="0" dirty="0" err="1" smtClean="0"/>
              <a:t>memberi</a:t>
            </a:r>
            <a:r>
              <a:rPr lang="en-US" b="0" dirty="0" smtClean="0"/>
              <a:t> </a:t>
            </a:r>
            <a:r>
              <a:rPr lang="en-US" b="0" dirty="0" err="1" smtClean="0"/>
              <a:t>informasi</a:t>
            </a:r>
            <a:endParaRPr lang="en-US" b="0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/>
              <a:t>Frekuensi</a:t>
            </a:r>
            <a:r>
              <a:rPr lang="en-US" b="0" dirty="0" smtClean="0"/>
              <a:t> </a:t>
            </a:r>
            <a:r>
              <a:rPr lang="en-US" b="0" dirty="0" err="1" smtClean="0"/>
              <a:t>penyampaian</a:t>
            </a:r>
            <a:r>
              <a:rPr lang="en-US" b="0" dirty="0" smtClean="0"/>
              <a:t> </a:t>
            </a:r>
            <a:r>
              <a:rPr lang="en-US" b="0" dirty="0" err="1" smtClean="0"/>
              <a:t>informasi</a:t>
            </a:r>
            <a:r>
              <a:rPr lang="en-US" b="0" dirty="0" smtClean="0"/>
              <a:t> (</a:t>
            </a:r>
            <a:r>
              <a:rPr lang="en-US" b="0" dirty="0" err="1" smtClean="0"/>
              <a:t>bulanan</a:t>
            </a:r>
            <a:r>
              <a:rPr lang="en-US" b="0" dirty="0" smtClean="0"/>
              <a:t>, </a:t>
            </a:r>
            <a:r>
              <a:rPr lang="en-US" b="0" dirty="0" err="1" smtClean="0"/>
              <a:t>triwulanan</a:t>
            </a:r>
            <a:r>
              <a:rPr lang="en-US" b="0" dirty="0" smtClean="0"/>
              <a:t>, </a:t>
            </a:r>
            <a:r>
              <a:rPr lang="en-US" b="0" dirty="0" err="1" smtClean="0"/>
              <a:t>semesteran</a:t>
            </a:r>
            <a:r>
              <a:rPr lang="en-US" b="0" dirty="0" smtClean="0"/>
              <a:t>, </a:t>
            </a:r>
            <a:r>
              <a:rPr lang="en-US" b="0" dirty="0" err="1" smtClean="0"/>
              <a:t>dll</a:t>
            </a:r>
            <a:r>
              <a:rPr lang="en-US" b="0" dirty="0" smtClean="0"/>
              <a:t>)</a:t>
            </a:r>
          </a:p>
          <a:p>
            <a:pPr marL="514350" indent="-514350" algn="l"/>
            <a:r>
              <a:rPr lang="en-US" b="0" dirty="0" err="1" smtClean="0"/>
              <a:t>Sumber</a:t>
            </a:r>
            <a:r>
              <a:rPr lang="en-US" b="0" dirty="0" smtClean="0"/>
              <a:t> </a:t>
            </a:r>
            <a:r>
              <a:rPr lang="en-US" b="0" dirty="0" err="1" smtClean="0"/>
              <a:t>daya</a:t>
            </a:r>
            <a:r>
              <a:rPr lang="en-US" b="0" dirty="0" smtClean="0"/>
              <a:t> program </a:t>
            </a:r>
            <a:r>
              <a:rPr lang="en-US" b="0" dirty="0" err="1" smtClean="0"/>
              <a:t>seharusnya</a:t>
            </a:r>
            <a:r>
              <a:rPr lang="en-US" b="0" dirty="0" smtClean="0"/>
              <a:t> </a:t>
            </a:r>
            <a:r>
              <a:rPr lang="en-US" b="0" dirty="0" err="1" smtClean="0"/>
              <a:t>di</a:t>
            </a:r>
            <a:r>
              <a:rPr lang="en-US" b="0" dirty="0" smtClean="0"/>
              <a:t> </a:t>
            </a:r>
            <a:r>
              <a:rPr lang="en-US" b="0" dirty="0" err="1" smtClean="0"/>
              <a:t>nilai</a:t>
            </a:r>
            <a:r>
              <a:rPr lang="en-US" b="0" dirty="0" smtClean="0"/>
              <a:t> </a:t>
            </a:r>
            <a:r>
              <a:rPr lang="en-US" b="0" dirty="0" err="1" smtClean="0"/>
              <a:t>dari</a:t>
            </a:r>
            <a:r>
              <a:rPr lang="en-US" b="0" dirty="0" smtClean="0"/>
              <a:t> </a:t>
            </a:r>
            <a:r>
              <a:rPr lang="en-US" b="0" dirty="0" err="1" smtClean="0"/>
              <a:t>sisi</a:t>
            </a:r>
            <a:r>
              <a:rPr lang="en-US" b="0" dirty="0" smtClean="0"/>
              <a:t> </a:t>
            </a:r>
            <a:r>
              <a:rPr lang="en-US" b="0" dirty="0" err="1" smtClean="0"/>
              <a:t>aksesibilitas</a:t>
            </a:r>
            <a:r>
              <a:rPr lang="en-US" b="0" dirty="0" smtClean="0"/>
              <a:t>, </a:t>
            </a:r>
            <a:r>
              <a:rPr lang="en-US" b="0" dirty="0" err="1" smtClean="0"/>
              <a:t>realibilitas,dan</a:t>
            </a:r>
            <a:r>
              <a:rPr lang="en-US" b="0" dirty="0" smtClean="0"/>
              <a:t> </a:t>
            </a:r>
            <a:r>
              <a:rPr lang="en-US" b="0" dirty="0" err="1" smtClean="0"/>
              <a:t>relevansi</a:t>
            </a:r>
            <a:r>
              <a:rPr lang="en-US" b="0" dirty="0" smtClean="0"/>
              <a:t>. </a:t>
            </a:r>
            <a:r>
              <a:rPr lang="en-US" b="0" dirty="0" err="1" smtClean="0"/>
              <a:t>Kerja</a:t>
            </a:r>
            <a:r>
              <a:rPr lang="en-US" b="0" dirty="0" smtClean="0"/>
              <a:t> </a:t>
            </a:r>
            <a:r>
              <a:rPr lang="en-US" b="0" dirty="0" err="1" smtClean="0"/>
              <a:t>dan</a:t>
            </a:r>
            <a:r>
              <a:rPr lang="en-US" b="0" dirty="0" smtClean="0"/>
              <a:t> </a:t>
            </a:r>
            <a:r>
              <a:rPr lang="en-US" b="0" dirty="0" err="1" smtClean="0"/>
              <a:t>biaya</a:t>
            </a:r>
            <a:r>
              <a:rPr lang="en-US" b="0" dirty="0" smtClean="0"/>
              <a:t> </a:t>
            </a:r>
            <a:r>
              <a:rPr lang="en-US" b="0" dirty="0" err="1" smtClean="0"/>
              <a:t>pengumpulan</a:t>
            </a:r>
            <a:r>
              <a:rPr lang="en-US" b="0" dirty="0" smtClean="0"/>
              <a:t> </a:t>
            </a:r>
            <a:r>
              <a:rPr lang="en-US" b="0" dirty="0" err="1" smtClean="0"/>
              <a:t>informasi</a:t>
            </a:r>
            <a:r>
              <a:rPr lang="en-US" b="0" dirty="0" smtClean="0"/>
              <a:t> yang </a:t>
            </a:r>
            <a:r>
              <a:rPr lang="en-US" b="0" dirty="0" err="1" smtClean="0"/>
              <a:t>dihasilkan</a:t>
            </a:r>
            <a:r>
              <a:rPr lang="en-US" b="0" dirty="0" smtClean="0"/>
              <a:t> </a:t>
            </a:r>
            <a:r>
              <a:rPr lang="en-US" b="0" dirty="0" err="1" smtClean="0"/>
              <a:t>oleh</a:t>
            </a:r>
            <a:r>
              <a:rPr lang="en-US" b="0" dirty="0" smtClean="0"/>
              <a:t> program </a:t>
            </a:r>
            <a:r>
              <a:rPr lang="en-US" b="0" dirty="0" err="1" smtClean="0"/>
              <a:t>sendiri</a:t>
            </a:r>
            <a:r>
              <a:rPr lang="en-US" b="0" dirty="0" smtClean="0"/>
              <a:t> </a:t>
            </a:r>
            <a:r>
              <a:rPr lang="en-US" b="0" dirty="0" err="1" smtClean="0"/>
              <a:t>harus</a:t>
            </a:r>
            <a:r>
              <a:rPr lang="en-US" b="0" dirty="0" smtClean="0"/>
              <a:t> </a:t>
            </a:r>
            <a:r>
              <a:rPr lang="en-US" b="0" dirty="0" err="1" smtClean="0"/>
              <a:t>dinikai</a:t>
            </a:r>
            <a:r>
              <a:rPr lang="en-US" b="0" dirty="0" smtClean="0"/>
              <a:t> </a:t>
            </a:r>
            <a:r>
              <a:rPr lang="en-US" b="0" dirty="0" err="1" smtClean="0"/>
              <a:t>dengan</a:t>
            </a:r>
            <a:r>
              <a:rPr lang="en-US" b="0" dirty="0" smtClean="0"/>
              <a:t> </a:t>
            </a:r>
            <a:r>
              <a:rPr lang="en-US" b="0" dirty="0" err="1" smtClean="0"/>
              <a:t>perangkat</a:t>
            </a:r>
            <a:r>
              <a:rPr lang="en-US" b="0" dirty="0" smtClean="0"/>
              <a:t> yang </a:t>
            </a:r>
            <a:r>
              <a:rPr lang="en-US" b="0" dirty="0" err="1" smtClean="0"/>
              <a:t>memadai</a:t>
            </a:r>
            <a:r>
              <a:rPr lang="en-US" b="0" dirty="0" smtClean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82514" y="0"/>
            <a:ext cx="6438122" cy="725349"/>
          </a:xfrm>
        </p:spPr>
        <p:txBody>
          <a:bodyPr/>
          <a:lstStyle/>
          <a:p>
            <a:r>
              <a:rPr lang="en-US" b="1" dirty="0" smtClean="0"/>
              <a:t>ASUMSI</a:t>
            </a:r>
            <a:endParaRPr lang="en-US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617537"/>
            <a:ext cx="7124700" cy="4525963"/>
          </a:xfrm>
        </p:spPr>
        <p:txBody>
          <a:bodyPr>
            <a:normAutofit fontScale="92500" lnSpcReduction="20000"/>
          </a:bodyPr>
          <a:lstStyle/>
          <a:p>
            <a:pPr indent="0">
              <a:buNone/>
            </a:pP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kesuksesan</a:t>
            </a:r>
            <a:r>
              <a:rPr lang="en-US" dirty="0" smtClean="0"/>
              <a:t> program yang </a:t>
            </a:r>
            <a:r>
              <a:rPr lang="en-US" dirty="0" err="1" smtClean="0"/>
              <a:t>notabene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 program.</a:t>
            </a:r>
          </a:p>
          <a:p>
            <a:pPr indent="0">
              <a:buNone/>
            </a:pPr>
            <a:endParaRPr lang="en-US" dirty="0" smtClean="0"/>
          </a:p>
          <a:p>
            <a:r>
              <a:rPr lang="en-US" b="1" dirty="0" err="1" smtClean="0"/>
              <a:t>Asumsi</a:t>
            </a:r>
            <a:r>
              <a:rPr lang="en-US" b="1" dirty="0" smtClean="0"/>
              <a:t>: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agar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program.</a:t>
            </a:r>
          </a:p>
          <a:p>
            <a:r>
              <a:rPr lang="en-US" b="1" dirty="0" err="1" smtClean="0"/>
              <a:t>Risiko</a:t>
            </a:r>
            <a:r>
              <a:rPr lang="en-US" b="1" dirty="0" smtClean="0"/>
              <a:t>: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yang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kendala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program.</a:t>
            </a:r>
            <a:endParaRPr lang="en-US" b="1" dirty="0" smtClean="0"/>
          </a:p>
          <a:p>
            <a:r>
              <a:rPr lang="en-US" b="1" dirty="0" err="1" smtClean="0"/>
              <a:t>Prakondisi</a:t>
            </a:r>
            <a:r>
              <a:rPr lang="en-US" b="1" dirty="0" smtClean="0"/>
              <a:t>: </a:t>
            </a:r>
            <a:r>
              <a:rPr lang="en-US" dirty="0" err="1" smtClean="0"/>
              <a:t>kondisi</a:t>
            </a:r>
            <a:r>
              <a:rPr lang="en-US" dirty="0" smtClean="0"/>
              <a:t>/</a:t>
            </a:r>
            <a:r>
              <a:rPr lang="en-US" dirty="0" err="1" smtClean="0"/>
              <a:t>prasyarat</a:t>
            </a:r>
            <a:r>
              <a:rPr lang="en-US" dirty="0" smtClean="0"/>
              <a:t> yang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program </a:t>
            </a:r>
            <a:r>
              <a:rPr lang="en-US" dirty="0" err="1" smtClean="0"/>
              <a:t>dimulai</a:t>
            </a:r>
            <a:r>
              <a:rPr lang="en-US" dirty="0" smtClean="0"/>
              <a:t>.</a:t>
            </a:r>
            <a:endParaRPr lang="en-US" b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1" y="266700"/>
          <a:ext cx="7619999" cy="29032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70000"/>
                <a:gridCol w="4407647"/>
                <a:gridCol w="522941"/>
                <a:gridCol w="448235"/>
                <a:gridCol w="971176"/>
              </a:tblGrid>
              <a:tr h="25146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ITEM</a:t>
                      </a:r>
                      <a:endParaRPr lang="en-US" sz="12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INTERVENSI</a:t>
                      </a:r>
                      <a:r>
                        <a:rPr lang="en-US" sz="1200" baseline="0" dirty="0" smtClean="0"/>
                        <a:t> LOGIS</a:t>
                      </a:r>
                      <a:endParaRPr lang="en-US" sz="12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IO</a:t>
                      </a:r>
                      <a:endParaRPr lang="en-US" sz="12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SV</a:t>
                      </a:r>
                      <a:endParaRPr lang="en-US" sz="12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Asumsi</a:t>
                      </a:r>
                      <a:endParaRPr lang="en-US" sz="1200" dirty="0"/>
                    </a:p>
                  </a:txBody>
                  <a:tcPr marT="34290" marB="34290"/>
                </a:tc>
              </a:tr>
              <a:tr h="6172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T</a:t>
                      </a:r>
                      <a:r>
                        <a:rPr lang="en-US" sz="1200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u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j</a:t>
                      </a:r>
                      <a:r>
                        <a:rPr lang="en-US" sz="1200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uan</a:t>
                      </a:r>
                      <a:r>
                        <a:rPr lang="en-US" sz="1200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Um</a:t>
                      </a:r>
                      <a:r>
                        <a:rPr lang="en-US" sz="1200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um</a:t>
                      </a:r>
                      <a:endParaRPr lang="en-US" sz="1200" dirty="0" smtClean="0">
                        <a:solidFill>
                          <a:schemeClr val="tx2"/>
                        </a:solidFill>
                        <a:latin typeface="+mn-lt"/>
                        <a:cs typeface="Segoe UI"/>
                      </a:endParaRPr>
                    </a:p>
                    <a:p>
                      <a:endParaRPr lang="en-US" sz="12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Meningkatnya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kesejahteraan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keluarga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petani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secara</a:t>
                      </a:r>
                      <a:r>
                        <a:rPr lang="en-US" sz="1200" spc="20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berkelanjutan</a:t>
                      </a:r>
                      <a:endParaRPr lang="en-US" sz="1200" dirty="0" smtClean="0">
                        <a:solidFill>
                          <a:schemeClr val="tx2"/>
                        </a:solidFill>
                        <a:latin typeface="+mn-lt"/>
                        <a:cs typeface="Segoe UI"/>
                      </a:endParaRPr>
                    </a:p>
                    <a:p>
                      <a:endParaRPr lang="en-US" sz="12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?</a:t>
                      </a:r>
                      <a:endParaRPr lang="en-US" sz="12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?</a:t>
                      </a:r>
                      <a:endParaRPr lang="en-US" sz="12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?</a:t>
                      </a:r>
                      <a:endParaRPr lang="en-US" sz="1200" dirty="0"/>
                    </a:p>
                  </a:txBody>
                  <a:tcPr marT="34290" marB="34290"/>
                </a:tc>
              </a:tr>
              <a:tr h="6172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Maksud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/  O</a:t>
                      </a:r>
                      <a:r>
                        <a:rPr lang="en-US" sz="1200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u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tc</a:t>
                      </a:r>
                      <a:r>
                        <a:rPr lang="en-US" sz="1200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o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m</a:t>
                      </a:r>
                      <a:r>
                        <a:rPr lang="en-US" sz="1200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e</a:t>
                      </a:r>
                    </a:p>
                    <a:p>
                      <a:endParaRPr lang="en-US" sz="12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Meningkatnya</a:t>
                      </a:r>
                      <a:r>
                        <a:rPr lang="fi-FI" sz="1200" spc="-5" baseline="0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</a:t>
                      </a:r>
                      <a:r>
                        <a:rPr lang="fi-FI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pendapatan </a:t>
                      </a:r>
                      <a:r>
                        <a:rPr lang="fi-FI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petani melalui intensifikasi pertanian tanaman  </a:t>
                      </a:r>
                      <a:r>
                        <a:rPr lang="fi-FI" sz="1200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pangan</a:t>
                      </a:r>
                    </a:p>
                    <a:p>
                      <a:endParaRPr lang="en-US" sz="12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?</a:t>
                      </a:r>
                      <a:endParaRPr lang="en-US" sz="12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?</a:t>
                      </a:r>
                      <a:endParaRPr lang="en-US" sz="12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?</a:t>
                      </a:r>
                      <a:endParaRPr lang="en-US" sz="1200" dirty="0"/>
                    </a:p>
                  </a:txBody>
                  <a:tcPr marT="34290" marB="34290"/>
                </a:tc>
              </a:tr>
              <a:tr h="8001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Kel</a:t>
                      </a:r>
                      <a:r>
                        <a:rPr lang="en-US" sz="1200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uaran</a:t>
                      </a:r>
                      <a:r>
                        <a:rPr lang="en-US" sz="1200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 </a:t>
                      </a:r>
                      <a:r>
                        <a:rPr lang="en-US" sz="1200" spc="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P</a:t>
                      </a:r>
                      <a:r>
                        <a:rPr lang="en-US" sz="1200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ro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g</a:t>
                      </a:r>
                      <a:r>
                        <a:rPr lang="en-US" sz="1200" spc="-1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r</a:t>
                      </a:r>
                      <a:r>
                        <a:rPr lang="en-US" sz="1200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am</a:t>
                      </a:r>
                    </a:p>
                    <a:p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Tersedianya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air </a:t>
                      </a:r>
                      <a:r>
                        <a:rPr lang="en-US" sz="1200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untuk</a:t>
                      </a:r>
                      <a:r>
                        <a:rPr lang="en-US" sz="1200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mengairi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lahan</a:t>
                      </a:r>
                      <a:r>
                        <a:rPr lang="en-US" sz="1200" spc="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persawahan</a:t>
                      </a:r>
                      <a:endParaRPr lang="en-US" sz="1200" spc="-5" dirty="0" smtClean="0">
                        <a:solidFill>
                          <a:schemeClr val="tx2"/>
                        </a:solidFill>
                        <a:latin typeface="+mn-lt"/>
                        <a:cs typeface="Segoe UI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Meningkatnya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kemampuan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petani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dalam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budi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daya</a:t>
                      </a:r>
                      <a:r>
                        <a:rPr lang="en-US" sz="1200" spc="1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pertanian</a:t>
                      </a:r>
                      <a:endParaRPr lang="en-US" sz="1200" spc="-5" dirty="0" smtClean="0">
                        <a:solidFill>
                          <a:schemeClr val="tx2"/>
                        </a:solidFill>
                        <a:latin typeface="+mn-lt"/>
                        <a:cs typeface="Segoe UI"/>
                      </a:endParaRPr>
                    </a:p>
                    <a:p>
                      <a:endParaRPr lang="en-US" sz="12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?</a:t>
                      </a:r>
                      <a:endParaRPr lang="en-US" sz="12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?</a:t>
                      </a:r>
                      <a:endParaRPr lang="en-US" sz="12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?</a:t>
                      </a:r>
                      <a:endParaRPr lang="en-US" sz="1200" dirty="0"/>
                    </a:p>
                  </a:txBody>
                  <a:tcPr marT="34290" marB="34290"/>
                </a:tc>
              </a:tr>
              <a:tr h="6172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Aktivitas</a:t>
                      </a:r>
                      <a:endParaRPr lang="en-US" sz="1200" dirty="0" smtClean="0">
                        <a:solidFill>
                          <a:schemeClr val="tx2"/>
                        </a:solidFill>
                        <a:latin typeface="+mn-lt"/>
                        <a:cs typeface="Segoe UI"/>
                      </a:endParaRPr>
                    </a:p>
                    <a:p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Proyek</a:t>
                      </a:r>
                      <a:r>
                        <a:rPr lang="en-US" sz="1200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pengadaan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saluran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irigasi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;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pelatihan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,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pendampingan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dan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penyuluhan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terhadap</a:t>
                      </a:r>
                      <a:r>
                        <a:rPr lang="en-US" sz="1200" spc="-5" dirty="0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 </a:t>
                      </a:r>
                      <a:r>
                        <a:rPr lang="en-US" sz="1200" spc="-5" dirty="0" err="1" smtClean="0">
                          <a:solidFill>
                            <a:schemeClr val="tx2"/>
                          </a:solidFill>
                          <a:latin typeface="+mn-lt"/>
                          <a:cs typeface="Segoe UI"/>
                        </a:rPr>
                        <a:t>petani</a:t>
                      </a:r>
                      <a:endParaRPr lang="en-US" sz="1200" dirty="0" smtClean="0">
                        <a:solidFill>
                          <a:schemeClr val="tx2"/>
                        </a:solidFill>
                        <a:latin typeface="+mn-lt"/>
                        <a:cs typeface="Segoe UI"/>
                      </a:endParaRPr>
                    </a:p>
                    <a:p>
                      <a:endParaRPr lang="en-US" sz="12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?</a:t>
                      </a:r>
                      <a:endParaRPr lang="en-US" sz="12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?</a:t>
                      </a:r>
                      <a:endParaRPr lang="en-US" sz="12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?</a:t>
                      </a:r>
                      <a:endParaRPr lang="en-US" sz="1200" dirty="0"/>
                    </a:p>
                  </a:txBody>
                  <a:tcPr marT="34290" marB="34290"/>
                </a:tc>
              </a:tr>
            </a:tbl>
          </a:graphicData>
        </a:graphic>
      </p:graphicFrame>
      <p:sp>
        <p:nvSpPr>
          <p:cNvPr id="6" name="Title 4"/>
          <p:cNvSpPr txBox="1">
            <a:spLocks/>
          </p:cNvSpPr>
          <p:nvPr/>
        </p:nvSpPr>
        <p:spPr>
          <a:xfrm>
            <a:off x="914400" y="3160320"/>
            <a:ext cx="8229600" cy="1828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 smtClean="0">
              <a:latin typeface="+mj-lt"/>
              <a:ea typeface="+mj-ea"/>
              <a:cs typeface="+mj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u="sng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Tugas</a:t>
            </a:r>
            <a:r>
              <a:rPr lang="en-US" sz="2800" b="1" u="sng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US" sz="2800" b="1" u="sng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Isilah</a:t>
            </a:r>
            <a:r>
              <a:rPr lang="en-US" sz="2800" b="1" u="sng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IO, SV, </a:t>
            </a:r>
            <a:r>
              <a:rPr lang="en-US" sz="2800" b="1" u="sng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dan</a:t>
            </a:r>
            <a:r>
              <a:rPr lang="en-US" sz="2800" b="1" u="sng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Asumsi</a:t>
            </a:r>
            <a:r>
              <a:rPr lang="en-US" sz="2800" b="1" u="sng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!</a:t>
            </a:r>
            <a:endParaRPr lang="en-US" sz="2800" b="1" u="sng" dirty="0" smtClean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err="1" smtClean="0">
                <a:latin typeface="+mj-lt"/>
                <a:ea typeface="+mj-ea"/>
                <a:cs typeface="+mj-cs"/>
              </a:rPr>
              <a:t>Tugas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dibuat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dalam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MS Word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dan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kemudian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dapat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dikirim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melalui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b="1" dirty="0" smtClean="0">
                <a:latin typeface="+mj-lt"/>
                <a:ea typeface="+mj-ea"/>
                <a:cs typeface="+mj-cs"/>
              </a:rPr>
              <a:t>portal </a:t>
            </a:r>
            <a:r>
              <a:rPr lang="en-US" sz="2800" b="1" dirty="0" err="1" smtClean="0">
                <a:latin typeface="+mj-lt"/>
                <a:ea typeface="+mj-ea"/>
                <a:cs typeface="+mj-cs"/>
              </a:rPr>
              <a:t>akademik</a:t>
            </a:r>
            <a:r>
              <a:rPr lang="en-US" sz="2800" b="1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atau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b="1" dirty="0" smtClean="0">
                <a:latin typeface="+mj-lt"/>
                <a:ea typeface="+mj-ea"/>
                <a:cs typeface="+mj-cs"/>
              </a:rPr>
              <a:t>Google Classroom</a:t>
            </a:r>
            <a:r>
              <a:rPr lang="en-US" sz="2800" b="1" dirty="0" smtClean="0">
                <a:latin typeface="+mj-lt"/>
                <a:ea typeface="+mj-ea"/>
                <a:cs typeface="+mj-cs"/>
              </a:rPr>
              <a:t>. (1 </a:t>
            </a:r>
            <a:r>
              <a:rPr lang="en-US" sz="2800" b="1" dirty="0" err="1" smtClean="0">
                <a:latin typeface="+mj-lt"/>
                <a:ea typeface="+mj-ea"/>
                <a:cs typeface="+mj-cs"/>
              </a:rPr>
              <a:t>minggu</a:t>
            </a:r>
            <a:r>
              <a:rPr lang="en-US" sz="2800" b="1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b="1" dirty="0" err="1" smtClean="0">
                <a:latin typeface="+mj-lt"/>
                <a:ea typeface="+mj-ea"/>
                <a:cs typeface="+mj-cs"/>
              </a:rPr>
              <a:t>ya</a:t>
            </a:r>
            <a:r>
              <a:rPr lang="en-US" sz="2800" b="1" smtClean="0">
                <a:latin typeface="+mj-lt"/>
                <a:ea typeface="+mj-ea"/>
                <a:cs typeface="+mj-cs"/>
              </a:rPr>
              <a:t>)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Bent Arrow 7"/>
          <p:cNvSpPr/>
          <p:nvPr/>
        </p:nvSpPr>
        <p:spPr>
          <a:xfrm flipH="1">
            <a:off x="8048623" y="1847850"/>
            <a:ext cx="600075" cy="180975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451</Words>
  <Application>Microsoft Office PowerPoint</Application>
  <PresentationFormat>On-screen Show (16:9)</PresentationFormat>
  <Paragraphs>59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INDIKATOR OBYEKTIF, SUMBER VERIFIKASI, DAN ASUMSI</vt:lpstr>
      <vt:lpstr>INDIKATOR OBYEKTIF (IO)</vt:lpstr>
      <vt:lpstr>Contoh Indikator Obyektif</vt:lpstr>
      <vt:lpstr>Slide 4</vt:lpstr>
      <vt:lpstr>SUMBER VERIFIKASI</vt:lpstr>
      <vt:lpstr>Slide 6</vt:lpstr>
      <vt:lpstr>ASUMSI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2020-04-21T02:21:42Z</dcterms:modified>
</cp:coreProperties>
</file>