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10"/>
  </p:notesMasterIdLst>
  <p:sldIdLst>
    <p:sldId id="256" r:id="rId2"/>
    <p:sldId id="257" r:id="rId3"/>
    <p:sldId id="258" r:id="rId4"/>
    <p:sldId id="259" r:id="rId5"/>
    <p:sldId id="260" r:id="rId6"/>
    <p:sldId id="262" r:id="rId7"/>
    <p:sldId id="263" r:id="rId8"/>
    <p:sldId id="261" r:id="rId9"/>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8FC4F08-9F4D-4E55-8505-46F2021F47EF}" type="datetimeFigureOut">
              <a:rPr lang="id-ID" smtClean="0"/>
              <a:t>17/03/2021</a:t>
            </a:fld>
            <a:endParaRPr lang="id-ID"/>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778E818-81AA-45EB-B153-6BE74683BF57}" type="slidenum">
              <a:rPr lang="id-ID" smtClean="0"/>
              <a:t>‹#›</a:t>
            </a:fld>
            <a:endParaRPr lang="id-ID"/>
          </a:p>
        </p:txBody>
      </p:sp>
    </p:spTree>
    <p:extLst>
      <p:ext uri="{BB962C8B-B14F-4D97-AF65-F5344CB8AC3E}">
        <p14:creationId xmlns:p14="http://schemas.microsoft.com/office/powerpoint/2010/main" val="16313971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dirty="0"/>
          </a:p>
        </p:txBody>
      </p:sp>
      <p:sp>
        <p:nvSpPr>
          <p:cNvPr id="4" name="Slide Number Placeholder 3"/>
          <p:cNvSpPr>
            <a:spLocks noGrp="1"/>
          </p:cNvSpPr>
          <p:nvPr>
            <p:ph type="sldNum" sz="quarter" idx="10"/>
          </p:nvPr>
        </p:nvSpPr>
        <p:spPr/>
        <p:txBody>
          <a:bodyPr/>
          <a:lstStyle/>
          <a:p>
            <a:fld id="{1778E818-81AA-45EB-B153-6BE74683BF57}" type="slidenum">
              <a:rPr lang="id-ID" smtClean="0"/>
              <a:t>5</a:t>
            </a:fld>
            <a:endParaRPr lang="id-ID"/>
          </a:p>
        </p:txBody>
      </p:sp>
    </p:spTree>
    <p:extLst>
      <p:ext uri="{BB962C8B-B14F-4D97-AF65-F5344CB8AC3E}">
        <p14:creationId xmlns:p14="http://schemas.microsoft.com/office/powerpoint/2010/main" val="28287024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A0F75F59-72D6-4FD7-97B2-BB67D83BF84F}" type="datetimeFigureOut">
              <a:rPr lang="id-ID" smtClean="0"/>
              <a:t>17/03/2021</a:t>
            </a:fld>
            <a:endParaRPr lang="id-ID"/>
          </a:p>
        </p:txBody>
      </p:sp>
      <p:sp>
        <p:nvSpPr>
          <p:cNvPr id="20" name="Footer Placeholder 19"/>
          <p:cNvSpPr>
            <a:spLocks noGrp="1"/>
          </p:cNvSpPr>
          <p:nvPr>
            <p:ph type="ftr" sz="quarter" idx="11"/>
          </p:nvPr>
        </p:nvSpPr>
        <p:spPr/>
        <p:txBody>
          <a:bodyPr/>
          <a:lstStyle>
            <a:extLst/>
          </a:lstStyle>
          <a:p>
            <a:endParaRPr lang="id-ID"/>
          </a:p>
        </p:txBody>
      </p:sp>
      <p:sp>
        <p:nvSpPr>
          <p:cNvPr id="10" name="Slide Number Placeholder 9"/>
          <p:cNvSpPr>
            <a:spLocks noGrp="1"/>
          </p:cNvSpPr>
          <p:nvPr>
            <p:ph type="sldNum" sz="quarter" idx="12"/>
          </p:nvPr>
        </p:nvSpPr>
        <p:spPr/>
        <p:txBody>
          <a:bodyPr/>
          <a:lstStyle>
            <a:extLst/>
          </a:lstStyle>
          <a:p>
            <a:fld id="{AE07975E-51B3-47A7-B3D0-CF3986CF4957}" type="slidenum">
              <a:rPr lang="id-ID" smtClean="0"/>
              <a:t>‹#›</a:t>
            </a:fld>
            <a:endParaRPr lang="id-ID"/>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0F75F59-72D6-4FD7-97B2-BB67D83BF84F}" type="datetimeFigureOut">
              <a:rPr lang="id-ID" smtClean="0"/>
              <a:t>17/03/2021</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AE07975E-51B3-47A7-B3D0-CF3986CF4957}" type="slidenum">
              <a:rPr lang="id-ID" smtClean="0"/>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0F75F59-72D6-4FD7-97B2-BB67D83BF84F}" type="datetimeFigureOut">
              <a:rPr lang="id-ID" smtClean="0"/>
              <a:t>17/03/2021</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AE07975E-51B3-47A7-B3D0-CF3986CF4957}" type="slidenum">
              <a:rPr lang="id-ID" smtClean="0"/>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0F75F59-72D6-4FD7-97B2-BB67D83BF84F}" type="datetimeFigureOut">
              <a:rPr lang="id-ID" smtClean="0"/>
              <a:t>17/03/2021</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AE07975E-51B3-47A7-B3D0-CF3986CF4957}" type="slidenum">
              <a:rPr lang="id-ID" smtClean="0"/>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A0F75F59-72D6-4FD7-97B2-BB67D83BF84F}" type="datetimeFigureOut">
              <a:rPr lang="id-ID" smtClean="0"/>
              <a:t>17/03/2021</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AE07975E-51B3-47A7-B3D0-CF3986CF4957}" type="slidenum">
              <a:rPr lang="id-ID" smtClean="0"/>
              <a:t>‹#›</a:t>
            </a:fld>
            <a:endParaRPr lang="id-ID"/>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A0F75F59-72D6-4FD7-97B2-BB67D83BF84F}" type="datetimeFigureOut">
              <a:rPr lang="id-ID" smtClean="0"/>
              <a:t>17/03/2021</a:t>
            </a:fld>
            <a:endParaRPr lang="id-ID"/>
          </a:p>
        </p:txBody>
      </p:sp>
      <p:sp>
        <p:nvSpPr>
          <p:cNvPr id="6" name="Footer Placeholder 5"/>
          <p:cNvSpPr>
            <a:spLocks noGrp="1"/>
          </p:cNvSpPr>
          <p:nvPr>
            <p:ph type="ftr" sz="quarter" idx="11"/>
          </p:nvPr>
        </p:nvSpPr>
        <p:spPr/>
        <p:txBody>
          <a:bodyPr/>
          <a:lstStyle>
            <a:extLst/>
          </a:lstStyle>
          <a:p>
            <a:endParaRPr lang="id-ID"/>
          </a:p>
        </p:txBody>
      </p:sp>
      <p:sp>
        <p:nvSpPr>
          <p:cNvPr id="7" name="Slide Number Placeholder 6"/>
          <p:cNvSpPr>
            <a:spLocks noGrp="1"/>
          </p:cNvSpPr>
          <p:nvPr>
            <p:ph type="sldNum" sz="quarter" idx="12"/>
          </p:nvPr>
        </p:nvSpPr>
        <p:spPr/>
        <p:txBody>
          <a:bodyPr/>
          <a:lstStyle>
            <a:extLst/>
          </a:lstStyle>
          <a:p>
            <a:fld id="{AE07975E-51B3-47A7-B3D0-CF3986CF4957}" type="slidenum">
              <a:rPr lang="id-ID" smtClean="0"/>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A0F75F59-72D6-4FD7-97B2-BB67D83BF84F}" type="datetimeFigureOut">
              <a:rPr lang="id-ID" smtClean="0"/>
              <a:t>17/03/2021</a:t>
            </a:fld>
            <a:endParaRPr lang="id-ID"/>
          </a:p>
        </p:txBody>
      </p:sp>
      <p:sp>
        <p:nvSpPr>
          <p:cNvPr id="8" name="Footer Placeholder 7"/>
          <p:cNvSpPr>
            <a:spLocks noGrp="1"/>
          </p:cNvSpPr>
          <p:nvPr>
            <p:ph type="ftr" sz="quarter" idx="11"/>
          </p:nvPr>
        </p:nvSpPr>
        <p:spPr/>
        <p:txBody>
          <a:bodyPr/>
          <a:lstStyle>
            <a:extLst/>
          </a:lstStyle>
          <a:p>
            <a:endParaRPr lang="id-ID"/>
          </a:p>
        </p:txBody>
      </p:sp>
      <p:sp>
        <p:nvSpPr>
          <p:cNvPr id="9" name="Slide Number Placeholder 8"/>
          <p:cNvSpPr>
            <a:spLocks noGrp="1"/>
          </p:cNvSpPr>
          <p:nvPr>
            <p:ph type="sldNum" sz="quarter" idx="12"/>
          </p:nvPr>
        </p:nvSpPr>
        <p:spPr/>
        <p:txBody>
          <a:bodyPr/>
          <a:lstStyle>
            <a:extLst/>
          </a:lstStyle>
          <a:p>
            <a:fld id="{AE07975E-51B3-47A7-B3D0-CF3986CF4957}" type="slidenum">
              <a:rPr lang="id-ID" smtClean="0"/>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A0F75F59-72D6-4FD7-97B2-BB67D83BF84F}" type="datetimeFigureOut">
              <a:rPr lang="id-ID" smtClean="0"/>
              <a:t>17/03/2021</a:t>
            </a:fld>
            <a:endParaRPr lang="id-ID"/>
          </a:p>
        </p:txBody>
      </p:sp>
      <p:sp>
        <p:nvSpPr>
          <p:cNvPr id="4" name="Footer Placeholder 3"/>
          <p:cNvSpPr>
            <a:spLocks noGrp="1"/>
          </p:cNvSpPr>
          <p:nvPr>
            <p:ph type="ftr" sz="quarter" idx="11"/>
          </p:nvPr>
        </p:nvSpPr>
        <p:spPr/>
        <p:txBody>
          <a:bodyPr/>
          <a:lstStyle>
            <a:extLst/>
          </a:lstStyle>
          <a:p>
            <a:endParaRPr lang="id-ID"/>
          </a:p>
        </p:txBody>
      </p:sp>
      <p:sp>
        <p:nvSpPr>
          <p:cNvPr id="5" name="Slide Number Placeholder 4"/>
          <p:cNvSpPr>
            <a:spLocks noGrp="1"/>
          </p:cNvSpPr>
          <p:nvPr>
            <p:ph type="sldNum" sz="quarter" idx="12"/>
          </p:nvPr>
        </p:nvSpPr>
        <p:spPr/>
        <p:txBody>
          <a:bodyPr/>
          <a:lstStyle>
            <a:extLst/>
          </a:lstStyle>
          <a:p>
            <a:fld id="{AE07975E-51B3-47A7-B3D0-CF3986CF4957}" type="slidenum">
              <a:rPr lang="id-ID" smtClean="0"/>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A0F75F59-72D6-4FD7-97B2-BB67D83BF84F}" type="datetimeFigureOut">
              <a:rPr lang="id-ID" smtClean="0"/>
              <a:t>17/03/2021</a:t>
            </a:fld>
            <a:endParaRPr lang="id-ID"/>
          </a:p>
        </p:txBody>
      </p:sp>
      <p:sp>
        <p:nvSpPr>
          <p:cNvPr id="3" name="Footer Placeholder 2"/>
          <p:cNvSpPr>
            <a:spLocks noGrp="1"/>
          </p:cNvSpPr>
          <p:nvPr>
            <p:ph type="ftr" sz="quarter" idx="11"/>
          </p:nvPr>
        </p:nvSpPr>
        <p:spPr/>
        <p:txBody>
          <a:bodyPr/>
          <a:lstStyle>
            <a:extLst/>
          </a:lstStyle>
          <a:p>
            <a:endParaRPr lang="id-ID"/>
          </a:p>
        </p:txBody>
      </p:sp>
      <p:sp>
        <p:nvSpPr>
          <p:cNvPr id="4" name="Slide Number Placeholder 3"/>
          <p:cNvSpPr>
            <a:spLocks noGrp="1"/>
          </p:cNvSpPr>
          <p:nvPr>
            <p:ph type="sldNum" sz="quarter" idx="12"/>
          </p:nvPr>
        </p:nvSpPr>
        <p:spPr/>
        <p:txBody>
          <a:bodyPr/>
          <a:lstStyle>
            <a:extLst/>
          </a:lstStyle>
          <a:p>
            <a:fld id="{AE07975E-51B3-47A7-B3D0-CF3986CF4957}" type="slidenum">
              <a:rPr lang="id-ID" smtClean="0"/>
              <a:t>‹#›</a:t>
            </a:fld>
            <a:endParaRPr lang="id-ID"/>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A0F75F59-72D6-4FD7-97B2-BB67D83BF84F}" type="datetimeFigureOut">
              <a:rPr lang="id-ID" smtClean="0"/>
              <a:t>17/03/2021</a:t>
            </a:fld>
            <a:endParaRPr lang="id-ID"/>
          </a:p>
        </p:txBody>
      </p:sp>
      <p:sp>
        <p:nvSpPr>
          <p:cNvPr id="6" name="Footer Placeholder 5"/>
          <p:cNvSpPr>
            <a:spLocks noGrp="1"/>
          </p:cNvSpPr>
          <p:nvPr>
            <p:ph type="ftr" sz="quarter" idx="11"/>
          </p:nvPr>
        </p:nvSpPr>
        <p:spPr/>
        <p:txBody>
          <a:bodyPr/>
          <a:lstStyle>
            <a:extLst/>
          </a:lstStyle>
          <a:p>
            <a:endParaRPr lang="id-ID"/>
          </a:p>
        </p:txBody>
      </p:sp>
      <p:sp>
        <p:nvSpPr>
          <p:cNvPr id="7" name="Slide Number Placeholder 6"/>
          <p:cNvSpPr>
            <a:spLocks noGrp="1"/>
          </p:cNvSpPr>
          <p:nvPr>
            <p:ph type="sldNum" sz="quarter" idx="12"/>
          </p:nvPr>
        </p:nvSpPr>
        <p:spPr/>
        <p:txBody>
          <a:bodyPr/>
          <a:lstStyle>
            <a:extLst/>
          </a:lstStyle>
          <a:p>
            <a:fld id="{AE07975E-51B3-47A7-B3D0-CF3986CF4957}" type="slidenum">
              <a:rPr lang="id-ID" smtClean="0"/>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A0F75F59-72D6-4FD7-97B2-BB67D83BF84F}" type="datetimeFigureOut">
              <a:rPr lang="id-ID" smtClean="0"/>
              <a:t>17/03/2021</a:t>
            </a:fld>
            <a:endParaRPr lang="id-ID"/>
          </a:p>
        </p:txBody>
      </p:sp>
      <p:sp>
        <p:nvSpPr>
          <p:cNvPr id="6" name="Footer Placeholder 5"/>
          <p:cNvSpPr>
            <a:spLocks noGrp="1"/>
          </p:cNvSpPr>
          <p:nvPr>
            <p:ph type="ftr" sz="quarter" idx="11"/>
          </p:nvPr>
        </p:nvSpPr>
        <p:spPr/>
        <p:txBody>
          <a:bodyPr/>
          <a:lstStyle>
            <a:extLst/>
          </a:lstStyle>
          <a:p>
            <a:endParaRPr lang="id-ID"/>
          </a:p>
        </p:txBody>
      </p:sp>
      <p:sp>
        <p:nvSpPr>
          <p:cNvPr id="7" name="Slide Number Placeholder 6"/>
          <p:cNvSpPr>
            <a:spLocks noGrp="1"/>
          </p:cNvSpPr>
          <p:nvPr>
            <p:ph type="sldNum" sz="quarter" idx="12"/>
          </p:nvPr>
        </p:nvSpPr>
        <p:spPr/>
        <p:txBody>
          <a:bodyPr/>
          <a:lstStyle>
            <a:extLst/>
          </a:lstStyle>
          <a:p>
            <a:fld id="{AE07975E-51B3-47A7-B3D0-CF3986CF4957}" type="slidenum">
              <a:rPr lang="id-ID" smtClean="0"/>
              <a:t>‹#›</a:t>
            </a:fld>
            <a:endParaRPr lang="id-ID"/>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A0F75F59-72D6-4FD7-97B2-BB67D83BF84F}" type="datetimeFigureOut">
              <a:rPr lang="id-ID" smtClean="0"/>
              <a:t>17/03/2021</a:t>
            </a:fld>
            <a:endParaRPr lang="id-ID"/>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id-ID"/>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AE07975E-51B3-47A7-B3D0-CF3986CF4957}" type="slidenum">
              <a:rPr lang="id-ID" smtClean="0"/>
              <a:t>‹#›</a:t>
            </a:fld>
            <a:endParaRPr lang="id-ID"/>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id-ID" sz="2800" dirty="0" smtClean="0"/>
              <a:t>PENGORGANISASIAN MASYARAKAT DALAM PERSPEKTIF PEMBANGUNAN SOSIAL</a:t>
            </a:r>
            <a:endParaRPr lang="id-ID" sz="2800" dirty="0"/>
          </a:p>
        </p:txBody>
      </p:sp>
      <p:sp>
        <p:nvSpPr>
          <p:cNvPr id="3" name="Subtitle 2"/>
          <p:cNvSpPr>
            <a:spLocks noGrp="1"/>
          </p:cNvSpPr>
          <p:nvPr>
            <p:ph type="subTitle" idx="1"/>
          </p:nvPr>
        </p:nvSpPr>
        <p:spPr/>
        <p:txBody>
          <a:bodyPr/>
          <a:lstStyle/>
          <a:p>
            <a:endParaRPr lang="id-ID" dirty="0"/>
          </a:p>
        </p:txBody>
      </p:sp>
    </p:spTree>
    <p:extLst>
      <p:ext uri="{BB962C8B-B14F-4D97-AF65-F5344CB8AC3E}">
        <p14:creationId xmlns:p14="http://schemas.microsoft.com/office/powerpoint/2010/main" val="330413436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92500" lnSpcReduction="10000"/>
          </a:bodyPr>
          <a:lstStyle/>
          <a:p>
            <a:r>
              <a:rPr lang="id-ID" dirty="0" smtClean="0"/>
              <a:t>Menurut Midgley: pembangunan ekonomi yang tidak diikuti dengan mengecilnya jurang si kaya dan si miskin merupakan proses pembangunan yang terdistorsi. (</a:t>
            </a:r>
            <a:r>
              <a:rPr lang="id-ID" i="1" dirty="0" smtClean="0"/>
              <a:t>distorted development</a:t>
            </a:r>
            <a:r>
              <a:rPr lang="id-ID" dirty="0" smtClean="0"/>
              <a:t>).</a:t>
            </a:r>
          </a:p>
          <a:p>
            <a:r>
              <a:rPr lang="id-ID" dirty="0" smtClean="0"/>
              <a:t>Mengusung gagasan pembangunan sosial yang disetarakan dengan pembangunan ekonomi.</a:t>
            </a:r>
          </a:p>
          <a:p>
            <a:r>
              <a:rPr lang="id-ID" dirty="0" smtClean="0"/>
              <a:t>Pembangunan sosial merupakan pendekatan alternatif yang dikembangkan guna meningkatkan kesejahteraan masyarakat.</a:t>
            </a:r>
            <a:endParaRPr lang="id-ID" dirty="0"/>
          </a:p>
        </p:txBody>
      </p:sp>
    </p:spTree>
    <p:extLst>
      <p:ext uri="{BB962C8B-B14F-4D97-AF65-F5344CB8AC3E}">
        <p14:creationId xmlns:p14="http://schemas.microsoft.com/office/powerpoint/2010/main" val="336935839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id-ID" dirty="0" smtClean="0"/>
              <a:t>Definisi Pembangunan Sosial:</a:t>
            </a:r>
            <a:endParaRPr lang="id-ID" dirty="0"/>
          </a:p>
        </p:txBody>
      </p:sp>
      <p:sp>
        <p:nvSpPr>
          <p:cNvPr id="3" name="Content Placeholder 2"/>
          <p:cNvSpPr>
            <a:spLocks noGrp="1"/>
          </p:cNvSpPr>
          <p:nvPr>
            <p:ph idx="1"/>
          </p:nvPr>
        </p:nvSpPr>
        <p:spPr/>
        <p:txBody>
          <a:bodyPr/>
          <a:lstStyle/>
          <a:p>
            <a:r>
              <a:rPr lang="id-ID" dirty="0" smtClean="0"/>
              <a:t>Suatu proses perubahan sosial yang terencana yang dirancang untuk meningkatkan taraf hidup masyarakat sebagai suatu keutuhan, dimana pembangunan ini dilakukan untuk saling melengkapi dengan dinamika proses pembangunan ekonomi. </a:t>
            </a:r>
            <a:endParaRPr lang="id-ID" dirty="0"/>
          </a:p>
        </p:txBody>
      </p:sp>
    </p:spTree>
    <p:extLst>
      <p:ext uri="{BB962C8B-B14F-4D97-AF65-F5344CB8AC3E}">
        <p14:creationId xmlns:p14="http://schemas.microsoft.com/office/powerpoint/2010/main" val="193368307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id-ID" dirty="0" smtClean="0"/>
              <a:t>Midgley mengajukan 8 aspek sebagai penjelasan definisi diatas:</a:t>
            </a:r>
            <a:endParaRPr lang="id-ID" dirty="0"/>
          </a:p>
        </p:txBody>
      </p:sp>
      <p:sp>
        <p:nvSpPr>
          <p:cNvPr id="3" name="Content Placeholder 2"/>
          <p:cNvSpPr>
            <a:spLocks noGrp="1"/>
          </p:cNvSpPr>
          <p:nvPr>
            <p:ph idx="1"/>
          </p:nvPr>
        </p:nvSpPr>
        <p:spPr/>
        <p:txBody>
          <a:bodyPr>
            <a:normAutofit fontScale="40000" lnSpcReduction="20000"/>
          </a:bodyPr>
          <a:lstStyle/>
          <a:p>
            <a:pPr marL="514350" indent="-514350">
              <a:buFont typeface="+mj-lt"/>
              <a:buAutoNum type="arabicPeriod"/>
            </a:pPr>
            <a:r>
              <a:rPr lang="id-ID" dirty="0" smtClean="0"/>
              <a:t>Pembangunan sosial tidak terlepas dari pembangunan ekonomi. Dalam upaya meningkatkan kesejahteraan, pendekatan ini secara langsung menitikberatkan pada intervensi sosial terhadap pembangunan itu sendiri.</a:t>
            </a:r>
          </a:p>
          <a:p>
            <a:pPr marL="514350" indent="-514350">
              <a:buFont typeface="+mj-lt"/>
              <a:buAutoNum type="arabicPeriod"/>
            </a:pPr>
            <a:r>
              <a:rPr lang="id-ID" dirty="0" smtClean="0"/>
              <a:t>Pembangunan sosial mempunyai fokus yang interdisipliner yang diambil dari berbagai jenis ilmu sosial.</a:t>
            </a:r>
          </a:p>
          <a:p>
            <a:pPr marL="514350" indent="-514350">
              <a:buFont typeface="+mj-lt"/>
              <a:buAutoNum type="arabicPeriod"/>
            </a:pPr>
            <a:r>
              <a:rPr lang="id-ID" dirty="0" smtClean="0"/>
              <a:t>Dalam konsep pembangunan sosial tergambar adanya suatu proses yang dinamis. Yang meliputi, tahap awal kondisi awal masyarakat yang kurang menyenangkan yang ingin dirubah, tahap kedua proses perubahan itu sendiri, dan tahap ketiga, kondisi akhir ketika proses perubahan sosial diakhiri.</a:t>
            </a:r>
          </a:p>
          <a:p>
            <a:pPr marL="514350" indent="-514350">
              <a:buFont typeface="+mj-lt"/>
              <a:buAutoNum type="arabicPeriod"/>
            </a:pPr>
            <a:r>
              <a:rPr lang="id-ID" dirty="0" smtClean="0"/>
              <a:t>Proses perubahan sosial yang terdapat dalam pendekatan pembangunan sosial pada dasarnya be4rsifat progresif.</a:t>
            </a:r>
          </a:p>
          <a:p>
            <a:pPr marL="514350" indent="-514350">
              <a:buFont typeface="+mj-lt"/>
              <a:buAutoNum type="arabicPeriod"/>
            </a:pPr>
            <a:r>
              <a:rPr lang="id-ID" dirty="0" smtClean="0"/>
              <a:t>Proses Pembangunan sosial adalah </a:t>
            </a:r>
            <a:r>
              <a:rPr lang="id-ID" i="1" dirty="0" smtClean="0"/>
              <a:t>intervensionist.</a:t>
            </a:r>
            <a:endParaRPr lang="id-ID" dirty="0" smtClean="0"/>
          </a:p>
          <a:p>
            <a:pPr marL="514350" indent="-514350">
              <a:buFont typeface="+mj-lt"/>
              <a:buAutoNum type="arabicPeriod"/>
            </a:pPr>
            <a:r>
              <a:rPr lang="id-ID" dirty="0" smtClean="0"/>
              <a:t>Tujuan pembangunan sosial diusahakan untuk dicapai melalui beberapa strategi.</a:t>
            </a:r>
          </a:p>
          <a:p>
            <a:pPr marL="514350" indent="-514350">
              <a:buFont typeface="+mj-lt"/>
              <a:buAutoNum type="arabicPeriod"/>
            </a:pPr>
            <a:r>
              <a:rPr lang="id-ID" dirty="0" smtClean="0"/>
              <a:t>Pembangunan sosial lebih memusatkan pada populasi sebagai suatu kesatuan yang bersifat inklusif dan universalistik.</a:t>
            </a:r>
          </a:p>
          <a:p>
            <a:pPr marL="514350" indent="-514350">
              <a:buFont typeface="+mj-lt"/>
              <a:buAutoNum type="arabicPeriod"/>
            </a:pPr>
            <a:r>
              <a:rPr lang="id-ID" dirty="0" smtClean="0"/>
              <a:t>Tujuan dari pembangunan sosial adalah pengembangan  dan peningkatan kesejahteraan masyarakat  (</a:t>
            </a:r>
            <a:r>
              <a:rPr lang="id-ID" i="1" dirty="0" smtClean="0"/>
              <a:t>promotion of social wellfare</a:t>
            </a:r>
            <a:r>
              <a:rPr lang="id-ID" dirty="0" smtClean="0"/>
              <a:t>), yang menurut Midgley yaitu kesejahteraan sebagai suatu kondisi sosial, yang dapat dilihat dari 3 unsur utamanya: </a:t>
            </a:r>
          </a:p>
          <a:p>
            <a:pPr marL="514350" indent="-514350">
              <a:buAutoNum type="alphaLcPeriod"/>
            </a:pPr>
            <a:r>
              <a:rPr lang="id-ID" dirty="0" smtClean="0"/>
              <a:t>Tingkatan (derajat) sampai dimana permasalahan sosial yang ada di masyarakat dapat dikelola.</a:t>
            </a:r>
          </a:p>
          <a:p>
            <a:pPr marL="514350" indent="-514350">
              <a:buAutoNum type="alphaLcPeriod"/>
            </a:pPr>
            <a:r>
              <a:rPr lang="id-ID" dirty="0" smtClean="0"/>
              <a:t>Sampai seberapa banyak kebutuhan masyarakat dapat dipenuhi</a:t>
            </a:r>
          </a:p>
          <a:p>
            <a:pPr marL="514350" indent="-514350">
              <a:buAutoNum type="alphaLcPeriod"/>
            </a:pPr>
            <a:r>
              <a:rPr lang="id-ID" dirty="0" smtClean="0"/>
              <a:t>Sampai seberapa besar kesempatan untuk meningkatkan taraf hidup dapat diprluas pada berbagai lapisan masyarakat.</a:t>
            </a:r>
          </a:p>
          <a:p>
            <a:pPr marL="0" indent="0">
              <a:buNone/>
            </a:pPr>
            <a:endParaRPr lang="id-ID" dirty="0" smtClean="0"/>
          </a:p>
          <a:p>
            <a:pPr marL="514350" indent="-514350">
              <a:buFont typeface="+mj-lt"/>
              <a:buAutoNum type="arabicPeriod"/>
            </a:pPr>
            <a:endParaRPr lang="id-ID" i="1" dirty="0"/>
          </a:p>
        </p:txBody>
      </p:sp>
    </p:spTree>
    <p:extLst>
      <p:ext uri="{BB962C8B-B14F-4D97-AF65-F5344CB8AC3E}">
        <p14:creationId xmlns:p14="http://schemas.microsoft.com/office/powerpoint/2010/main" val="253401645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id-ID" sz="2800" dirty="0" smtClean="0"/>
              <a:t>Tiga strategi pembangunan sosial yang dapat diterapkan dalam upaya meningkatkan taraf hidup masyarakat (Midgley):</a:t>
            </a:r>
            <a:endParaRPr lang="id-ID" sz="2800" dirty="0"/>
          </a:p>
        </p:txBody>
      </p:sp>
      <p:sp>
        <p:nvSpPr>
          <p:cNvPr id="3" name="Content Placeholder 2"/>
          <p:cNvSpPr>
            <a:spLocks noGrp="1"/>
          </p:cNvSpPr>
          <p:nvPr>
            <p:ph idx="1"/>
          </p:nvPr>
        </p:nvSpPr>
        <p:spPr/>
        <p:txBody>
          <a:bodyPr>
            <a:normAutofit fontScale="70000" lnSpcReduction="20000"/>
          </a:bodyPr>
          <a:lstStyle/>
          <a:p>
            <a:r>
              <a:rPr lang="id-ID" dirty="0" smtClean="0"/>
              <a:t>Pembangunan Sosial melalui individu (</a:t>
            </a:r>
            <a:r>
              <a:rPr lang="id-ID" i="1" dirty="0" smtClean="0"/>
              <a:t>Social Development by Individuals</a:t>
            </a:r>
            <a:r>
              <a:rPr lang="id-ID" dirty="0" smtClean="0"/>
              <a:t>). Individu2 dalam masyarakat secara swadaya membentuk usaha pelayanan masyarakat guna memberdayakan masyarakat (Pendekatan individualis atau perusahaan/</a:t>
            </a:r>
            <a:r>
              <a:rPr lang="id-ID" i="1" dirty="0" smtClean="0"/>
              <a:t>individualist or enterprise apprach</a:t>
            </a:r>
            <a:r>
              <a:rPr lang="id-ID" dirty="0" smtClean="0"/>
              <a:t>).</a:t>
            </a:r>
          </a:p>
          <a:p>
            <a:r>
              <a:rPr lang="id-ID" dirty="0" smtClean="0"/>
              <a:t>Pembangunan Sosial melalui Komunitas (</a:t>
            </a:r>
            <a:r>
              <a:rPr lang="id-ID" i="1" dirty="0" smtClean="0"/>
              <a:t>Social Development by Communities</a:t>
            </a:r>
            <a:r>
              <a:rPr lang="id-ID" dirty="0" smtClean="0"/>
              <a:t>). Kelompok masyarakat secar bersama sama berupaya mengembangkan komunitas lokalnya (pendekatan komunitarian/</a:t>
            </a:r>
            <a:r>
              <a:rPr lang="id-ID" i="1" dirty="0" smtClean="0"/>
              <a:t>communitarian approach</a:t>
            </a:r>
            <a:r>
              <a:rPr lang="id-ID" dirty="0" smtClean="0"/>
              <a:t>).</a:t>
            </a:r>
          </a:p>
          <a:p>
            <a:r>
              <a:rPr lang="id-ID" dirty="0" smtClean="0"/>
              <a:t>Pembangunan Sosial melalui Pemerintah (</a:t>
            </a:r>
            <a:r>
              <a:rPr lang="id-ID" i="1" dirty="0" smtClean="0"/>
              <a:t>Social Development by Goverment</a:t>
            </a:r>
            <a:r>
              <a:rPr lang="id-ID" dirty="0" smtClean="0"/>
              <a:t>). Pembangunan sosial dilakukan oleh lembaga-lembaga di dalam organisasi pemerintah (goverment agencies), yang dikenal dengan pendekatan negara (</a:t>
            </a:r>
            <a:r>
              <a:rPr lang="id-ID" i="1" dirty="0" smtClean="0"/>
              <a:t>statist approach</a:t>
            </a:r>
            <a:r>
              <a:rPr lang="id-ID" dirty="0" smtClean="0"/>
              <a:t>)</a:t>
            </a:r>
          </a:p>
          <a:p>
            <a:endParaRPr lang="id-ID" dirty="0"/>
          </a:p>
        </p:txBody>
      </p:sp>
    </p:spTree>
    <p:extLst>
      <p:ext uri="{BB962C8B-B14F-4D97-AF65-F5344CB8AC3E}">
        <p14:creationId xmlns:p14="http://schemas.microsoft.com/office/powerpoint/2010/main" val="171164115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id-ID" sz="2800" dirty="0" smtClean="0"/>
              <a:t>Ketiga strategi pembangunan sosial menggambarkan tiga bentuk level pembangunan sosial (menurut Cox), yaitu:</a:t>
            </a:r>
            <a:endParaRPr lang="id-ID" sz="2800" dirty="0"/>
          </a:p>
        </p:txBody>
      </p:sp>
      <p:sp>
        <p:nvSpPr>
          <p:cNvPr id="3" name="Content Placeholder 2"/>
          <p:cNvSpPr>
            <a:spLocks noGrp="1"/>
          </p:cNvSpPr>
          <p:nvPr>
            <p:ph idx="1"/>
          </p:nvPr>
        </p:nvSpPr>
        <p:spPr/>
        <p:txBody>
          <a:bodyPr>
            <a:normAutofit fontScale="85000" lnSpcReduction="20000"/>
          </a:bodyPr>
          <a:lstStyle/>
          <a:p>
            <a:r>
              <a:rPr lang="id-ID" dirty="0" smtClean="0"/>
              <a:t>Pembangunan di tingkat mikro lebih bersifat rehabilitatif dan remidial (penyembuhan). Fungsi ini diperlukan terutama untuk mereka yang perlu mendapatkan bantuan segera.</a:t>
            </a:r>
          </a:p>
          <a:p>
            <a:r>
              <a:rPr lang="id-ID" dirty="0" smtClean="0"/>
              <a:t>Pada tingkat mezzo, pembangunan dilakukan di level komunitas. Yaitu pengembangan program yang bersifat preventif, proaktif, dan kreatif bersama masyarakat melalui pengembangan masyarakat (community development), atau pada tingkat organisasional.</a:t>
            </a:r>
          </a:p>
          <a:p>
            <a:r>
              <a:rPr lang="id-ID" dirty="0" smtClean="0"/>
              <a:t>Pembangunan ditingkat makro yaitu pembangunan di level normatif (dalam berbagai pembuatan kebijakan sosial).</a:t>
            </a:r>
            <a:endParaRPr lang="id-ID" dirty="0"/>
          </a:p>
        </p:txBody>
      </p:sp>
    </p:spTree>
    <p:extLst>
      <p:ext uri="{BB962C8B-B14F-4D97-AF65-F5344CB8AC3E}">
        <p14:creationId xmlns:p14="http://schemas.microsoft.com/office/powerpoint/2010/main" val="41470464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id-ID" sz="2800" dirty="0" smtClean="0"/>
              <a:t>Gray menggambarkan level pembangunan dalam pembangunan sosial menjadi empat level:</a:t>
            </a:r>
            <a:endParaRPr lang="id-ID" sz="2800" dirty="0"/>
          </a:p>
        </p:txBody>
      </p:sp>
      <p:sp>
        <p:nvSpPr>
          <p:cNvPr id="3" name="Content Placeholder 2"/>
          <p:cNvSpPr>
            <a:spLocks noGrp="1"/>
          </p:cNvSpPr>
          <p:nvPr>
            <p:ph idx="1"/>
          </p:nvPr>
        </p:nvSpPr>
        <p:spPr/>
        <p:txBody>
          <a:bodyPr/>
          <a:lstStyle/>
          <a:p>
            <a:r>
              <a:rPr lang="id-ID" dirty="0" smtClean="0"/>
              <a:t>Pembangunan sosial di level mikro (individual level)</a:t>
            </a:r>
          </a:p>
          <a:p>
            <a:r>
              <a:rPr lang="id-ID" dirty="0" smtClean="0"/>
              <a:t>Pembagunan sosial di level mezzo (community level)</a:t>
            </a:r>
          </a:p>
          <a:p>
            <a:r>
              <a:rPr lang="id-ID" dirty="0" smtClean="0"/>
              <a:t>Pembangunan soisal di level makro (national level)</a:t>
            </a:r>
          </a:p>
          <a:p>
            <a:r>
              <a:rPr lang="id-ID" dirty="0" smtClean="0"/>
              <a:t>Pembangunan sosial di level global (international level).</a:t>
            </a:r>
          </a:p>
          <a:p>
            <a:endParaRPr lang="id-ID" dirty="0"/>
          </a:p>
        </p:txBody>
      </p:sp>
    </p:spTree>
    <p:extLst>
      <p:ext uri="{BB962C8B-B14F-4D97-AF65-F5344CB8AC3E}">
        <p14:creationId xmlns:p14="http://schemas.microsoft.com/office/powerpoint/2010/main" val="101163567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id-ID" dirty="0" smtClean="0"/>
              <a:t>Intervensi yang dilakukan dalam kaitan dengan pembangunan sosial</a:t>
            </a:r>
            <a:endParaRPr lang="id-ID" dirty="0"/>
          </a:p>
        </p:txBody>
      </p:sp>
      <p:sp>
        <p:nvSpPr>
          <p:cNvPr id="3" name="Content Placeholder 2"/>
          <p:cNvSpPr>
            <a:spLocks noGrp="1"/>
          </p:cNvSpPr>
          <p:nvPr>
            <p:ph idx="1"/>
          </p:nvPr>
        </p:nvSpPr>
        <p:spPr/>
        <p:txBody>
          <a:bodyPr>
            <a:normAutofit fontScale="77500" lnSpcReduction="20000"/>
          </a:bodyPr>
          <a:lstStyle/>
          <a:p>
            <a:r>
              <a:rPr lang="id-ID" dirty="0" smtClean="0"/>
              <a:t>Upaya pembangunan sosial baik secara langsung maupun tidak langsung, tetap memperhatikan dan melibatkan aspek pembangunan fisik dan ekonomi. Contoh: mengembangkan pola hidup sehat pada masyarakat (harus tersedia sarana dan prasarana yang terkait dengan aspek fisik). </a:t>
            </a:r>
          </a:p>
          <a:p>
            <a:r>
              <a:rPr lang="id-ID" dirty="0" smtClean="0"/>
              <a:t>Intervensi diarahkan pada munculnya perubahan pada aspek pengetahuan (</a:t>
            </a:r>
            <a:r>
              <a:rPr lang="id-ID" i="1" dirty="0" smtClean="0"/>
              <a:t>knowledge</a:t>
            </a:r>
            <a:r>
              <a:rPr lang="id-ID" dirty="0" smtClean="0"/>
              <a:t>), keyakinan (</a:t>
            </a:r>
            <a:r>
              <a:rPr lang="id-ID" i="1" dirty="0" smtClean="0"/>
              <a:t>belief</a:t>
            </a:r>
            <a:r>
              <a:rPr lang="id-ID" dirty="0" smtClean="0"/>
              <a:t>), sikap (</a:t>
            </a:r>
            <a:r>
              <a:rPr lang="id-ID" i="1" dirty="0" smtClean="0"/>
              <a:t>attitude</a:t>
            </a:r>
            <a:r>
              <a:rPr lang="id-ID" dirty="0" smtClean="0"/>
              <a:t>), dan niat individu (</a:t>
            </a:r>
            <a:r>
              <a:rPr lang="id-ID" i="1" dirty="0" smtClean="0"/>
              <a:t>intention</a:t>
            </a:r>
            <a:r>
              <a:rPr lang="id-ID" dirty="0" smtClean="0"/>
              <a:t>). Urutan perubahan tersebut merupakan proses penyadaran terhadap kelompok sasaran dalam kerangka pembangunan sosial. Dengan urutan perubahan tersebut diharapkan akan mampu mengubah perilaku individu dan kelompok untuk hidup lebih sehat.</a:t>
            </a:r>
            <a:endParaRPr lang="id-ID" dirty="0"/>
          </a:p>
        </p:txBody>
      </p:sp>
    </p:spTree>
    <p:extLst>
      <p:ext uri="{BB962C8B-B14F-4D97-AF65-F5344CB8AC3E}">
        <p14:creationId xmlns:p14="http://schemas.microsoft.com/office/powerpoint/2010/main" val="51925179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455</TotalTime>
  <Words>643</Words>
  <Application>Microsoft Office PowerPoint</Application>
  <PresentationFormat>On-screen Show (4:3)</PresentationFormat>
  <Paragraphs>35</Paragraphs>
  <Slides>8</Slides>
  <Notes>1</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Solstice</vt:lpstr>
      <vt:lpstr>PENGORGANISASIAN MASYARAKAT DALAM PERSPEKTIF PEMBANGUNAN SOSIAL</vt:lpstr>
      <vt:lpstr>PowerPoint Presentation</vt:lpstr>
      <vt:lpstr>Definisi Pembangunan Sosial:</vt:lpstr>
      <vt:lpstr>Midgley mengajukan 8 aspek sebagai penjelasan definisi diatas:</vt:lpstr>
      <vt:lpstr>Tiga strategi pembangunan sosial yang dapat diterapkan dalam upaya meningkatkan taraf hidup masyarakat (Midgley):</vt:lpstr>
      <vt:lpstr>Ketiga strategi pembangunan sosial menggambarkan tiga bentuk level pembangunan sosial (menurut Cox), yaitu:</vt:lpstr>
      <vt:lpstr>Gray menggambarkan level pembangunan dalam pembangunan sosial menjadi empat level:</vt:lpstr>
      <vt:lpstr>Intervensi yang dilakukan dalam kaitan dengan pembangunan sosial</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PENGORGANISASIAN MASYARAKAT DALAM PERSPEKTIF PEMBVANGUNAN SOSIAL</dc:title>
  <dc:creator>Widati</dc:creator>
  <cp:lastModifiedBy>Widati</cp:lastModifiedBy>
  <cp:revision>17</cp:revision>
  <dcterms:created xsi:type="dcterms:W3CDTF">2021-03-14T04:13:48Z</dcterms:created>
  <dcterms:modified xsi:type="dcterms:W3CDTF">2021-03-17T06:04:08Z</dcterms:modified>
</cp:coreProperties>
</file>