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6"/>
  </p:notesMasterIdLst>
  <p:sldIdLst>
    <p:sldId id="409" r:id="rId2"/>
    <p:sldId id="388" r:id="rId3"/>
    <p:sldId id="268" r:id="rId4"/>
    <p:sldId id="269" r:id="rId5"/>
    <p:sldId id="271" r:id="rId6"/>
    <p:sldId id="272" r:id="rId7"/>
    <p:sldId id="273" r:id="rId8"/>
    <p:sldId id="274" r:id="rId9"/>
    <p:sldId id="288" r:id="rId10"/>
    <p:sldId id="289" r:id="rId11"/>
    <p:sldId id="389" r:id="rId12"/>
    <p:sldId id="390" r:id="rId13"/>
    <p:sldId id="278" r:id="rId14"/>
    <p:sldId id="290" r:id="rId15"/>
    <p:sldId id="395" r:id="rId16"/>
    <p:sldId id="396" r:id="rId17"/>
    <p:sldId id="398" r:id="rId18"/>
    <p:sldId id="399" r:id="rId19"/>
    <p:sldId id="279" r:id="rId20"/>
    <p:sldId id="400" r:id="rId21"/>
    <p:sldId id="281" r:id="rId22"/>
    <p:sldId id="392" r:id="rId23"/>
    <p:sldId id="393" r:id="rId24"/>
    <p:sldId id="394" r:id="rId25"/>
    <p:sldId id="401" r:id="rId26"/>
    <p:sldId id="391" r:id="rId27"/>
    <p:sldId id="402" r:id="rId28"/>
    <p:sldId id="403" r:id="rId29"/>
    <p:sldId id="411" r:id="rId30"/>
    <p:sldId id="412" r:id="rId31"/>
    <p:sldId id="413" r:id="rId32"/>
    <p:sldId id="414" r:id="rId33"/>
    <p:sldId id="404" r:id="rId34"/>
    <p:sldId id="405" r:id="rId35"/>
    <p:sldId id="406" r:id="rId36"/>
    <p:sldId id="407" r:id="rId37"/>
    <p:sldId id="308" r:id="rId38"/>
    <p:sldId id="309" r:id="rId39"/>
    <p:sldId id="424" r:id="rId40"/>
    <p:sldId id="427" r:id="rId41"/>
    <p:sldId id="428" r:id="rId42"/>
    <p:sldId id="429" r:id="rId43"/>
    <p:sldId id="430" r:id="rId44"/>
    <p:sldId id="431" r:id="rId45"/>
    <p:sldId id="432" r:id="rId46"/>
    <p:sldId id="433" r:id="rId47"/>
    <p:sldId id="434" r:id="rId48"/>
    <p:sldId id="435" r:id="rId49"/>
    <p:sldId id="436" r:id="rId50"/>
    <p:sldId id="437" r:id="rId51"/>
    <p:sldId id="438" r:id="rId52"/>
    <p:sldId id="439" r:id="rId53"/>
    <p:sldId id="440" r:id="rId54"/>
    <p:sldId id="441" r:id="rId55"/>
    <p:sldId id="442" r:id="rId56"/>
    <p:sldId id="443" r:id="rId57"/>
    <p:sldId id="444" r:id="rId58"/>
    <p:sldId id="445" r:id="rId59"/>
    <p:sldId id="446" r:id="rId60"/>
    <p:sldId id="447" r:id="rId61"/>
    <p:sldId id="448" r:id="rId62"/>
    <p:sldId id="449" r:id="rId63"/>
    <p:sldId id="450" r:id="rId64"/>
    <p:sldId id="451" r:id="rId65"/>
    <p:sldId id="452" r:id="rId66"/>
    <p:sldId id="453" r:id="rId67"/>
    <p:sldId id="461" r:id="rId68"/>
    <p:sldId id="462" r:id="rId69"/>
    <p:sldId id="463" r:id="rId70"/>
    <p:sldId id="464" r:id="rId71"/>
    <p:sldId id="465" r:id="rId72"/>
    <p:sldId id="466" r:id="rId73"/>
    <p:sldId id="467" r:id="rId74"/>
    <p:sldId id="468" r:id="rId75"/>
    <p:sldId id="469" r:id="rId76"/>
    <p:sldId id="470" r:id="rId77"/>
    <p:sldId id="471" r:id="rId78"/>
    <p:sldId id="472" r:id="rId79"/>
    <p:sldId id="473" r:id="rId80"/>
    <p:sldId id="474" r:id="rId81"/>
    <p:sldId id="475" r:id="rId82"/>
    <p:sldId id="476" r:id="rId83"/>
    <p:sldId id="477" r:id="rId84"/>
    <p:sldId id="487" r:id="rId85"/>
    <p:sldId id="488" r:id="rId86"/>
    <p:sldId id="489" r:id="rId87"/>
    <p:sldId id="490" r:id="rId88"/>
    <p:sldId id="491" r:id="rId89"/>
    <p:sldId id="492" r:id="rId90"/>
    <p:sldId id="493" r:id="rId91"/>
    <p:sldId id="494" r:id="rId92"/>
    <p:sldId id="495" r:id="rId93"/>
    <p:sldId id="496" r:id="rId94"/>
    <p:sldId id="486" r:id="rId9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E07C8-5A8C-4F70-96C6-3FE34B9155EC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228E4-7C4A-4910-9E5B-279436C07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228E4-7C4A-4910-9E5B-279436C072D0}" type="slidenum">
              <a:rPr lang="en-US" smtClean="0"/>
              <a:pPr/>
              <a:t>88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9/3/2019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/>
              <a:t>KONSTITUSI  </a:t>
            </a:r>
          </a:p>
          <a:p>
            <a:pPr algn="ctr">
              <a:buNone/>
            </a:pPr>
            <a:r>
              <a:rPr lang="en-US" sz="4800" dirty="0" smtClean="0"/>
              <a:t>DAN </a:t>
            </a:r>
          </a:p>
          <a:p>
            <a:pPr algn="ctr">
              <a:buNone/>
            </a:pPr>
            <a:r>
              <a:rPr lang="en-US" sz="4800" dirty="0" smtClean="0"/>
              <a:t>REGULASI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Pengujian</a:t>
            </a:r>
            <a:r>
              <a:rPr lang="en-US" dirty="0" smtClean="0"/>
              <a:t> per </a:t>
            </a:r>
            <a:r>
              <a:rPr lang="en-US" dirty="0" err="1" smtClean="0"/>
              <a:t>Undang-Undang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judicial review </a:t>
            </a:r>
            <a:r>
              <a:rPr lang="en-US" dirty="0" err="1" smtClean="0"/>
              <a:t>oleh</a:t>
            </a:r>
            <a:r>
              <a:rPr lang="en-US" dirty="0" smtClean="0"/>
              <a:t> MK</a:t>
            </a:r>
          </a:p>
          <a:p>
            <a:pPr marL="0" indent="0" algn="just">
              <a:buNone/>
            </a:pP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UU, </a:t>
            </a:r>
            <a:r>
              <a:rPr lang="en-US" dirty="0" err="1" smtClean="0"/>
              <a:t>maka</a:t>
            </a:r>
            <a:r>
              <a:rPr lang="en-US" dirty="0" smtClean="0"/>
              <a:t> judicial review </a:t>
            </a:r>
            <a:r>
              <a:rPr lang="en-US" dirty="0" err="1" smtClean="0"/>
              <a:t>oleh</a:t>
            </a:r>
            <a:r>
              <a:rPr lang="en-US" dirty="0" smtClean="0"/>
              <a:t> MA.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muatannya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 MUATAN KONSTITUSI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Henc</a:t>
            </a:r>
            <a:r>
              <a:rPr lang="en-US" dirty="0" smtClean="0"/>
              <a:t> van </a:t>
            </a:r>
            <a:r>
              <a:rPr lang="en-US" dirty="0" err="1" smtClean="0"/>
              <a:t>Maarseven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Ger van </a:t>
            </a:r>
            <a:r>
              <a:rPr lang="en-US" dirty="0" err="1" smtClean="0"/>
              <a:t>der</a:t>
            </a:r>
            <a:r>
              <a:rPr lang="en-US" dirty="0" smtClean="0"/>
              <a:t> Tang (Written </a:t>
            </a:r>
            <a:r>
              <a:rPr lang="en-US" dirty="0" err="1" smtClean="0"/>
              <a:t>Konstitution</a:t>
            </a:r>
            <a:r>
              <a:rPr lang="en-US" dirty="0" smtClean="0"/>
              <a:t>)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Constitution as a means of forming the state’s own political and legal system.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Constitution as a national document and as </a:t>
            </a:r>
            <a:r>
              <a:rPr lang="en-US" dirty="0" err="1" smtClean="0"/>
              <a:t>abirth</a:t>
            </a:r>
            <a:r>
              <a:rPr lang="en-US" dirty="0" smtClean="0"/>
              <a:t> certificate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 As a sign adulthood and independence</a:t>
            </a:r>
          </a:p>
          <a:p>
            <a:pPr marL="0" indent="0" algn="just">
              <a:buNone/>
            </a:pPr>
            <a:r>
              <a:rPr lang="en-US" dirty="0" err="1" smtClean="0"/>
              <a:t>Struycken</a:t>
            </a:r>
            <a:r>
              <a:rPr lang="en-US" dirty="0" smtClean="0"/>
              <a:t> : </a:t>
            </a:r>
            <a:r>
              <a:rPr lang="en-US" dirty="0" err="1" smtClean="0"/>
              <a:t>grondwet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(formal) </a:t>
            </a:r>
            <a:r>
              <a:rPr lang="en-US" dirty="0" err="1" smtClean="0"/>
              <a:t>berisi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lampau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smtClean="0"/>
              <a:t>Tingkat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tokoh-tokoh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ketata</a:t>
            </a:r>
            <a:r>
              <a:rPr lang="en-US" dirty="0" smtClean="0"/>
              <a:t> </a:t>
            </a:r>
            <a:r>
              <a:rPr lang="en-US" dirty="0" err="1" smtClean="0"/>
              <a:t>negaraan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Wheare</a:t>
            </a:r>
            <a:r>
              <a:rPr lang="en-US" dirty="0" smtClean="0"/>
              <a:t>: </a:t>
            </a:r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: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hk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,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konsitusi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the very minimum and that minimum to be rule of law.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Autofit/>
          </a:bodyPr>
          <a:lstStyle/>
          <a:p>
            <a:r>
              <a:rPr lang="en-US" dirty="0" smtClean="0"/>
              <a:t>HAKIKAT, TUJUAN KONSTITUSI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-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457200" indent="-457200"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 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-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393700" indent="-393700" algn="just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 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keberadaannya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. </a:t>
            </a:r>
            <a:r>
              <a:rPr lang="en-US" dirty="0" err="1" smtClean="0"/>
              <a:t>Sekaligus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sz="3300" dirty="0" err="1" smtClean="0"/>
              <a:t>perlindungan</a:t>
            </a:r>
            <a:r>
              <a:rPr lang="en-US" sz="3300" dirty="0" smtClean="0"/>
              <a:t> </a:t>
            </a:r>
            <a:r>
              <a:rPr lang="en-US" sz="3300" dirty="0" err="1" smtClean="0"/>
              <a:t>terhadap</a:t>
            </a:r>
            <a:r>
              <a:rPr lang="en-US" sz="3300" dirty="0" smtClean="0"/>
              <a:t> </a:t>
            </a:r>
            <a:r>
              <a:rPr lang="en-US" sz="3300" dirty="0" err="1" smtClean="0"/>
              <a:t>hak</a:t>
            </a:r>
            <a:r>
              <a:rPr lang="en-US" sz="3300" dirty="0" smtClean="0"/>
              <a:t> </a:t>
            </a:r>
            <a:r>
              <a:rPr lang="en-US" sz="3300" dirty="0" err="1" smtClean="0"/>
              <a:t>asasi</a:t>
            </a:r>
            <a:r>
              <a:rPr lang="en-US" sz="3300" dirty="0" smtClean="0"/>
              <a:t> </a:t>
            </a:r>
            <a:r>
              <a:rPr lang="en-US" sz="3300" dirty="0" err="1" smtClean="0"/>
              <a:t>manusia</a:t>
            </a:r>
            <a:r>
              <a:rPr lang="en-US" sz="3300" dirty="0" smtClean="0"/>
              <a:t> </a:t>
            </a:r>
            <a:r>
              <a:rPr lang="en-US" sz="3300" dirty="0" err="1" smtClean="0"/>
              <a:t>merupakan</a:t>
            </a:r>
            <a:r>
              <a:rPr lang="en-US" sz="3300" dirty="0" smtClean="0"/>
              <a:t> </a:t>
            </a:r>
            <a:r>
              <a:rPr lang="en-US" sz="3300" dirty="0" err="1" smtClean="0"/>
              <a:t>salah</a:t>
            </a:r>
            <a:r>
              <a:rPr lang="en-US" sz="3300" dirty="0" smtClean="0"/>
              <a:t> </a:t>
            </a:r>
            <a:r>
              <a:rPr lang="en-US" sz="3300" dirty="0" err="1" smtClean="0"/>
              <a:t>satu</a:t>
            </a:r>
            <a:r>
              <a:rPr lang="en-US" sz="3300" dirty="0" smtClean="0"/>
              <a:t> </a:t>
            </a:r>
            <a:r>
              <a:rPr lang="en-US" sz="3300" dirty="0" err="1" smtClean="0"/>
              <a:t>prinsip</a:t>
            </a:r>
            <a:r>
              <a:rPr lang="en-US" sz="3300" dirty="0" smtClean="0"/>
              <a:t> </a:t>
            </a:r>
            <a:r>
              <a:rPr lang="en-US" sz="3300" dirty="0" err="1" smtClean="0"/>
              <a:t>pokok</a:t>
            </a:r>
            <a:r>
              <a:rPr lang="en-US" sz="3300" dirty="0" smtClean="0"/>
              <a:t> </a:t>
            </a:r>
            <a:r>
              <a:rPr lang="en-US" sz="3300" dirty="0" err="1" smtClean="0"/>
              <a:t>tegaknya</a:t>
            </a:r>
            <a:r>
              <a:rPr lang="en-US" sz="3300" dirty="0" smtClean="0"/>
              <a:t> </a:t>
            </a:r>
            <a:r>
              <a:rPr lang="en-US" sz="3300" dirty="0" err="1" smtClean="0"/>
              <a:t>sebuah</a:t>
            </a:r>
            <a:r>
              <a:rPr lang="en-US" sz="3300" dirty="0" smtClean="0"/>
              <a:t> </a:t>
            </a:r>
            <a:r>
              <a:rPr lang="en-US" sz="3300" dirty="0" err="1" smtClean="0"/>
              <a:t>negara</a:t>
            </a:r>
            <a:r>
              <a:rPr lang="en-US" sz="3300" dirty="0" smtClean="0"/>
              <a:t> </a:t>
            </a:r>
            <a:r>
              <a:rPr lang="en-US" sz="3300" dirty="0" err="1" smtClean="0"/>
              <a:t>hukum</a:t>
            </a:r>
            <a:r>
              <a:rPr lang="en-US" sz="3300" dirty="0" smtClean="0"/>
              <a:t>.</a:t>
            </a:r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- </a:t>
            </a:r>
            <a:r>
              <a:rPr lang="en-US" sz="3000" dirty="0" err="1" smtClean="0"/>
              <a:t>Pengakuan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pluralisme</a:t>
            </a:r>
            <a:endParaRPr lang="en-US" sz="3000" dirty="0" smtClean="0"/>
          </a:p>
          <a:p>
            <a:pPr marL="393700" indent="-393700">
              <a:buNone/>
            </a:pPr>
            <a:r>
              <a:rPr lang="en-US" sz="3000" dirty="0" smtClean="0"/>
              <a:t>      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arti</a:t>
            </a:r>
            <a:r>
              <a:rPr lang="en-US" sz="3000" dirty="0" smtClean="0"/>
              <a:t> </a:t>
            </a:r>
            <a:r>
              <a:rPr lang="en-US" sz="3000" dirty="0" err="1" smtClean="0"/>
              <a:t>bahwa</a:t>
            </a:r>
            <a:r>
              <a:rPr lang="en-US" sz="3000" dirty="0" smtClean="0"/>
              <a:t> </a:t>
            </a:r>
            <a:r>
              <a:rPr lang="en-US" sz="3000" dirty="0" err="1" smtClean="0"/>
              <a:t>suatu</a:t>
            </a:r>
            <a:r>
              <a:rPr lang="en-US" sz="3000" dirty="0" smtClean="0"/>
              <a:t> </a:t>
            </a:r>
            <a:r>
              <a:rPr lang="en-US" sz="3000" dirty="0" err="1" smtClean="0"/>
              <a:t>negara</a:t>
            </a:r>
            <a:r>
              <a:rPr lang="en-US" sz="3000" dirty="0" smtClean="0"/>
              <a:t> </a:t>
            </a:r>
            <a:r>
              <a:rPr lang="en-US" sz="3000" dirty="0" err="1" smtClean="0"/>
              <a:t>terdiri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berbagai</a:t>
            </a:r>
            <a:r>
              <a:rPr lang="en-US" sz="3000" dirty="0" smtClean="0"/>
              <a:t> </a:t>
            </a:r>
            <a:r>
              <a:rPr lang="en-US" sz="3000" dirty="0" err="1" smtClean="0"/>
              <a:t>macam</a:t>
            </a:r>
            <a:r>
              <a:rPr lang="en-US" sz="3000" dirty="0" smtClean="0"/>
              <a:t> </a:t>
            </a:r>
            <a:r>
              <a:rPr lang="en-US" sz="3000" dirty="0" err="1" smtClean="0"/>
              <a:t>suku</a:t>
            </a:r>
            <a:r>
              <a:rPr lang="en-US" sz="3000" dirty="0" smtClean="0"/>
              <a:t>, </a:t>
            </a:r>
            <a:r>
              <a:rPr lang="en-US" sz="3000" dirty="0" err="1" smtClean="0"/>
              <a:t>ras</a:t>
            </a:r>
            <a:r>
              <a:rPr lang="en-US" sz="3000" dirty="0" smtClean="0"/>
              <a:t>   </a:t>
            </a:r>
            <a:r>
              <a:rPr lang="en-US" sz="3000" dirty="0" err="1" smtClean="0"/>
              <a:t>dan</a:t>
            </a:r>
            <a:r>
              <a:rPr lang="en-US" sz="3000" dirty="0" smtClean="0"/>
              <a:t> agama. </a:t>
            </a:r>
            <a:r>
              <a:rPr lang="en-US" sz="3000" dirty="0" err="1" smtClean="0"/>
              <a:t>Hendaknya</a:t>
            </a:r>
            <a:r>
              <a:rPr lang="en-US" sz="3000" dirty="0" smtClean="0"/>
              <a:t> </a:t>
            </a:r>
            <a:r>
              <a:rPr lang="en-US" sz="3000" dirty="0" err="1" smtClean="0"/>
              <a:t>perbedaan</a:t>
            </a:r>
            <a:r>
              <a:rPr lang="en-US" sz="3000" dirty="0" smtClean="0"/>
              <a:t> </a:t>
            </a:r>
            <a:r>
              <a:rPr lang="en-US" sz="3000" dirty="0" err="1" smtClean="0"/>
              <a:t>suku</a:t>
            </a:r>
            <a:r>
              <a:rPr lang="en-US" sz="3000" dirty="0" smtClean="0"/>
              <a:t>, </a:t>
            </a:r>
            <a:r>
              <a:rPr lang="en-US" sz="3000" dirty="0" err="1" smtClean="0"/>
              <a:t>ras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agama </a:t>
            </a:r>
            <a:r>
              <a:rPr lang="en-US" sz="3000" dirty="0" err="1" smtClean="0"/>
              <a:t>tersebut</a:t>
            </a:r>
            <a:r>
              <a:rPr lang="en-US" sz="3000" dirty="0" smtClean="0"/>
              <a:t> </a:t>
            </a:r>
            <a:r>
              <a:rPr lang="en-US" sz="3000" dirty="0" err="1" smtClean="0"/>
              <a:t>diakui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dijamin</a:t>
            </a:r>
            <a:r>
              <a:rPr lang="en-US" sz="3000" dirty="0" smtClean="0"/>
              <a:t> </a:t>
            </a:r>
            <a:r>
              <a:rPr lang="en-US" sz="3000" dirty="0" err="1" smtClean="0"/>
              <a:t>keberadaannya</a:t>
            </a:r>
            <a:r>
              <a:rPr lang="en-US" sz="3000" dirty="0" smtClean="0"/>
              <a:t>,      </a:t>
            </a:r>
            <a:r>
              <a:rPr lang="en-US" sz="3000" dirty="0" err="1" smtClean="0"/>
              <a:t>serta</a:t>
            </a:r>
            <a:r>
              <a:rPr lang="en-US" sz="3000" dirty="0" smtClean="0"/>
              <a:t> </a:t>
            </a:r>
            <a:r>
              <a:rPr lang="en-US" sz="3000" dirty="0" err="1" smtClean="0"/>
              <a:t>dilindungi</a:t>
            </a:r>
            <a:r>
              <a:rPr lang="en-US" sz="3000" dirty="0" smtClean="0"/>
              <a:t> </a:t>
            </a:r>
            <a:r>
              <a:rPr lang="en-US" sz="3000" dirty="0" err="1" smtClean="0"/>
              <a:t>oleh</a:t>
            </a:r>
            <a:r>
              <a:rPr lang="en-US" sz="3000" dirty="0" smtClean="0"/>
              <a:t> </a:t>
            </a:r>
            <a:r>
              <a:rPr lang="en-US" sz="3000" dirty="0" err="1" smtClean="0"/>
              <a:t>negara</a:t>
            </a:r>
            <a:r>
              <a:rPr lang="en-US" sz="3000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 </a:t>
            </a:r>
            <a:r>
              <a:rPr lang="en-US" dirty="0" err="1" smtClean="0"/>
              <a:t>kalangan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,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  <a:r>
              <a:rPr lang="en-US" dirty="0" err="1" smtClean="0"/>
              <a:t>kepastian</a:t>
            </a:r>
            <a:r>
              <a:rPr lang="en-US" dirty="0" smtClean="0"/>
              <a:t>, </a:t>
            </a:r>
            <a:r>
              <a:rPr lang="en-US" dirty="0" err="1" smtClean="0"/>
              <a:t>kemanfaatan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ketenteraman</a:t>
            </a:r>
            <a:r>
              <a:rPr lang="en-US" dirty="0" smtClean="0"/>
              <a:t>. </a:t>
            </a:r>
            <a:r>
              <a:rPr lang="en-US" dirty="0" err="1" smtClean="0"/>
              <a:t>Kemanfaatan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–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kedamaian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sepadan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kepatutan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kewajaran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yang paling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tingkatannya</a:t>
            </a:r>
            <a:r>
              <a:rPr lang="en-US" sz="2800" dirty="0" smtClean="0"/>
              <a:t>,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.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, </a:t>
            </a:r>
            <a:r>
              <a:rPr lang="en-US" sz="2800" dirty="0" err="1" smtClean="0"/>
              <a:t>ketertiban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perwujudan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– </a:t>
            </a:r>
            <a:r>
              <a:rPr lang="en-US" sz="2800" dirty="0" err="1" smtClean="0"/>
              <a:t>nilai</a:t>
            </a:r>
            <a:r>
              <a:rPr lang="en-US" sz="2800" dirty="0" smtClean="0"/>
              <a:t> ideal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kemerdekaan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kebebasan</a:t>
            </a:r>
            <a:r>
              <a:rPr lang="en-US" sz="2800" dirty="0" smtClean="0"/>
              <a:t>,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kemakmuran</a:t>
            </a:r>
            <a:r>
              <a:rPr lang="en-US" sz="2800" dirty="0" smtClean="0"/>
              <a:t>, </a:t>
            </a:r>
            <a:r>
              <a:rPr lang="en-US" sz="2800" dirty="0" err="1" smtClean="0"/>
              <a:t>sebagaimana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dirumuskan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bernegara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pendiri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(the founding fathers and mothers).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 marL="63500" indent="-63500">
              <a:buNone/>
            </a:pPr>
            <a:r>
              <a:rPr lang="en-US" sz="2800" dirty="0" smtClean="0"/>
              <a:t>Negara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sarana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mengawasi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–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, yang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dilandaskan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.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: </a:t>
            </a:r>
          </a:p>
          <a:p>
            <a:pPr>
              <a:buNone/>
            </a:pPr>
            <a:r>
              <a:rPr lang="en-US" sz="2800" dirty="0" smtClean="0"/>
              <a:t>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pengawasan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 smtClean="0"/>
              <a:t>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membebaskan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control </a:t>
            </a:r>
            <a:r>
              <a:rPr lang="en-US" sz="2800" dirty="0" err="1" smtClean="0"/>
              <a:t>mutlak</a:t>
            </a:r>
            <a:r>
              <a:rPr lang="en-US" sz="2800" dirty="0" smtClean="0"/>
              <a:t> </a:t>
            </a:r>
            <a:r>
              <a:rPr lang="en-US" sz="2800" dirty="0" err="1" smtClean="0"/>
              <a:t>penguasa</a:t>
            </a:r>
            <a:r>
              <a:rPr lang="en-US" sz="2800" dirty="0" smtClean="0"/>
              <a:t>,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menetapkan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batas-batas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penguasa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 </a:t>
            </a:r>
            <a:r>
              <a:rPr lang="en-US" dirty="0" err="1" smtClean="0"/>
              <a:t>negara</a:t>
            </a:r>
            <a:r>
              <a:rPr lang="en-US" dirty="0" smtClean="0"/>
              <a:t>. 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 smtClean="0"/>
              <a:t>1. 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ketenteraman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–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prinsipnya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melemahkan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tegak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tercipta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 smtClean="0"/>
          </a:p>
          <a:p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luwes</a:t>
            </a:r>
            <a:r>
              <a:rPr lang="en-US" dirty="0" smtClean="0"/>
              <a:t> (flexible),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kaku</a:t>
            </a:r>
            <a:r>
              <a:rPr lang="en-US" dirty="0" smtClean="0"/>
              <a:t> (rigid). 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flexible  </a:t>
            </a:r>
            <a:r>
              <a:rPr lang="en-US" dirty="0" err="1" smtClean="0"/>
              <a:t>atau</a:t>
            </a:r>
            <a:r>
              <a:rPr lang="en-US" dirty="0" smtClean="0"/>
              <a:t> rigid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r>
              <a:rPr lang="en-US" dirty="0" smtClean="0"/>
              <a:t> 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mengubahnya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smtClean="0"/>
              <a:t>(ii)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Etimologi</a:t>
            </a:r>
            <a:r>
              <a:rPr lang="en-US" dirty="0" smtClean="0"/>
              <a:t>: KONSTITUSI, KONSTITUSIONAL </a:t>
            </a:r>
            <a:r>
              <a:rPr lang="en-US" dirty="0" err="1" smtClean="0"/>
              <a:t>dan</a:t>
            </a:r>
            <a:r>
              <a:rPr lang="en-US" dirty="0" smtClean="0"/>
              <a:t> KONSTITUSIONALISME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konstitualisme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Anatomi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 (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perubahannya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Revolutif</a:t>
            </a:r>
            <a:r>
              <a:rPr lang="en-US" dirty="0" smtClean="0"/>
              <a:t>: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Evolutif</a:t>
            </a:r>
            <a:r>
              <a:rPr lang="en-US" dirty="0" smtClean="0"/>
              <a:t>: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perlahan</a:t>
            </a:r>
            <a:r>
              <a:rPr lang="en-US" dirty="0" smtClean="0"/>
              <a:t> (</a:t>
            </a:r>
            <a:r>
              <a:rPr lang="en-US" dirty="0" err="1" smtClean="0"/>
              <a:t>berangsur-angsur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1. 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; 2.  </a:t>
            </a:r>
            <a:r>
              <a:rPr lang="en-US" dirty="0" err="1" smtClean="0"/>
              <a:t>terjaminnya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minoritas</a:t>
            </a:r>
            <a:r>
              <a:rPr lang="en-US" dirty="0" smtClean="0"/>
              <a:t>; 3. 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; 4. 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a. 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trias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b. 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c. 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d. 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peralihan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Sri </a:t>
            </a:r>
            <a:r>
              <a:rPr lang="en-US" dirty="0" err="1" smtClean="0"/>
              <a:t>Soemantri</a:t>
            </a:r>
            <a:endParaRPr lang="en-US" dirty="0" smtClean="0"/>
          </a:p>
          <a:p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berisikan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r>
              <a:rPr lang="en-US" dirty="0" smtClean="0"/>
              <a:t> (a)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r>
              <a:rPr lang="en-US" dirty="0" smtClean="0"/>
              <a:t> ; </a:t>
            </a:r>
          </a:p>
          <a:p>
            <a:r>
              <a:rPr lang="en-US" dirty="0" smtClean="0"/>
              <a:t>(b) </a:t>
            </a:r>
            <a:r>
              <a:rPr lang="en-US" dirty="0" err="1" smtClean="0"/>
              <a:t>ditetapkannya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fundamental ;</a:t>
            </a:r>
          </a:p>
          <a:p>
            <a:r>
              <a:rPr lang="en-US" dirty="0" smtClean="0"/>
              <a:t> (c)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fundamental.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demikian</a:t>
            </a:r>
            <a:r>
              <a:rPr lang="en-US" sz="2800" dirty="0" smtClean="0"/>
              <a:t> </a:t>
            </a:r>
            <a:r>
              <a:rPr lang="en-US" sz="2800" dirty="0" err="1" smtClean="0"/>
              <a:t>materi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penjabaran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ketiga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pokok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. </a:t>
            </a:r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,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pembagian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,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hak</a:t>
            </a:r>
            <a:r>
              <a:rPr lang="en-US" sz="2800" dirty="0" smtClean="0"/>
              <a:t> </a:t>
            </a:r>
            <a:r>
              <a:rPr lang="en-US" sz="2800" dirty="0" err="1" smtClean="0"/>
              <a:t>asasi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penguasa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dikuasai</a:t>
            </a:r>
            <a:r>
              <a:rPr lang="en-US" sz="2800" dirty="0" smtClean="0"/>
              <a:t> (</a:t>
            </a:r>
            <a:r>
              <a:rPr lang="en-US" sz="2800" dirty="0" err="1" smtClean="0"/>
              <a:t>rakyat</a:t>
            </a:r>
            <a:r>
              <a:rPr lang="en-US" sz="2800" dirty="0" smtClean="0"/>
              <a:t>).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perkembangannya</a:t>
            </a:r>
            <a:r>
              <a:rPr lang="en-US" sz="2800" dirty="0" smtClean="0"/>
              <a:t>, </a:t>
            </a:r>
            <a:r>
              <a:rPr lang="en-US" sz="2800" dirty="0" err="1" smtClean="0"/>
              <a:t>istilah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arti</a:t>
            </a:r>
            <a:r>
              <a:rPr lang="en-US" sz="2800" dirty="0" smtClean="0"/>
              <a:t> :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dirty="0" err="1" smtClean="0"/>
              <a:t>Droit</a:t>
            </a:r>
            <a:r>
              <a:rPr lang="en-US" dirty="0" smtClean="0"/>
              <a:t> </a:t>
            </a:r>
            <a:r>
              <a:rPr lang="en-US" dirty="0" err="1" smtClean="0"/>
              <a:t>Constitunelle</a:t>
            </a:r>
            <a:r>
              <a:rPr lang="en-US" dirty="0" smtClean="0"/>
              <a:t>).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campuran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–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dirty="0" err="1" smtClean="0"/>
              <a:t>Loi</a:t>
            </a:r>
            <a:r>
              <a:rPr lang="en-US" dirty="0" smtClean="0"/>
              <a:t> </a:t>
            </a:r>
            <a:r>
              <a:rPr lang="en-US" dirty="0" err="1" smtClean="0"/>
              <a:t>Constitunelle</a:t>
            </a:r>
            <a:r>
              <a:rPr lang="en-US" dirty="0" smtClean="0"/>
              <a:t>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dokumen-dokumen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err="1" smtClean="0"/>
              <a:t>Klasifikasi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(KC. </a:t>
            </a:r>
            <a:r>
              <a:rPr lang="en-US" sz="2800" dirty="0" err="1" smtClean="0"/>
              <a:t>Wheare</a:t>
            </a:r>
            <a:r>
              <a:rPr lang="en-US" sz="2800" dirty="0" smtClean="0"/>
              <a:t>):</a:t>
            </a:r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tertulis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tertulis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fleksibel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rijid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serikat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kesatuan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presidensil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parlementer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KONVENSI=KONVENTION</a:t>
            </a:r>
          </a:p>
          <a:p>
            <a:pPr marL="0" indent="0" algn="just">
              <a:buNone/>
            </a:pPr>
            <a:r>
              <a:rPr lang="en-US" dirty="0" smtClean="0"/>
              <a:t>Dicey (</a:t>
            </a:r>
            <a:r>
              <a:rPr lang="en-US" dirty="0" err="1" smtClean="0"/>
              <a:t>Inggris</a:t>
            </a:r>
            <a:r>
              <a:rPr lang="en-US" dirty="0" smtClean="0"/>
              <a:t>)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Hk</a:t>
            </a:r>
            <a:r>
              <a:rPr lang="en-US" dirty="0" smtClean="0"/>
              <a:t> Tata Negara (Constitutional Law)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Hk</a:t>
            </a:r>
            <a:r>
              <a:rPr lang="en-US" dirty="0" smtClean="0"/>
              <a:t>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 UU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Common Law (</a:t>
            </a:r>
            <a:r>
              <a:rPr lang="en-US" dirty="0" err="1" smtClean="0"/>
              <a:t>Putusan-putusan</a:t>
            </a:r>
            <a:r>
              <a:rPr lang="en-US" dirty="0" smtClean="0"/>
              <a:t> hakim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(Convention of the Constitution)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dihormati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ketata</a:t>
            </a:r>
            <a:r>
              <a:rPr lang="en-US" dirty="0" smtClean="0"/>
              <a:t> </a:t>
            </a:r>
            <a:r>
              <a:rPr lang="en-US" dirty="0" err="1" smtClean="0"/>
              <a:t>negaraan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,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dihormati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 smtClean="0"/>
          </a:p>
          <a:p>
            <a:pPr marL="514350" indent="-514350" algn="just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PENGERTIAN NEGARA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aristoteles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zoon </a:t>
            </a:r>
            <a:r>
              <a:rPr lang="en-US" dirty="0" err="1" smtClean="0"/>
              <a:t>politicon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Usep</a:t>
            </a:r>
            <a:r>
              <a:rPr lang="en-US" dirty="0" smtClean="0"/>
              <a:t> </a:t>
            </a:r>
            <a:r>
              <a:rPr lang="en-US" dirty="0" err="1" smtClean="0"/>
              <a:t>Rana</a:t>
            </a:r>
            <a:r>
              <a:rPr lang="en-US" dirty="0" smtClean="0"/>
              <a:t> </a:t>
            </a:r>
            <a:r>
              <a:rPr lang="en-US" dirty="0" err="1" smtClean="0"/>
              <a:t>Wijaya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wibawa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Negara </a:t>
            </a:r>
            <a:r>
              <a:rPr lang="en-US" dirty="0" err="1" smtClean="0"/>
              <a:t>adalh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sarat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wibawa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Negara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 Negara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NEGARA HUKUM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Negara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yang </a:t>
            </a:r>
            <a:r>
              <a:rPr lang="en-US" dirty="0" err="1" smtClean="0"/>
              <a:t>menata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sutu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 (Prof. DR. </a:t>
            </a:r>
            <a:r>
              <a:rPr lang="en-US" dirty="0" err="1" smtClean="0"/>
              <a:t>Lintje</a:t>
            </a:r>
            <a:r>
              <a:rPr lang="en-US" dirty="0" smtClean="0"/>
              <a:t> Anna </a:t>
            </a:r>
            <a:r>
              <a:rPr lang="en-US" dirty="0" err="1" smtClean="0"/>
              <a:t>Marpaung</a:t>
            </a:r>
            <a:r>
              <a:rPr lang="en-US" dirty="0" smtClean="0"/>
              <a:t>, SH, M.H.)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keorganisasian</a:t>
            </a:r>
            <a:r>
              <a:rPr lang="en-US" dirty="0" smtClean="0"/>
              <a:t> Negara,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smtClean="0"/>
              <a:t>. </a:t>
            </a:r>
            <a:endParaRPr lang="en-US" dirty="0" smtClean="0"/>
          </a:p>
          <a:p>
            <a:r>
              <a:rPr lang="en-US" dirty="0" err="1" smtClean="0"/>
              <a:t>Pengertian</a:t>
            </a:r>
            <a:r>
              <a:rPr lang="en-US" dirty="0" smtClean="0"/>
              <a:t> Negara </a:t>
            </a:r>
            <a:r>
              <a:rPr lang="en-US" dirty="0" err="1" smtClean="0"/>
              <a:t>hukum</a:t>
            </a:r>
            <a:r>
              <a:rPr lang="en-US" dirty="0" smtClean="0"/>
              <a:t>: </a:t>
            </a:r>
            <a:r>
              <a:rPr lang="en-US" dirty="0" err="1" smtClean="0"/>
              <a:t>bhwa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Negara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Negara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hrus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Unsur-Unsur</a:t>
            </a:r>
            <a:r>
              <a:rPr lang="en-US" dirty="0" smtClean="0"/>
              <a:t> Negara: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Warga</a:t>
            </a:r>
            <a:r>
              <a:rPr lang="en-US" dirty="0" smtClean="0"/>
              <a:t> Negara/</a:t>
            </a:r>
            <a:r>
              <a:rPr lang="en-US" dirty="0" err="1" smtClean="0"/>
              <a:t>Penduduk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Penduduk</a:t>
            </a:r>
            <a:r>
              <a:rPr lang="en-US" dirty="0" smtClean="0"/>
              <a:t> :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Ius</a:t>
            </a:r>
            <a:r>
              <a:rPr lang="en-US" dirty="0" smtClean="0"/>
              <a:t> Soli :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		    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Ius</a:t>
            </a:r>
            <a:r>
              <a:rPr lang="en-US" dirty="0" smtClean="0"/>
              <a:t> </a:t>
            </a:r>
            <a:r>
              <a:rPr lang="en-US" dirty="0" err="1" smtClean="0"/>
              <a:t>Sanguinis</a:t>
            </a:r>
            <a:r>
              <a:rPr lang="en-US" dirty="0" smtClean="0"/>
              <a:t>: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RI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26 UUD RI</a:t>
            </a:r>
          </a:p>
          <a:p>
            <a:pPr marL="514350" indent="-514350">
              <a:buNone/>
            </a:pPr>
            <a:r>
              <a:rPr lang="en-US" dirty="0" smtClean="0"/>
              <a:t>2. Wilayah/</a:t>
            </a:r>
            <a:r>
              <a:rPr lang="en-US" dirty="0" err="1" smtClean="0"/>
              <a:t>teritorial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Wilayah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yang </a:t>
            </a:r>
            <a:r>
              <a:rPr lang="en-US" dirty="0" err="1" smtClean="0"/>
              <a:t>didiami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 Wilayah/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UU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regulasi-regulasi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 smtClean="0"/>
              <a:t>daratan</a:t>
            </a:r>
            <a:r>
              <a:rPr lang="en-US" dirty="0" smtClean="0"/>
              <a:t>, </a:t>
            </a:r>
            <a:r>
              <a:rPr lang="en-US" dirty="0" err="1" smtClean="0"/>
              <a:t>udara</a:t>
            </a:r>
            <a:r>
              <a:rPr lang="en-US" dirty="0" smtClean="0"/>
              <a:t>, </a:t>
            </a:r>
            <a:r>
              <a:rPr lang="en-US" dirty="0" err="1" smtClean="0"/>
              <a:t>perairan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smtClean="0"/>
              <a:t>                                     </a:t>
            </a:r>
            <a:r>
              <a:rPr lang="en-US" sz="2800" dirty="0" err="1" smtClean="0"/>
              <a:t>Konstituer</a:t>
            </a:r>
            <a:r>
              <a:rPr lang="en-US" sz="2800" dirty="0" smtClean="0"/>
              <a:t> (Bhs </a:t>
            </a:r>
            <a:r>
              <a:rPr lang="en-US" sz="2800" dirty="0" err="1" smtClean="0"/>
              <a:t>Prancis</a:t>
            </a:r>
            <a:r>
              <a:rPr lang="en-US" sz="2800" dirty="0" smtClean="0"/>
              <a:t>)</a:t>
            </a:r>
          </a:p>
          <a:p>
            <a:pPr marL="0" indent="0" algn="just">
              <a:buNone/>
            </a:pPr>
            <a:r>
              <a:rPr lang="en-US" sz="2800" dirty="0" smtClean="0"/>
              <a:t>                                            Constitution  (Bhs </a:t>
            </a:r>
            <a:r>
              <a:rPr lang="en-US" sz="2800" dirty="0" err="1" smtClean="0"/>
              <a:t>Inggris</a:t>
            </a:r>
            <a:r>
              <a:rPr lang="en-US" sz="2800" dirty="0" smtClean="0"/>
              <a:t>)</a:t>
            </a:r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smtClean="0"/>
              <a:t>KONSTITUSI               </a:t>
            </a:r>
            <a:r>
              <a:rPr lang="en-US" dirty="0" err="1" smtClean="0"/>
              <a:t>Constitutio</a:t>
            </a:r>
            <a:r>
              <a:rPr lang="en-US" dirty="0" smtClean="0"/>
              <a:t> (Bhs Latin)                  (</a:t>
            </a:r>
            <a:r>
              <a:rPr lang="en-US" dirty="0" err="1" smtClean="0"/>
              <a:t>Hk</a:t>
            </a:r>
            <a:r>
              <a:rPr lang="en-US" dirty="0" smtClean="0"/>
              <a:t>. </a:t>
            </a:r>
            <a:r>
              <a:rPr lang="en-US" dirty="0" err="1" smtClean="0"/>
              <a:t>Dasar</a:t>
            </a:r>
            <a:r>
              <a:rPr lang="en-US" dirty="0" smtClean="0"/>
              <a:t>)		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                                    </a:t>
            </a:r>
            <a:r>
              <a:rPr lang="en-US" dirty="0" err="1" smtClean="0"/>
              <a:t>Gronwet</a:t>
            </a:r>
            <a:r>
              <a:rPr lang="en-US" dirty="0" smtClean="0"/>
              <a:t> (Bhs </a:t>
            </a:r>
            <a:r>
              <a:rPr lang="en-US" dirty="0" err="1" smtClean="0"/>
              <a:t>Belanda</a:t>
            </a:r>
            <a:r>
              <a:rPr lang="en-US" dirty="0" smtClean="0"/>
              <a:t>) </a:t>
            </a:r>
          </a:p>
          <a:p>
            <a:pPr marL="0" indent="0" algn="just">
              <a:buNone/>
            </a:pPr>
            <a:r>
              <a:rPr lang="en-US" dirty="0" smtClean="0"/>
              <a:t>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           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: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       </a:t>
            </a:r>
            <a:endParaRPr lang="en-US" sz="2400" dirty="0" smtClean="0"/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2895600" y="2286000"/>
            <a:ext cx="12954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048000" y="2514600"/>
            <a:ext cx="13716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048000" y="3429000"/>
            <a:ext cx="1828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048000" y="3429000"/>
            <a:ext cx="1600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 marL="741363" indent="-741363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Pemerintahan</a:t>
            </a:r>
            <a:r>
              <a:rPr lang="en-US" dirty="0" smtClean="0"/>
              <a:t>/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: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	-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	-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	-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Yudikatif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Sifat-Sifat</a:t>
            </a:r>
            <a:r>
              <a:rPr lang="en-US" dirty="0" smtClean="0"/>
              <a:t> Negara: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Memaksa</a:t>
            </a:r>
            <a:r>
              <a:rPr lang="en-US" dirty="0" smtClean="0"/>
              <a:t>: </a:t>
            </a:r>
            <a:r>
              <a:rPr lang="en-US" dirty="0" err="1" smtClean="0"/>
              <a:t>memaksa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Mengatur</a:t>
            </a:r>
            <a:r>
              <a:rPr lang="en-US" dirty="0" smtClean="0"/>
              <a:t>: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Membentuk</a:t>
            </a:r>
            <a:r>
              <a:rPr lang="en-US" dirty="0" smtClean="0"/>
              <a:t>: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Monopoli</a:t>
            </a:r>
            <a:r>
              <a:rPr lang="en-US" dirty="0" smtClean="0"/>
              <a:t>: Negara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ketata</a:t>
            </a:r>
            <a:r>
              <a:rPr lang="en-US" dirty="0" smtClean="0"/>
              <a:t> </a:t>
            </a:r>
            <a:r>
              <a:rPr lang="en-US" dirty="0" err="1" smtClean="0"/>
              <a:t>negaraan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Mengendalikan</a:t>
            </a:r>
            <a:r>
              <a:rPr lang="en-US" dirty="0" smtClean="0"/>
              <a:t>: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rechtsstaat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menentang</a:t>
            </a:r>
            <a:r>
              <a:rPr lang="en-US" dirty="0" smtClean="0"/>
              <a:t> </a:t>
            </a:r>
            <a:r>
              <a:rPr lang="en-US" dirty="0" err="1" smtClean="0"/>
              <a:t>absolutisme</a:t>
            </a:r>
            <a:r>
              <a:rPr lang="en-US" dirty="0" smtClean="0"/>
              <a:t>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revolusioner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The rule of law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evolusioner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Rechtsstaat</a:t>
            </a:r>
            <a:r>
              <a:rPr lang="en-US" dirty="0" smtClean="0"/>
              <a:t> </a:t>
            </a:r>
            <a:r>
              <a:rPr lang="en-US" dirty="0" err="1" smtClean="0"/>
              <a:t>bertumpu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kontinental</a:t>
            </a:r>
            <a:r>
              <a:rPr lang="en-US" dirty="0" smtClean="0"/>
              <a:t> (civil law), </a:t>
            </a:r>
            <a:r>
              <a:rPr lang="en-US" dirty="0" err="1" smtClean="0"/>
              <a:t>sedang</a:t>
            </a:r>
            <a:r>
              <a:rPr lang="en-US" dirty="0" smtClean="0"/>
              <a:t> the rule of law </a:t>
            </a:r>
            <a:r>
              <a:rPr lang="en-US" dirty="0" err="1" smtClean="0"/>
              <a:t>bertumpu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common law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anglo</a:t>
            </a:r>
            <a:r>
              <a:rPr lang="en-US" dirty="0" smtClean="0"/>
              <a:t> Saxon.</a:t>
            </a:r>
          </a:p>
          <a:p>
            <a:pPr marL="0" indent="0">
              <a:buNone/>
            </a:pPr>
            <a:r>
              <a:rPr lang="en-US" dirty="0" smtClean="0"/>
              <a:t>Civil law </a:t>
            </a:r>
            <a:r>
              <a:rPr lang="en-US" dirty="0" err="1" smtClean="0"/>
              <a:t>mempunyai</a:t>
            </a:r>
            <a:r>
              <a:rPr lang="en-US" dirty="0" smtClean="0"/>
              <a:t> 3 </a:t>
            </a:r>
            <a:r>
              <a:rPr lang="en-US" dirty="0" err="1" smtClean="0"/>
              <a:t>karakteristik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kodifikasi</a:t>
            </a:r>
            <a:r>
              <a:rPr lang="en-US" dirty="0" smtClean="0"/>
              <a:t>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inkuisitorial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Sedangkan</a:t>
            </a:r>
            <a:r>
              <a:rPr lang="en-US" dirty="0" smtClean="0"/>
              <a:t> Common Law </a:t>
            </a:r>
            <a:r>
              <a:rPr lang="en-US" dirty="0" err="1" smtClean="0"/>
              <a:t>didominasi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juri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r>
              <a:rPr lang="en-US" dirty="0" err="1" smtClean="0"/>
              <a:t>Mencermati</a:t>
            </a:r>
            <a:r>
              <a:rPr lang="en-US" dirty="0" smtClean="0"/>
              <a:t> Negara RI (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amandemenUUD</a:t>
            </a:r>
            <a:r>
              <a:rPr lang="en-US" dirty="0" smtClean="0"/>
              <a:t> 1945)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pasalpun</a:t>
            </a:r>
            <a:r>
              <a:rPr lang="en-US" dirty="0" smtClean="0"/>
              <a:t> yang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RI </a:t>
            </a:r>
            <a:r>
              <a:rPr lang="en-US" dirty="0" err="1" smtClean="0"/>
              <a:t>adalah</a:t>
            </a:r>
            <a:r>
              <a:rPr lang="en-US" dirty="0" smtClean="0"/>
              <a:t> Negara </a:t>
            </a:r>
            <a:r>
              <a:rPr lang="en-US" dirty="0" err="1" smtClean="0"/>
              <a:t>hukum</a:t>
            </a:r>
            <a:r>
              <a:rPr lang="en-US" dirty="0" smtClean="0"/>
              <a:t>.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UUD 1945 </a:t>
            </a:r>
            <a:r>
              <a:rPr lang="en-US" dirty="0" err="1" smtClean="0"/>
              <a:t>ttg</a:t>
            </a:r>
            <a:r>
              <a:rPr lang="en-US" dirty="0" smtClean="0"/>
              <a:t> system </a:t>
            </a:r>
            <a:r>
              <a:rPr lang="en-US" dirty="0" err="1" smtClean="0"/>
              <a:t>pemerintahan</a:t>
            </a:r>
            <a:r>
              <a:rPr lang="en-US" dirty="0" smtClean="0"/>
              <a:t> Negara 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Negara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Rechtsstat</a:t>
            </a:r>
            <a:r>
              <a:rPr lang="en-US" dirty="0" smtClean="0"/>
              <a:t>) (</a:t>
            </a:r>
            <a:r>
              <a:rPr lang="en-US" dirty="0" err="1" smtClean="0"/>
              <a:t>angka</a:t>
            </a:r>
            <a:r>
              <a:rPr lang="en-US" dirty="0" smtClean="0"/>
              <a:t> I).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Indonesia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Rechtsstat</a:t>
            </a:r>
            <a:r>
              <a:rPr lang="en-US" dirty="0" smtClean="0"/>
              <a:t>)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belaka</a:t>
            </a:r>
            <a:r>
              <a:rPr lang="en-US" dirty="0" smtClean="0"/>
              <a:t> (</a:t>
            </a:r>
            <a:r>
              <a:rPr lang="en-US" dirty="0" err="1" smtClean="0"/>
              <a:t>Machtsstat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(Tap MPRS No. XX/MPRS/1966)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dirubah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Tap MPR No. III/2000,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dirubah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No. 10/2004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UU No. 12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r>
              <a:rPr lang="en-US" dirty="0" smtClean="0"/>
              <a:t>Tap MPRS No. XX/MPRS/ 1966: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1945</a:t>
            </a:r>
          </a:p>
          <a:p>
            <a:pPr lvl="0">
              <a:buNone/>
            </a:pPr>
            <a:r>
              <a:rPr lang="en-US" dirty="0" smtClean="0"/>
              <a:t>	Tap MPR</a:t>
            </a:r>
          </a:p>
          <a:p>
            <a:pPr lvl="0">
              <a:buNone/>
            </a:pPr>
            <a:r>
              <a:rPr lang="en-US" dirty="0" smtClean="0"/>
              <a:t>	UU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UU (</a:t>
            </a:r>
            <a:r>
              <a:rPr lang="en-US" dirty="0" err="1" smtClean="0"/>
              <a:t>Perppu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Tap MPR No. III/MPR/2000:</a:t>
            </a:r>
          </a:p>
          <a:p>
            <a:pPr lvl="0">
              <a:buNone/>
            </a:pPr>
            <a:r>
              <a:rPr lang="en-US" dirty="0" smtClean="0"/>
              <a:t>	UUD 1945, </a:t>
            </a:r>
            <a:r>
              <a:rPr lang="en-US" dirty="0" err="1" smtClean="0"/>
              <a:t>Ketetapan</a:t>
            </a:r>
            <a:r>
              <a:rPr lang="en-US" dirty="0" smtClean="0"/>
              <a:t> MPR RI, UU,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UU (</a:t>
            </a:r>
            <a:r>
              <a:rPr lang="en-US" dirty="0" err="1" smtClean="0"/>
              <a:t>Perppu</a:t>
            </a:r>
            <a:r>
              <a:rPr lang="en-US" dirty="0" smtClean="0"/>
              <a:t>),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382000" cy="6553200"/>
          </a:xfrm>
        </p:spPr>
        <p:txBody>
          <a:bodyPr>
            <a:noAutofit/>
          </a:bodyPr>
          <a:lstStyle/>
          <a:p>
            <a:r>
              <a:rPr lang="en-US" sz="2500" dirty="0" smtClean="0"/>
              <a:t>UU No. 10/2004</a:t>
            </a:r>
          </a:p>
          <a:p>
            <a:pPr lvl="0">
              <a:buNone/>
            </a:pPr>
            <a:r>
              <a:rPr lang="en-US" sz="2500" dirty="0" smtClean="0"/>
              <a:t>    UUD 1945, UU/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Pemerintah</a:t>
            </a:r>
            <a:r>
              <a:rPr lang="en-US" sz="2500" dirty="0" smtClean="0"/>
              <a:t>  </a:t>
            </a:r>
            <a:r>
              <a:rPr lang="en-US" sz="2500" dirty="0" err="1" smtClean="0"/>
              <a:t>Pengganti</a:t>
            </a:r>
            <a:r>
              <a:rPr lang="en-US" sz="2500" dirty="0" smtClean="0"/>
              <a:t> UU (</a:t>
            </a:r>
            <a:r>
              <a:rPr lang="en-US" sz="2500" dirty="0" err="1" smtClean="0"/>
              <a:t>Perppu</a:t>
            </a:r>
            <a:r>
              <a:rPr lang="en-US" sz="2500" dirty="0" smtClean="0"/>
              <a:t>),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Pemerintah</a:t>
            </a:r>
            <a:r>
              <a:rPr lang="en-US" sz="2500" dirty="0" smtClean="0"/>
              <a:t>,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Presiden</a:t>
            </a:r>
            <a:r>
              <a:rPr lang="en-US" sz="2500" dirty="0" smtClean="0"/>
              <a:t>,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Daerah.</a:t>
            </a:r>
          </a:p>
          <a:p>
            <a:pPr>
              <a:buNone/>
            </a:pPr>
            <a:r>
              <a:rPr lang="en-US" sz="2500" dirty="0" smtClean="0"/>
              <a:t> </a:t>
            </a:r>
          </a:p>
          <a:p>
            <a:r>
              <a:rPr lang="en-US" sz="2500" dirty="0" smtClean="0"/>
              <a:t>UU No. 12/2011 </a:t>
            </a:r>
            <a:r>
              <a:rPr lang="en-US" sz="2500" dirty="0" err="1" smtClean="0"/>
              <a:t>Tentang</a:t>
            </a:r>
            <a:r>
              <a:rPr lang="en-US" sz="2500" dirty="0" smtClean="0"/>
              <a:t> </a:t>
            </a:r>
            <a:r>
              <a:rPr lang="en-US" sz="2500" dirty="0" err="1" smtClean="0"/>
              <a:t>Pembentukan</a:t>
            </a:r>
            <a:r>
              <a:rPr lang="en-US" sz="2500" dirty="0" smtClean="0"/>
              <a:t>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Perundang-undangan</a:t>
            </a:r>
            <a:r>
              <a:rPr lang="en-US" sz="2500" dirty="0" smtClean="0"/>
              <a:t> (</a:t>
            </a:r>
            <a:r>
              <a:rPr lang="en-US" sz="2500" dirty="0" err="1" smtClean="0"/>
              <a:t>Pasal</a:t>
            </a:r>
            <a:r>
              <a:rPr lang="en-US" sz="2500" dirty="0" smtClean="0"/>
              <a:t> 7) </a:t>
            </a:r>
            <a:r>
              <a:rPr lang="en-US" sz="2500" dirty="0" err="1" smtClean="0"/>
              <a:t>mengatur</a:t>
            </a:r>
            <a:r>
              <a:rPr lang="en-US" sz="2500" dirty="0" smtClean="0"/>
              <a:t> </a:t>
            </a:r>
            <a:r>
              <a:rPr lang="en-US" sz="2500" dirty="0" err="1" smtClean="0"/>
              <a:t>bahwa</a:t>
            </a:r>
            <a:r>
              <a:rPr lang="en-US" sz="2500" dirty="0" smtClean="0"/>
              <a:t> </a:t>
            </a:r>
            <a:r>
              <a:rPr lang="en-US" sz="2500" dirty="0" err="1" smtClean="0"/>
              <a:t>jenis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hirarki</a:t>
            </a:r>
            <a:r>
              <a:rPr lang="en-US" sz="2500" dirty="0" smtClean="0"/>
              <a:t>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perundang-undangan</a:t>
            </a:r>
            <a:r>
              <a:rPr lang="en-US" sz="2500" dirty="0" smtClean="0"/>
              <a:t> </a:t>
            </a:r>
            <a:r>
              <a:rPr lang="en-US" sz="2500" dirty="0" err="1" smtClean="0"/>
              <a:t>terdiri</a:t>
            </a:r>
            <a:r>
              <a:rPr lang="en-US" sz="2500" dirty="0" smtClean="0"/>
              <a:t> </a:t>
            </a:r>
            <a:r>
              <a:rPr lang="en-US" sz="2500" dirty="0" err="1" smtClean="0"/>
              <a:t>atas</a:t>
            </a:r>
            <a:r>
              <a:rPr lang="en-US" sz="2500" dirty="0" smtClean="0"/>
              <a:t>:</a:t>
            </a:r>
          </a:p>
          <a:p>
            <a:pPr lvl="0">
              <a:buNone/>
            </a:pPr>
            <a:r>
              <a:rPr lang="en-US" sz="2500" dirty="0" smtClean="0"/>
              <a:t>	UUD Negara RI </a:t>
            </a:r>
            <a:r>
              <a:rPr lang="en-US" sz="2500" dirty="0" err="1" smtClean="0"/>
              <a:t>Tahun</a:t>
            </a:r>
            <a:r>
              <a:rPr lang="en-US" sz="2500" dirty="0" smtClean="0"/>
              <a:t> 1945</a:t>
            </a:r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Ketetapan</a:t>
            </a:r>
            <a:r>
              <a:rPr lang="en-US" sz="2500" dirty="0" smtClean="0"/>
              <a:t> MPR</a:t>
            </a:r>
          </a:p>
          <a:p>
            <a:pPr lvl="0">
              <a:buNone/>
            </a:pPr>
            <a:r>
              <a:rPr lang="en-US" sz="2500" dirty="0" smtClean="0"/>
              <a:t>	UU/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Pemerintah</a:t>
            </a:r>
            <a:r>
              <a:rPr lang="en-US" sz="2500" dirty="0" smtClean="0"/>
              <a:t> </a:t>
            </a:r>
            <a:r>
              <a:rPr lang="en-US" sz="2500" dirty="0" err="1" smtClean="0"/>
              <a:t>pengganti</a:t>
            </a:r>
            <a:r>
              <a:rPr lang="en-US" sz="2500" dirty="0" smtClean="0"/>
              <a:t> UU</a:t>
            </a:r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Pemerintah</a:t>
            </a:r>
            <a:endParaRPr lang="en-US" sz="2500" dirty="0" smtClean="0"/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Presiden</a:t>
            </a:r>
            <a:endParaRPr lang="en-US" sz="2500" dirty="0" smtClean="0"/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Daerah </a:t>
            </a:r>
            <a:r>
              <a:rPr lang="en-US" sz="2500" dirty="0" err="1" smtClean="0"/>
              <a:t>Provinsi</a:t>
            </a:r>
            <a:endParaRPr lang="en-US" sz="2500" dirty="0" smtClean="0"/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Daerah </a:t>
            </a:r>
            <a:r>
              <a:rPr lang="en-US" sz="2500" dirty="0" err="1" smtClean="0"/>
              <a:t>Kabupaten</a:t>
            </a:r>
            <a:r>
              <a:rPr lang="en-US" sz="2500" dirty="0" smtClean="0"/>
              <a:t>/Kota.</a:t>
            </a:r>
          </a:p>
          <a:p>
            <a:pPr>
              <a:buNone/>
            </a:pPr>
            <a:endParaRPr lang="en-US" sz="25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hierarki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Indonesia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7 (1)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.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 .</a:t>
            </a:r>
            <a:r>
              <a:rPr lang="en-US" dirty="0" err="1" smtClean="0"/>
              <a:t>Ketetapan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Rakyat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dirty="0" smtClean="0"/>
              <a:t>c.  </a:t>
            </a:r>
            <a:r>
              <a:rPr lang="en-US" dirty="0" err="1" smtClean="0"/>
              <a:t>Undang-Undang</a:t>
            </a:r>
            <a:r>
              <a:rPr lang="en-US" dirty="0" smtClean="0"/>
              <a:t> /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UU</a:t>
            </a:r>
          </a:p>
          <a:p>
            <a:pPr marL="393700" indent="0" algn="just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3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Rakyat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ihwal</a:t>
            </a:r>
            <a:r>
              <a:rPr lang="en-US" dirty="0" smtClean="0"/>
              <a:t> </a:t>
            </a:r>
            <a:r>
              <a:rPr lang="en-US" dirty="0" err="1" smtClean="0"/>
              <a:t>kegentingan</a:t>
            </a:r>
            <a:r>
              <a:rPr lang="en-US" dirty="0" smtClean="0"/>
              <a:t> yang </a:t>
            </a:r>
            <a:r>
              <a:rPr lang="en-US" dirty="0" err="1" smtClean="0"/>
              <a:t>memaksa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273050" indent="73025" algn="just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5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mestinya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Peraturan</a:t>
            </a:r>
            <a:r>
              <a:rPr lang="en-US" dirty="0" smtClean="0"/>
              <a:t> Daerah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Daerah </a:t>
            </a:r>
            <a:r>
              <a:rPr lang="en-US" dirty="0" err="1" smtClean="0"/>
              <a:t>Profinsi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persetujuam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Peraturan</a:t>
            </a:r>
            <a:r>
              <a:rPr lang="en-US" dirty="0" smtClean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/Kota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smtClean="0"/>
              <a:t>. 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Difinisi-difinisi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leksikal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 (</a:t>
            </a:r>
            <a:r>
              <a:rPr lang="en-US" dirty="0" err="1" smtClean="0"/>
              <a:t>Balai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,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; 1990:457):</a:t>
            </a:r>
          </a:p>
          <a:p>
            <a:pPr marL="0" indent="0"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 1.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(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); 2. </a:t>
            </a:r>
            <a:r>
              <a:rPr lang="en-US" dirty="0" err="1" smtClean="0"/>
              <a:t>undang</a:t>
            </a:r>
            <a:r>
              <a:rPr lang="en-US" dirty="0" smtClean="0"/>
              <a:t> –</a:t>
            </a:r>
            <a:r>
              <a:rPr lang="en-US" dirty="0" err="1" smtClean="0"/>
              <a:t>undang</a:t>
            </a:r>
            <a:r>
              <a:rPr lang="en-US" dirty="0" smtClean="0"/>
              <a:t> 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.</a:t>
            </a:r>
          </a:p>
          <a:p>
            <a:pPr marL="0" indent="0" algn="just">
              <a:buNone/>
            </a:pP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disimak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Difinisi</a:t>
            </a:r>
            <a:r>
              <a:rPr lang="en-US" dirty="0" smtClean="0"/>
              <a:t> no.1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(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LcPeriod"/>
            </a:pPr>
            <a:r>
              <a:rPr lang="en-US" dirty="0" smtClean="0"/>
              <a:t>UUD RI 1945 (18/8/1945 – 27/12/1949)</a:t>
            </a:r>
          </a:p>
          <a:p>
            <a:pPr marL="514350" indent="-514350" algn="just">
              <a:buNone/>
            </a:pPr>
            <a:r>
              <a:rPr lang="en-US" dirty="0" smtClean="0"/>
              <a:t>       UUD RI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PPKI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18 </a:t>
            </a:r>
            <a:r>
              <a:rPr lang="en-US" dirty="0" err="1" smtClean="0"/>
              <a:t>Agustus</a:t>
            </a:r>
            <a:r>
              <a:rPr lang="en-US" dirty="0" smtClean="0"/>
              <a:t> 1945. UUD RI 1945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dipersiapkan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BPUPKI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kerjakan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PPKI.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Bung </a:t>
            </a:r>
            <a:r>
              <a:rPr lang="en-US" dirty="0" err="1" smtClean="0"/>
              <a:t>Karno</a:t>
            </a:r>
            <a:r>
              <a:rPr lang="en-US" dirty="0" smtClean="0"/>
              <a:t>, UUD NRI 1945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revolutie</a:t>
            </a:r>
            <a:r>
              <a:rPr lang="en-US" dirty="0" smtClean="0"/>
              <a:t> </a:t>
            </a:r>
            <a:r>
              <a:rPr lang="en-US" dirty="0" err="1" smtClean="0"/>
              <a:t>grondwet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–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Kilat</a:t>
            </a:r>
            <a:r>
              <a:rPr lang="en-US" dirty="0" smtClean="0"/>
              <a:t>, yang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diganti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merdeka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keadaannya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MPR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en-US" dirty="0" err="1" smtClean="0"/>
              <a:t>amandemen</a:t>
            </a:r>
            <a:r>
              <a:rPr lang="en-US" dirty="0" smtClean="0"/>
              <a:t>).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Th. 1999 (</a:t>
            </a:r>
            <a:r>
              <a:rPr lang="en-US" dirty="0" err="1" smtClean="0"/>
              <a:t>pertama</a:t>
            </a:r>
            <a:r>
              <a:rPr lang="en-US" dirty="0" smtClean="0"/>
              <a:t>) s/d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 (2002).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federal RIS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lama, yang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Indonesia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bersatu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19 Mei 1950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menyepakati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NKRI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diproklamasikan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17 </a:t>
            </a:r>
            <a:r>
              <a:rPr lang="en-US" dirty="0" err="1" smtClean="0"/>
              <a:t>Agustus</a:t>
            </a:r>
            <a:r>
              <a:rPr lang="en-US" dirty="0" smtClean="0"/>
              <a:t> 1945.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c. UUD </a:t>
            </a:r>
            <a:r>
              <a:rPr lang="en-US" dirty="0" err="1" smtClean="0"/>
              <a:t>Sementara</a:t>
            </a:r>
            <a:r>
              <a:rPr lang="en-US" dirty="0" smtClean="0"/>
              <a:t> 1950 (17/8/1950 - 5/7/1959)</a:t>
            </a:r>
          </a:p>
          <a:p>
            <a:pPr marL="0" indent="0" algn="just">
              <a:buNone/>
            </a:pP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1950 (UUDS 1950) </a:t>
            </a:r>
            <a:r>
              <a:rPr lang="en-US" dirty="0" err="1" smtClean="0"/>
              <a:t>merupakan</a:t>
            </a:r>
            <a:r>
              <a:rPr lang="en-US" dirty="0" smtClean="0"/>
              <a:t> UUD yang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Indonesia.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RIS, UUDS 1950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amanat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UUDS 1950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diselenggarakannya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Konstituante</a:t>
            </a:r>
            <a:r>
              <a:rPr lang="en-US" dirty="0" smtClean="0"/>
              <a:t>.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Konstituante</a:t>
            </a:r>
            <a:r>
              <a:rPr lang="en-US" dirty="0" smtClean="0"/>
              <a:t> yang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Desember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1955,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UUD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UUD NRI 1945 yang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kemacetan</a:t>
            </a:r>
            <a:r>
              <a:rPr lang="en-US" dirty="0" smtClean="0"/>
              <a:t> (</a:t>
            </a:r>
            <a:r>
              <a:rPr lang="en-US" dirty="0" err="1" smtClean="0"/>
              <a:t>stagnan</a:t>
            </a:r>
            <a:r>
              <a:rPr lang="en-US" dirty="0" smtClean="0"/>
              <a:t>)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kekhawatiran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Konstituante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menyelesaikannya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b . </a:t>
            </a:r>
            <a:r>
              <a:rPr lang="en-US" dirty="0" err="1" smtClean="0"/>
              <a:t>Konstitusi</a:t>
            </a:r>
            <a:r>
              <a:rPr lang="en-US" dirty="0" smtClean="0"/>
              <a:t> RIS (27/12/1949 – 17/8/1950)</a:t>
            </a:r>
          </a:p>
          <a:p>
            <a:pPr marL="0" indent="0">
              <a:buNone/>
            </a:pP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RIS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Agresi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I (1947)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Agresi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II (1948)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menjajah</a:t>
            </a:r>
            <a:r>
              <a:rPr lang="en-US" dirty="0" smtClean="0"/>
              <a:t> Indonesia.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terdesak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PBB,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23 </a:t>
            </a:r>
            <a:r>
              <a:rPr lang="en-US" dirty="0" err="1" smtClean="0"/>
              <a:t>Agustus</a:t>
            </a:r>
            <a:r>
              <a:rPr lang="en-US" dirty="0" smtClean="0"/>
              <a:t> 1949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2 November 1949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Meja</a:t>
            </a:r>
            <a:r>
              <a:rPr lang="en-US" dirty="0" smtClean="0"/>
              <a:t> </a:t>
            </a:r>
            <a:r>
              <a:rPr lang="en-US" dirty="0" err="1" smtClean="0"/>
              <a:t>Bundar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Den Haag.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dihadiri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wakil-wakil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Bijeenkomst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Federal </a:t>
            </a:r>
            <a:r>
              <a:rPr lang="en-US" dirty="0" err="1" smtClean="0"/>
              <a:t>Overleg</a:t>
            </a:r>
            <a:r>
              <a:rPr lang="en-US" dirty="0" smtClean="0"/>
              <a:t> (BFO)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Nederland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PBB </a:t>
            </a:r>
            <a:r>
              <a:rPr lang="en-US" dirty="0" err="1" smtClean="0"/>
              <a:t>untuk</a:t>
            </a:r>
            <a:r>
              <a:rPr lang="en-US" dirty="0" smtClean="0"/>
              <a:t> Indonesia.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perundingan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1.  </a:t>
            </a:r>
            <a:r>
              <a:rPr lang="en-US" dirty="0" err="1" smtClean="0"/>
              <a:t>Mendirikan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RIS</a:t>
            </a:r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uni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dirty="0" err="1" smtClean="0"/>
              <a:t>Presiden</a:t>
            </a:r>
            <a:r>
              <a:rPr lang="en-US" dirty="0" smtClean="0"/>
              <a:t> Ir. </a:t>
            </a:r>
            <a:r>
              <a:rPr lang="en-US" dirty="0" err="1" smtClean="0"/>
              <a:t>Soekarno</a:t>
            </a:r>
            <a:r>
              <a:rPr lang="en-US" dirty="0" smtClean="0"/>
              <a:t>)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 yang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UUD NRI 1945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konstitusinya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UUD NRI 1945 (5/7/1959 - 1999)</a:t>
            </a:r>
          </a:p>
          <a:p>
            <a:pPr marL="0" indent="0" algn="just">
              <a:buNone/>
            </a:pP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 </a:t>
            </a:r>
            <a:r>
              <a:rPr lang="en-US" dirty="0" err="1" smtClean="0"/>
              <a:t>disahkan</a:t>
            </a:r>
            <a:r>
              <a:rPr lang="en-US" dirty="0" smtClean="0"/>
              <a:t>, UUD NRI 1945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Indonesia.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makin</a:t>
            </a:r>
            <a:r>
              <a:rPr lang="en-US" dirty="0" smtClean="0"/>
              <a:t> lama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statis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pucuk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pergantian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selama</a:t>
            </a:r>
            <a:r>
              <a:rPr lang="en-US" dirty="0" smtClean="0"/>
              <a:t> 32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akibatnya</a:t>
            </a:r>
            <a:r>
              <a:rPr lang="en-US" dirty="0" smtClean="0"/>
              <a:t> UUD NRI 1945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sakralisasi</a:t>
            </a:r>
            <a:r>
              <a:rPr lang="en-US" dirty="0" smtClean="0"/>
              <a:t> yang </a:t>
            </a:r>
            <a:r>
              <a:rPr lang="en-US" dirty="0" err="1" smtClean="0"/>
              <a:t>irasional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UUD NRI 1945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diizinkan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bersentuhan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UUD NRI 1945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UUD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UUD NRI 1945 (5/7/1959 - 1999)</a:t>
            </a:r>
          </a:p>
          <a:p>
            <a:pPr marL="0" indent="0" algn="just">
              <a:buNone/>
            </a:pP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 </a:t>
            </a:r>
            <a:r>
              <a:rPr lang="en-US" dirty="0" err="1" smtClean="0"/>
              <a:t>disahkan</a:t>
            </a:r>
            <a:r>
              <a:rPr lang="en-US" dirty="0" smtClean="0"/>
              <a:t>, UUD NRI 1945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Indonesia.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makin</a:t>
            </a:r>
            <a:r>
              <a:rPr lang="en-US" dirty="0" smtClean="0"/>
              <a:t> lama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statis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pucuk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 </a:t>
            </a:r>
            <a:r>
              <a:rPr lang="en-US" dirty="0" err="1" smtClean="0"/>
              <a:t>pemerintahan</a:t>
            </a:r>
            <a:r>
              <a:rPr lang="en-US" dirty="0" smtClean="0"/>
              <a:t>  </a:t>
            </a:r>
            <a:r>
              <a:rPr lang="en-US" dirty="0" err="1" smtClean="0"/>
              <a:t>tidak</a:t>
            </a:r>
            <a:r>
              <a:rPr lang="en-US" dirty="0" smtClean="0"/>
              <a:t>  </a:t>
            </a:r>
            <a:r>
              <a:rPr lang="en-US" dirty="0" err="1" smtClean="0"/>
              <a:t>mengalami</a:t>
            </a:r>
            <a:r>
              <a:rPr lang="en-US" dirty="0" smtClean="0"/>
              <a:t>   </a:t>
            </a:r>
            <a:r>
              <a:rPr lang="en-US" dirty="0" err="1" smtClean="0"/>
              <a:t>pergantian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selama</a:t>
            </a:r>
            <a:r>
              <a:rPr lang="en-US" dirty="0" smtClean="0"/>
              <a:t> 32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akibatnya</a:t>
            </a:r>
            <a:r>
              <a:rPr lang="en-US" dirty="0" smtClean="0"/>
              <a:t> UUD NRI 1945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sakralisasi</a:t>
            </a:r>
            <a:r>
              <a:rPr lang="en-US" dirty="0" smtClean="0"/>
              <a:t> yang </a:t>
            </a:r>
            <a:r>
              <a:rPr lang="en-US" dirty="0" err="1" smtClean="0"/>
              <a:t>irasional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  </a:t>
            </a:r>
            <a:r>
              <a:rPr lang="en-US" dirty="0" err="1" smtClean="0"/>
              <a:t>Baru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.  UUD  NRI   1945 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diizinkan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bersentuhan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UUD NRI 1945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UUD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e. UUD NRI 1945 </a:t>
            </a:r>
            <a:r>
              <a:rPr lang="en-US" dirty="0" err="1" smtClean="0"/>
              <a:t>Amandemen</a:t>
            </a:r>
            <a:r>
              <a:rPr lang="en-US" dirty="0" smtClean="0"/>
              <a:t> (</a:t>
            </a:r>
            <a:r>
              <a:rPr lang="en-US" dirty="0" err="1" smtClean="0"/>
              <a:t>Tahun</a:t>
            </a:r>
            <a:r>
              <a:rPr lang="en-US" dirty="0" smtClean="0"/>
              <a:t> 1999 - </a:t>
            </a:r>
            <a:r>
              <a:rPr lang="en-US" dirty="0" err="1" smtClean="0"/>
              <a:t>Sekarang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1998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en-US" dirty="0" err="1" smtClean="0"/>
              <a:t>amandemen</a:t>
            </a:r>
            <a:r>
              <a:rPr lang="en-US" dirty="0" smtClean="0"/>
              <a:t>)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UUD NRI 1945 yang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bergulir,terjadi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kali </a:t>
            </a:r>
            <a:r>
              <a:rPr lang="en-US" dirty="0" err="1" smtClean="0"/>
              <a:t>amandemen</a:t>
            </a:r>
            <a:r>
              <a:rPr lang="en-US" dirty="0" smtClean="0"/>
              <a:t> UUD NRI 1945,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Perubahan</a:t>
            </a:r>
            <a:r>
              <a:rPr lang="en-US" dirty="0" smtClean="0"/>
              <a:t> I    :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MPR </a:t>
            </a:r>
            <a:r>
              <a:rPr lang="en-US" dirty="0" err="1" smtClean="0"/>
              <a:t>Tahun</a:t>
            </a:r>
            <a:r>
              <a:rPr lang="en-US" dirty="0" smtClean="0"/>
              <a:t> 1999</a:t>
            </a:r>
          </a:p>
          <a:p>
            <a:pPr>
              <a:buNone/>
            </a:pPr>
            <a:r>
              <a:rPr lang="en-US" dirty="0" smtClean="0"/>
              <a:t>ü </a:t>
            </a:r>
            <a:r>
              <a:rPr lang="en-US" dirty="0" err="1" smtClean="0"/>
              <a:t>Perubahan</a:t>
            </a:r>
            <a:r>
              <a:rPr lang="en-US" dirty="0" smtClean="0"/>
              <a:t> II  : 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MPR </a:t>
            </a:r>
            <a:r>
              <a:rPr lang="en-US" dirty="0" err="1" smtClean="0"/>
              <a:t>Tahun</a:t>
            </a:r>
            <a:r>
              <a:rPr lang="en-US" dirty="0" smtClean="0"/>
              <a:t>  2000</a:t>
            </a:r>
          </a:p>
          <a:p>
            <a:pPr>
              <a:buNone/>
            </a:pPr>
            <a:r>
              <a:rPr lang="en-US" dirty="0" smtClean="0"/>
              <a:t>ü </a:t>
            </a:r>
            <a:r>
              <a:rPr lang="en-US" dirty="0" err="1" smtClean="0"/>
              <a:t>Perubahan</a:t>
            </a:r>
            <a:r>
              <a:rPr lang="en-US" dirty="0" smtClean="0"/>
              <a:t> III  :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MPR </a:t>
            </a:r>
            <a:r>
              <a:rPr lang="en-US" dirty="0" err="1" smtClean="0"/>
              <a:t>Tahun</a:t>
            </a:r>
            <a:r>
              <a:rPr lang="en-US" dirty="0" smtClean="0"/>
              <a:t> 2001</a:t>
            </a:r>
          </a:p>
          <a:p>
            <a:pPr>
              <a:buNone/>
            </a:pPr>
            <a:r>
              <a:rPr lang="en-US" dirty="0" smtClean="0"/>
              <a:t>ü </a:t>
            </a:r>
            <a:r>
              <a:rPr lang="en-US" dirty="0" err="1" smtClean="0"/>
              <a:t>Perubahan</a:t>
            </a:r>
            <a:r>
              <a:rPr lang="en-US" dirty="0" smtClean="0"/>
              <a:t> IV  : 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MPR, 10 </a:t>
            </a:r>
            <a:r>
              <a:rPr lang="en-US" dirty="0" err="1" smtClean="0"/>
              <a:t>Agustus</a:t>
            </a:r>
            <a:r>
              <a:rPr lang="en-US" dirty="0" smtClean="0"/>
              <a:t> 2002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umdang-undang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marL="60325" indent="-60325" algn="just">
              <a:buNone/>
            </a:pP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(Oxford </a:t>
            </a:r>
            <a:r>
              <a:rPr lang="en-US" dirty="0" err="1" smtClean="0"/>
              <a:t>Dictionari</a:t>
            </a:r>
            <a:r>
              <a:rPr lang="en-US" dirty="0" smtClean="0"/>
              <a:t> of Law):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praktek-praktek</a:t>
            </a:r>
            <a:r>
              <a:rPr lang="en-US" dirty="0" smtClean="0"/>
              <a:t> 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Cara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en-US" dirty="0" err="1" smtClean="0"/>
              <a:t>amandemen</a:t>
            </a:r>
            <a:r>
              <a:rPr lang="en-US" dirty="0" smtClean="0"/>
              <a:t>) </a:t>
            </a:r>
            <a:r>
              <a:rPr lang="en-US" dirty="0" err="1" smtClean="0"/>
              <a:t>kostitusi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Perbincangan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rigid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. UUD  yang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UUD rigid. </a:t>
            </a:r>
            <a:r>
              <a:rPr lang="en-US" dirty="0" err="1" smtClean="0"/>
              <a:t>Perubahan</a:t>
            </a:r>
            <a:r>
              <a:rPr lang="en-US" dirty="0" smtClean="0"/>
              <a:t>/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(some primary forces)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/</a:t>
            </a:r>
            <a:r>
              <a:rPr lang="en-US" dirty="0" err="1" smtClean="0"/>
              <a:t>dominan</a:t>
            </a:r>
            <a:r>
              <a:rPr lang="en-US" dirty="0" smtClean="0"/>
              <a:t>, </a:t>
            </a:r>
            <a:r>
              <a:rPr lang="en-US" dirty="0" err="1" smtClean="0"/>
              <a:t>golongan-golongan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kekuatan-kekuatan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2. Formal </a:t>
            </a:r>
            <a:r>
              <a:rPr lang="en-US" dirty="0" err="1" smtClean="0"/>
              <a:t>amandemen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cara-cara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UUD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000" dirty="0" smtClean="0"/>
              <a:t>3. </a:t>
            </a:r>
            <a:r>
              <a:rPr lang="en-US" sz="3000" dirty="0" err="1" smtClean="0"/>
              <a:t>Penafsiran</a:t>
            </a:r>
            <a:r>
              <a:rPr lang="en-US" sz="3000" dirty="0" smtClean="0"/>
              <a:t> </a:t>
            </a:r>
            <a:r>
              <a:rPr lang="en-US" sz="3000" dirty="0" err="1" smtClean="0"/>
              <a:t>yudisial</a:t>
            </a:r>
            <a:r>
              <a:rPr lang="en-US" sz="3000" dirty="0" smtClean="0"/>
              <a:t> (</a:t>
            </a:r>
            <a:r>
              <a:rPr lang="en-US" sz="3000" dirty="0" err="1" smtClean="0"/>
              <a:t>Yudicial</a:t>
            </a:r>
            <a:r>
              <a:rPr lang="en-US" sz="3000" dirty="0" smtClean="0"/>
              <a:t> </a:t>
            </a:r>
            <a:r>
              <a:rPr lang="en-US" sz="3000" dirty="0" err="1" smtClean="0"/>
              <a:t>Interpratation</a:t>
            </a:r>
            <a:r>
              <a:rPr lang="en-US" sz="3000" dirty="0" smtClean="0"/>
              <a:t>)</a:t>
            </a:r>
          </a:p>
          <a:p>
            <a:pPr>
              <a:buNone/>
            </a:pPr>
            <a:r>
              <a:rPr lang="en-US" sz="3000" dirty="0" smtClean="0"/>
              <a:t>	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</a:t>
            </a:r>
            <a:r>
              <a:rPr lang="en-US" sz="3000" dirty="0" err="1" smtClean="0"/>
              <a:t>melalui</a:t>
            </a:r>
            <a:r>
              <a:rPr lang="en-US" sz="3000" dirty="0" smtClean="0"/>
              <a:t> </a:t>
            </a:r>
            <a:r>
              <a:rPr lang="en-US" sz="3000" dirty="0" err="1" smtClean="0"/>
              <a:t>penafsiran</a:t>
            </a:r>
            <a:r>
              <a:rPr lang="en-US" sz="3000" dirty="0" smtClean="0"/>
              <a:t> </a:t>
            </a:r>
            <a:r>
              <a:rPr lang="en-US" sz="3000" dirty="0" err="1" smtClean="0"/>
              <a:t>berdasarkan</a:t>
            </a:r>
            <a:r>
              <a:rPr lang="en-US" sz="3000" dirty="0" smtClean="0"/>
              <a:t> </a:t>
            </a:r>
            <a:r>
              <a:rPr lang="en-US" sz="3000" dirty="0" err="1" smtClean="0"/>
              <a:t>hukum</a:t>
            </a:r>
            <a:r>
              <a:rPr lang="en-US" sz="3000" dirty="0" smtClean="0"/>
              <a:t>, </a:t>
            </a:r>
            <a:r>
              <a:rPr lang="en-US" sz="3000" dirty="0" err="1" smtClean="0"/>
              <a:t>penafsiran</a:t>
            </a:r>
            <a:r>
              <a:rPr lang="en-US" sz="3000" dirty="0" smtClean="0"/>
              <a:t> </a:t>
            </a:r>
            <a:r>
              <a:rPr lang="en-US" sz="3000" dirty="0" err="1" smtClean="0"/>
              <a:t>dilakukan</a:t>
            </a:r>
            <a:r>
              <a:rPr lang="en-US" sz="3000" dirty="0" smtClean="0"/>
              <a:t> </a:t>
            </a:r>
            <a:r>
              <a:rPr lang="en-US" sz="3000" dirty="0" err="1" smtClean="0"/>
              <a:t>menurut</a:t>
            </a:r>
            <a:r>
              <a:rPr lang="en-US" sz="3000" dirty="0" smtClean="0"/>
              <a:t> </a:t>
            </a:r>
            <a:r>
              <a:rPr lang="en-US" sz="3000" dirty="0" err="1" smtClean="0"/>
              <a:t>ketentuan</a:t>
            </a:r>
            <a:r>
              <a:rPr lang="en-US" sz="3000" dirty="0" smtClean="0"/>
              <a:t> </a:t>
            </a:r>
            <a:r>
              <a:rPr lang="en-US" sz="3000" dirty="0" err="1" smtClean="0"/>
              <a:t>peruundang-undangan</a:t>
            </a:r>
            <a:r>
              <a:rPr lang="en-US" sz="3000" dirty="0" smtClean="0"/>
              <a:t> </a:t>
            </a:r>
            <a:r>
              <a:rPr lang="en-US" sz="3000" dirty="0" err="1" smtClean="0"/>
              <a:t>yg</a:t>
            </a:r>
            <a:r>
              <a:rPr lang="en-US" sz="3000" dirty="0" smtClean="0"/>
              <a:t> </a:t>
            </a:r>
            <a:r>
              <a:rPr lang="en-US" sz="3000" dirty="0" err="1" smtClean="0"/>
              <a:t>berlaku</a:t>
            </a: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4. </a:t>
            </a:r>
            <a:r>
              <a:rPr lang="en-US" sz="3000" dirty="0" err="1" smtClean="0"/>
              <a:t>Kebiasaan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adat</a:t>
            </a:r>
            <a:r>
              <a:rPr lang="en-US" sz="3000" dirty="0" smtClean="0"/>
              <a:t> </a:t>
            </a:r>
            <a:r>
              <a:rPr lang="en-US" sz="3000" dirty="0" err="1" smtClean="0"/>
              <a:t>istiadat</a:t>
            </a: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	</a:t>
            </a:r>
            <a:r>
              <a:rPr lang="en-US" sz="3000" dirty="0" err="1" smtClean="0"/>
              <a:t>Menurut</a:t>
            </a:r>
            <a:r>
              <a:rPr lang="en-US" sz="3000" dirty="0" smtClean="0"/>
              <a:t> </a:t>
            </a:r>
            <a:r>
              <a:rPr lang="en-US" sz="3000" dirty="0" err="1" smtClean="0"/>
              <a:t>cara</a:t>
            </a:r>
            <a:r>
              <a:rPr lang="en-US" sz="3000" dirty="0" smtClean="0"/>
              <a:t> </a:t>
            </a:r>
            <a:r>
              <a:rPr lang="en-US" sz="3000" dirty="0" err="1" smtClean="0"/>
              <a:t>ini</a:t>
            </a:r>
            <a:r>
              <a:rPr lang="en-US" sz="3000" dirty="0" smtClean="0"/>
              <a:t> 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UUD </a:t>
            </a:r>
            <a:r>
              <a:rPr lang="en-US" sz="3000" dirty="0" err="1" smtClean="0"/>
              <a:t>dilakukan</a:t>
            </a:r>
            <a:r>
              <a:rPr lang="en-US" sz="3000" dirty="0" smtClean="0"/>
              <a:t> </a:t>
            </a:r>
            <a:r>
              <a:rPr lang="en-US" sz="3000" dirty="0" err="1" smtClean="0"/>
              <a:t>melalui</a:t>
            </a:r>
            <a:r>
              <a:rPr lang="en-US" sz="3000" dirty="0" smtClean="0"/>
              <a:t> </a:t>
            </a:r>
            <a:r>
              <a:rPr lang="en-US" sz="3000" dirty="0" err="1" smtClean="0"/>
              <a:t>kebiasaan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adat</a:t>
            </a:r>
            <a:r>
              <a:rPr lang="en-US" sz="3000" dirty="0" smtClean="0"/>
              <a:t> </a:t>
            </a:r>
            <a:r>
              <a:rPr lang="en-US" sz="3000" dirty="0" err="1" smtClean="0"/>
              <a:t>istiadat</a:t>
            </a:r>
            <a:r>
              <a:rPr lang="en-US" sz="3000" dirty="0" smtClean="0"/>
              <a:t> </a:t>
            </a:r>
            <a:r>
              <a:rPr lang="en-US" sz="3000" dirty="0" err="1" smtClean="0"/>
              <a:t>ketatanegaraan</a:t>
            </a:r>
            <a:r>
              <a:rPr lang="en-US" sz="3000" dirty="0" smtClean="0"/>
              <a:t>.</a:t>
            </a:r>
          </a:p>
          <a:p>
            <a:pPr>
              <a:buNone/>
            </a:pPr>
            <a:endParaRPr lang="en-US" sz="3000" dirty="0" smtClean="0"/>
          </a:p>
          <a:p>
            <a:pPr marL="0" indent="0" algn="just">
              <a:buNone/>
            </a:pPr>
            <a:r>
              <a:rPr lang="en-US" sz="3000" dirty="0" err="1" smtClean="0"/>
              <a:t>Perubahan</a:t>
            </a:r>
            <a:r>
              <a:rPr lang="en-US" sz="3000" dirty="0" smtClean="0"/>
              <a:t>/</a:t>
            </a:r>
            <a:r>
              <a:rPr lang="en-US" sz="3000" dirty="0" err="1" smtClean="0"/>
              <a:t>amandemen</a:t>
            </a:r>
            <a:r>
              <a:rPr lang="en-US" sz="3000" dirty="0" smtClean="0"/>
              <a:t> </a:t>
            </a:r>
            <a:r>
              <a:rPr lang="en-US" sz="3000" dirty="0" err="1" smtClean="0"/>
              <a:t>Konstitusi</a:t>
            </a:r>
            <a:r>
              <a:rPr lang="en-US" sz="3000" dirty="0" smtClean="0"/>
              <a:t> </a:t>
            </a:r>
            <a:r>
              <a:rPr lang="en-US" sz="3000" dirty="0" err="1" smtClean="0"/>
              <a:t>di</a:t>
            </a:r>
            <a:r>
              <a:rPr lang="en-US" sz="3000" dirty="0" smtClean="0"/>
              <a:t> Indonesia: Formal </a:t>
            </a:r>
            <a:r>
              <a:rPr lang="en-US" sz="3000" dirty="0" err="1" smtClean="0"/>
              <a:t>amandemen</a:t>
            </a:r>
            <a:r>
              <a:rPr lang="en-US" sz="3000" dirty="0" smtClean="0"/>
              <a:t> (</a:t>
            </a:r>
            <a:r>
              <a:rPr lang="en-US" sz="3000" dirty="0" err="1" smtClean="0"/>
              <a:t>Pasal</a:t>
            </a:r>
            <a:r>
              <a:rPr lang="en-US" sz="3000" dirty="0" smtClean="0"/>
              <a:t> 37 UUD 1945), yang </a:t>
            </a:r>
            <a:r>
              <a:rPr lang="en-US" sz="3000" dirty="0" err="1" smtClean="0"/>
              <a:t>mempunyai</a:t>
            </a:r>
            <a:r>
              <a:rPr lang="en-US" sz="3000" dirty="0" smtClean="0"/>
              <a:t> </a:t>
            </a:r>
            <a:r>
              <a:rPr lang="en-US" sz="3000" dirty="0" err="1" smtClean="0"/>
              <a:t>kewenangan</a:t>
            </a:r>
            <a:r>
              <a:rPr lang="en-US" sz="3000" dirty="0" smtClean="0"/>
              <a:t> </a:t>
            </a:r>
            <a:r>
              <a:rPr lang="en-US" sz="3000" dirty="0" err="1" smtClean="0"/>
              <a:t>merubah</a:t>
            </a:r>
            <a:r>
              <a:rPr lang="en-US" sz="3000" dirty="0" smtClean="0"/>
              <a:t> UUD 1945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MPR,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ketentuan</a:t>
            </a:r>
            <a:r>
              <a:rPr lang="en-US" sz="30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3000" dirty="0" err="1" smtClean="0"/>
              <a:t>Diajukan</a:t>
            </a:r>
            <a:r>
              <a:rPr lang="en-US" sz="3000" dirty="0" smtClean="0"/>
              <a:t> minimal 1/3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jumlah</a:t>
            </a:r>
            <a:r>
              <a:rPr lang="en-US" sz="3000" dirty="0" smtClean="0"/>
              <a:t> </a:t>
            </a:r>
            <a:r>
              <a:rPr lang="en-US" sz="3000" dirty="0" err="1" smtClean="0"/>
              <a:t>anggota</a:t>
            </a:r>
            <a:r>
              <a:rPr lang="en-US" sz="3000" dirty="0" smtClean="0"/>
              <a:t> MPR</a:t>
            </a:r>
          </a:p>
          <a:p>
            <a:pPr marL="514350" indent="-514350" algn="just">
              <a:buAutoNum type="arabicPeriod"/>
            </a:pPr>
            <a:r>
              <a:rPr lang="en-US" sz="3000" dirty="0" err="1" smtClean="0"/>
              <a:t>Usulan</a:t>
            </a:r>
            <a:r>
              <a:rPr lang="en-US" sz="3000" dirty="0" smtClean="0"/>
              <a:t> 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</a:t>
            </a:r>
            <a:r>
              <a:rPr lang="en-US" sz="3000" dirty="0" err="1" smtClean="0"/>
              <a:t>pasal-pasal</a:t>
            </a:r>
            <a:r>
              <a:rPr lang="en-US" sz="3000" dirty="0" smtClean="0"/>
              <a:t> UUD </a:t>
            </a:r>
            <a:r>
              <a:rPr lang="en-US" sz="3000" dirty="0" err="1" smtClean="0"/>
              <a:t>diajukan</a:t>
            </a:r>
            <a:r>
              <a:rPr lang="en-US" sz="3000" dirty="0" smtClean="0"/>
              <a:t>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</a:t>
            </a:r>
            <a:r>
              <a:rPr lang="en-US" sz="3000" dirty="0" err="1" smtClean="0"/>
              <a:t>tertulis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ditunjukkan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jelas</a:t>
            </a:r>
            <a:r>
              <a:rPr lang="en-US" sz="3000" dirty="0" smtClean="0"/>
              <a:t> </a:t>
            </a:r>
            <a:r>
              <a:rPr lang="en-US" sz="3000" dirty="0" err="1" smtClean="0"/>
              <a:t>bagian</a:t>
            </a:r>
            <a:r>
              <a:rPr lang="en-US" sz="3000" dirty="0" smtClean="0"/>
              <a:t> yang </a:t>
            </a:r>
            <a:r>
              <a:rPr lang="en-US" sz="3000" dirty="0" err="1" smtClean="0"/>
              <a:t>diusulkan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dirubah</a:t>
            </a:r>
            <a:r>
              <a:rPr lang="en-US" sz="3000" dirty="0" smtClean="0"/>
              <a:t> </a:t>
            </a:r>
            <a:r>
              <a:rPr lang="en-US" sz="3000" dirty="0" err="1" smtClean="0"/>
              <a:t>disertai</a:t>
            </a:r>
            <a:r>
              <a:rPr lang="en-US" sz="3000" dirty="0" smtClean="0"/>
              <a:t> </a:t>
            </a:r>
            <a:r>
              <a:rPr lang="en-US" sz="3000" dirty="0" err="1" smtClean="0"/>
              <a:t>alasannya</a:t>
            </a:r>
            <a:endParaRPr lang="en-US" sz="3000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 UUD, 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MPR </a:t>
            </a:r>
            <a:r>
              <a:rPr lang="en-US" dirty="0" err="1" smtClean="0"/>
              <a:t>dihadiri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2/3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MPR</a:t>
            </a:r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 50 %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MPR.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/ Kota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. 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yang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–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berintikan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multipartai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(UUD NRI 1945) yang </a:t>
            </a:r>
            <a:r>
              <a:rPr lang="en-US" dirty="0" err="1" smtClean="0"/>
              <a:t>berintikan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Indonesia yang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ditetapkannya</a:t>
            </a:r>
            <a:r>
              <a:rPr lang="en-US" dirty="0" smtClean="0"/>
              <a:t> UUD NRI 1945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diIndonesia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AMANDEMEN UUD NRI 1945</a:t>
            </a:r>
          </a:p>
          <a:p>
            <a:pPr marL="0" indent="0" algn="just">
              <a:buNone/>
            </a:pP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, </a:t>
            </a:r>
            <a:r>
              <a:rPr lang="en-US" dirty="0" err="1" smtClean="0"/>
              <a:t>Amandement</a:t>
            </a:r>
            <a:r>
              <a:rPr lang="en-US" dirty="0" smtClean="0"/>
              <a:t>, yang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Bagir</a:t>
            </a:r>
            <a:r>
              <a:rPr lang="en-US" dirty="0" smtClean="0"/>
              <a:t> </a:t>
            </a:r>
            <a:r>
              <a:rPr lang="en-US" dirty="0" err="1" smtClean="0"/>
              <a:t>Manan</a:t>
            </a:r>
            <a:r>
              <a:rPr lang="en-US" dirty="0" smtClean="0"/>
              <a:t>, </a:t>
            </a:r>
            <a:r>
              <a:rPr lang="en-US" dirty="0" err="1" smtClean="0"/>
              <a:t>amandemen</a:t>
            </a:r>
            <a:r>
              <a:rPr lang="en-US" dirty="0" smtClean="0"/>
              <a:t> UUD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, </a:t>
            </a:r>
          </a:p>
          <a:p>
            <a:pPr marL="0" indent="0" algn="just">
              <a:buNone/>
            </a:pPr>
            <a:r>
              <a:rPr lang="en-US" dirty="0" err="1" smtClean="0"/>
              <a:t>merinci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amandemen</a:t>
            </a:r>
            <a:r>
              <a:rPr lang="en-US" dirty="0" smtClean="0"/>
              <a:t> UUD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, </a:t>
            </a:r>
            <a:r>
              <a:rPr lang="en-US" dirty="0" err="1" smtClean="0"/>
              <a:t>mengurangi</a:t>
            </a:r>
            <a:r>
              <a:rPr lang="en-US" dirty="0" smtClean="0"/>
              <a:t>, </a:t>
            </a:r>
            <a:r>
              <a:rPr lang="en-US" dirty="0" err="1" smtClean="0"/>
              <a:t>mengubah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redaksi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seluruhnya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rinci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UUD,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37 UUD NRI 1945, yang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minimal 1/3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MPR yang </a:t>
            </a:r>
            <a:r>
              <a:rPr lang="en-US" dirty="0" err="1" smtClean="0"/>
              <a:t>diagendakan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MPR.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perubahannya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, </a:t>
            </a:r>
            <a:r>
              <a:rPr lang="en-US" dirty="0" err="1" smtClean="0"/>
              <a:t>sidang</a:t>
            </a:r>
            <a:r>
              <a:rPr lang="en-US" dirty="0" smtClean="0"/>
              <a:t> MPR </a:t>
            </a:r>
            <a:r>
              <a:rPr lang="en-US" dirty="0" err="1" smtClean="0"/>
              <a:t>dihadiri</a:t>
            </a:r>
            <a:r>
              <a:rPr lang="en-US" dirty="0" smtClean="0"/>
              <a:t> minimal 2/3 </a:t>
            </a:r>
            <a:r>
              <a:rPr lang="en-US" dirty="0" err="1" smtClean="0"/>
              <a:t>anggota</a:t>
            </a:r>
            <a:r>
              <a:rPr lang="en-US" dirty="0" smtClean="0"/>
              <a:t> MPR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 UUD NRI 1945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minimal 50% + 1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MPR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Perkecualian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,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STRUKTUR LEMBAGA NEGARA</a:t>
            </a:r>
          </a:p>
          <a:p>
            <a:pPr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UUD 1945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MPR, </a:t>
            </a:r>
            <a:r>
              <a:rPr lang="en-US" dirty="0" err="1" smtClean="0"/>
              <a:t>Presiden</a:t>
            </a:r>
            <a:r>
              <a:rPr lang="en-US" dirty="0" smtClean="0"/>
              <a:t>, DPA, DPR, BPK </a:t>
            </a:r>
            <a:r>
              <a:rPr lang="en-US" dirty="0" err="1" smtClean="0"/>
              <a:t>dan</a:t>
            </a:r>
            <a:r>
              <a:rPr lang="en-US" dirty="0" smtClean="0"/>
              <a:t> MA.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UUD 1945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bertambahnya</a:t>
            </a:r>
            <a:r>
              <a:rPr lang="en-US" dirty="0" smtClean="0"/>
              <a:t> DPD, MK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Yudisial</a:t>
            </a:r>
            <a:r>
              <a:rPr lang="en-US" dirty="0" smtClean="0"/>
              <a:t> (KY)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smtClean="0"/>
              <a:t>MPR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MPR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UUD</a:t>
            </a:r>
          </a:p>
          <a:p>
            <a:pPr marL="514350" indent="-514350" algn="just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Melantik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lanjutan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	3. MPR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memberhentikan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UUD </a:t>
            </a:r>
          </a:p>
          <a:p>
            <a:pPr marL="236538" indent="-236538" algn="just">
              <a:buNone/>
            </a:pPr>
            <a:r>
              <a:rPr lang="en-US" dirty="0" smtClean="0"/>
              <a:t>	</a:t>
            </a:r>
          </a:p>
          <a:p>
            <a:pPr marL="236538" indent="-236538" algn="just">
              <a:buNone/>
            </a:pPr>
            <a:r>
              <a:rPr lang="en-US" dirty="0" smtClean="0"/>
              <a:t>	b. DPR (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)</a:t>
            </a:r>
          </a:p>
          <a:p>
            <a:pPr marL="236538" indent="-236538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DPR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,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20 A </a:t>
            </a:r>
            <a:r>
              <a:rPr lang="en-US" dirty="0" err="1" smtClean="0"/>
              <a:t>ayat</a:t>
            </a:r>
            <a:r>
              <a:rPr lang="en-US" dirty="0" smtClean="0"/>
              <a:t> 1 UUD 1945 DPR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legislasi</a:t>
            </a:r>
            <a:r>
              <a:rPr lang="en-US" dirty="0" smtClean="0"/>
              <a:t>, </a:t>
            </a:r>
            <a:r>
              <a:rPr lang="en-US" dirty="0" err="1" smtClean="0"/>
              <a:t>anggaran</a:t>
            </a:r>
            <a:r>
              <a:rPr lang="en-US" dirty="0" smtClean="0"/>
              <a:t>, DPR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.</a:t>
            </a:r>
          </a:p>
          <a:p>
            <a:pPr marL="236538" indent="-236538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Pasal</a:t>
            </a:r>
            <a:r>
              <a:rPr lang="en-US" dirty="0" smtClean="0"/>
              <a:t> 20 A </a:t>
            </a:r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DPR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interplasi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Kekuasaan</a:t>
            </a:r>
            <a:r>
              <a:rPr lang="en-US" dirty="0" smtClean="0"/>
              <a:t> DPR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DPR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UUD: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interpelasi</a:t>
            </a:r>
            <a:r>
              <a:rPr lang="en-US" dirty="0" smtClean="0"/>
              <a:t>: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: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: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Imunitas</a:t>
            </a:r>
            <a:r>
              <a:rPr lang="en-US" dirty="0" smtClean="0"/>
              <a:t>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kelembagaannya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lnSpcReduction="10000"/>
          </a:bodyPr>
          <a:lstStyle/>
          <a:p>
            <a:pPr marL="273050" indent="11113" algn="just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20 </a:t>
            </a:r>
            <a:r>
              <a:rPr lang="en-US" dirty="0" err="1" smtClean="0"/>
              <a:t>ayat</a:t>
            </a:r>
            <a:r>
              <a:rPr lang="en-US" dirty="0" smtClean="0"/>
              <a:t> (3)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DPR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,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imunitas</a:t>
            </a:r>
            <a:r>
              <a:rPr lang="en-US" dirty="0" smtClean="0"/>
              <a:t>.</a:t>
            </a:r>
          </a:p>
          <a:p>
            <a:pPr marL="273050" indent="11113" algn="just">
              <a:buNone/>
            </a:pPr>
            <a:endParaRPr lang="en-US" dirty="0" smtClean="0"/>
          </a:p>
          <a:p>
            <a:pPr marL="273050" indent="11113" algn="just">
              <a:buNone/>
            </a:pPr>
            <a:r>
              <a:rPr lang="en-US" dirty="0" smtClean="0"/>
              <a:t>c. DPD (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)</a:t>
            </a:r>
          </a:p>
          <a:p>
            <a:pPr marL="273050" indent="11113" algn="just">
              <a:buNone/>
            </a:pPr>
            <a:r>
              <a:rPr lang="en-US" dirty="0" smtClean="0"/>
              <a:t>DPD 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RUU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Daerah, </a:t>
            </a:r>
            <a:r>
              <a:rPr lang="en-US" dirty="0" err="1" smtClean="0"/>
              <a:t>pemekaran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pengelolaan</a:t>
            </a:r>
            <a:r>
              <a:rPr lang="en-US" dirty="0" smtClean="0"/>
              <a:t> SDA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22 D (1).</a:t>
            </a:r>
          </a:p>
          <a:p>
            <a:pPr marL="273050" indent="11113" algn="just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22 D (2) DPD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atas</a:t>
            </a:r>
            <a:r>
              <a:rPr lang="en-US" dirty="0" smtClean="0"/>
              <a:t> RUU </a:t>
            </a:r>
            <a:r>
              <a:rPr lang="en-US" dirty="0" err="1" smtClean="0"/>
              <a:t>tentang</a:t>
            </a:r>
            <a:r>
              <a:rPr lang="en-US" dirty="0" smtClean="0"/>
              <a:t> APBN, </a:t>
            </a:r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agama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marL="0" indent="0" algn="just">
              <a:buNone/>
            </a:pPr>
            <a:endParaRPr lang="en-US" dirty="0" smtClean="0"/>
          </a:p>
          <a:p>
            <a:r>
              <a:rPr lang="en-US" dirty="0" err="1" smtClean="0"/>
              <a:t>Jimly</a:t>
            </a:r>
            <a:r>
              <a:rPr lang="en-US" dirty="0" smtClean="0"/>
              <a:t> </a:t>
            </a:r>
            <a:r>
              <a:rPr lang="en-US" dirty="0" err="1" smtClean="0"/>
              <a:t>Asshiddiqie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tertulis</a:t>
            </a:r>
            <a:r>
              <a:rPr lang="en-US" dirty="0" smtClean="0"/>
              <a:t> (</a:t>
            </a:r>
            <a:r>
              <a:rPr lang="en-US" dirty="0" err="1" smtClean="0"/>
              <a:t>lazim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pula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lanjutan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 marL="273050" indent="11113"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22 D (3), DPD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smtClean="0"/>
              <a:t>atas </a:t>
            </a:r>
            <a:r>
              <a:rPr lang="en-US" dirty="0" err="1" smtClean="0"/>
              <a:t>pelaksanaan</a:t>
            </a:r>
            <a:r>
              <a:rPr lang="en-US" dirty="0" smtClean="0"/>
              <a:t> UU,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ditindak</a:t>
            </a:r>
            <a:r>
              <a:rPr lang="en-US" dirty="0" smtClean="0"/>
              <a:t> </a:t>
            </a:r>
            <a:r>
              <a:rPr lang="en-US" dirty="0" err="1" smtClean="0"/>
              <a:t>lanjuti</a:t>
            </a:r>
            <a:r>
              <a:rPr lang="en-US" dirty="0" smtClean="0"/>
              <a:t>.</a:t>
            </a:r>
          </a:p>
          <a:p>
            <a:pPr marL="273050" indent="11113" algn="just">
              <a:buNone/>
            </a:pPr>
            <a:endParaRPr lang="en-US" dirty="0" smtClean="0"/>
          </a:p>
          <a:p>
            <a:pPr marL="273050" indent="11113"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 marL="273050" indent="11113" algn="just">
              <a:buNone/>
            </a:pP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273050" indent="11113" algn="just">
              <a:buAutoNum type="arabicPeriod"/>
            </a:pP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wakilnya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pasangan</a:t>
            </a:r>
            <a:r>
              <a:rPr lang="en-US" dirty="0" smtClean="0"/>
              <a:t> 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6 A (1)).</a:t>
            </a:r>
          </a:p>
          <a:p>
            <a:pPr marL="273050" indent="11113" algn="just">
              <a:buAutoNum type="arabicPeriod"/>
            </a:pP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batasi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2 </a:t>
            </a:r>
            <a:r>
              <a:rPr lang="en-US" dirty="0" err="1" smtClean="0"/>
              <a:t>periode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7).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RUU </a:t>
            </a:r>
            <a:r>
              <a:rPr lang="en-US" dirty="0" err="1" smtClean="0"/>
              <a:t>kepada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5 (1)).</a:t>
            </a:r>
          </a:p>
          <a:p>
            <a:pPr algn="just">
              <a:buNone/>
            </a:pPr>
            <a:r>
              <a:rPr lang="en-US" dirty="0" smtClean="0"/>
              <a:t>	4.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membekukan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membubarkan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7)</a:t>
            </a:r>
          </a:p>
          <a:p>
            <a:pPr algn="just">
              <a:buNone/>
            </a:pPr>
            <a:r>
              <a:rPr lang="en-US" dirty="0" smtClean="0"/>
              <a:t>	5.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mengangkat</a:t>
            </a:r>
            <a:r>
              <a:rPr lang="en-US" dirty="0" smtClean="0"/>
              <a:t> </a:t>
            </a:r>
            <a:r>
              <a:rPr lang="en-US" dirty="0" err="1" smtClean="0"/>
              <a:t>duta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konsul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smtClean="0"/>
              <a:t> 13 (1)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Mengangkat</a:t>
            </a:r>
            <a:r>
              <a:rPr lang="en-US" dirty="0" smtClean="0"/>
              <a:t> </a:t>
            </a:r>
            <a:r>
              <a:rPr lang="en-US" dirty="0" err="1" smtClean="0"/>
              <a:t>duta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duta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13 </a:t>
            </a:r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dan</a:t>
            </a:r>
            <a:r>
              <a:rPr lang="en-US" dirty="0" smtClean="0"/>
              <a:t> (3)</a:t>
            </a:r>
          </a:p>
          <a:p>
            <a:pPr algn="just">
              <a:buNone/>
            </a:pPr>
            <a:r>
              <a:rPr lang="en-US" dirty="0" smtClean="0"/>
              <a:t>	6.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grasi</a:t>
            </a:r>
            <a:r>
              <a:rPr lang="en-US" dirty="0" smtClean="0"/>
              <a:t>,  </a:t>
            </a:r>
            <a:r>
              <a:rPr lang="en-US" dirty="0" err="1" smtClean="0"/>
              <a:t>rehabilitasi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MA  (</a:t>
            </a:r>
            <a:r>
              <a:rPr lang="en-US" dirty="0" err="1" smtClean="0"/>
              <a:t>Pasal</a:t>
            </a:r>
            <a:r>
              <a:rPr lang="en-US" dirty="0" smtClean="0"/>
              <a:t> 14 </a:t>
            </a:r>
            <a:r>
              <a:rPr lang="en-US" dirty="0" err="1" smtClean="0"/>
              <a:t>ayat</a:t>
            </a:r>
            <a:r>
              <a:rPr lang="en-US" dirty="0" smtClean="0"/>
              <a:t> (1)).</a:t>
            </a:r>
          </a:p>
          <a:p>
            <a:pPr algn="just">
              <a:buNone/>
            </a:pPr>
            <a:r>
              <a:rPr lang="en-US" dirty="0" smtClean="0"/>
              <a:t>	7.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Amnesti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abolisi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14 (2)).</a:t>
            </a:r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lanjutan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e. BPK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BPK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23 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pemeriksa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yang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DPR, DPD </a:t>
            </a:r>
            <a:r>
              <a:rPr lang="en-US" dirty="0" err="1" smtClean="0"/>
              <a:t>dan</a:t>
            </a:r>
            <a:r>
              <a:rPr lang="en-US" dirty="0" smtClean="0"/>
              <a:t> DPRD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ditindaklanjuti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lanjutan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lphaLcPeriod" startAt="6"/>
            </a:pPr>
            <a:r>
              <a:rPr lang="en-US" dirty="0" smtClean="0"/>
              <a:t>MA </a:t>
            </a:r>
            <a:r>
              <a:rPr lang="en-US" dirty="0" err="1" smtClean="0"/>
              <a:t>Pasal</a:t>
            </a:r>
            <a:r>
              <a:rPr lang="en-US" dirty="0" smtClean="0"/>
              <a:t> 24 A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(MA)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kehakiman</a:t>
            </a:r>
            <a:r>
              <a:rPr lang="en-US" dirty="0" smtClean="0"/>
              <a:t> . </a:t>
            </a:r>
          </a:p>
          <a:p>
            <a:pPr marL="514350" indent="-514350" algn="just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Kewengan</a:t>
            </a:r>
            <a:r>
              <a:rPr lang="en-US" dirty="0" smtClean="0"/>
              <a:t> MA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kasasi</a:t>
            </a:r>
            <a:r>
              <a:rPr lang="en-US" dirty="0" smtClean="0"/>
              <a:t>;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UU.</a:t>
            </a:r>
          </a:p>
          <a:p>
            <a:pPr marL="514350" indent="-514350" algn="just">
              <a:buNone/>
            </a:pPr>
            <a:r>
              <a:rPr lang="en-US" dirty="0" smtClean="0"/>
              <a:t>	2. Hakim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tercela</a:t>
            </a:r>
            <a:r>
              <a:rPr lang="en-US" dirty="0" smtClean="0"/>
              <a:t>, </a:t>
            </a:r>
            <a:r>
              <a:rPr lang="en-US" dirty="0" err="1" smtClean="0"/>
              <a:t>adil</a:t>
            </a:r>
            <a:r>
              <a:rPr lang="en-US" dirty="0" smtClean="0"/>
              <a:t>, </a:t>
            </a:r>
            <a:r>
              <a:rPr lang="en-US" dirty="0" err="1" smtClean="0"/>
              <a:t>profesional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berpengalaman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3. hakim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diusulkan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Yudisial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hakim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smtClean="0"/>
              <a:t>	4.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hakim </a:t>
            </a:r>
            <a:r>
              <a:rPr lang="en-US" dirty="0" err="1" smtClean="0"/>
              <a:t>agung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5. </a:t>
            </a:r>
            <a:r>
              <a:rPr lang="en-US" dirty="0" err="1" smtClean="0"/>
              <a:t>Susunan</a:t>
            </a:r>
            <a:r>
              <a:rPr lang="en-US" dirty="0" smtClean="0"/>
              <a:t>, </a:t>
            </a:r>
            <a:r>
              <a:rPr lang="en-US" dirty="0" err="1" smtClean="0"/>
              <a:t>kedudukan</a:t>
            </a:r>
            <a:r>
              <a:rPr lang="en-US" dirty="0" smtClean="0"/>
              <a:t>, </a:t>
            </a:r>
            <a:r>
              <a:rPr lang="en-US" dirty="0" err="1" smtClean="0"/>
              <a:t>keanggotaan</a:t>
            </a:r>
            <a:r>
              <a:rPr lang="en-US" dirty="0" smtClean="0"/>
              <a:t>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MA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AutoNum type="alphaLcPeriod" startAt="7"/>
            </a:pP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Yudisial</a:t>
            </a:r>
            <a:r>
              <a:rPr lang="en-US" dirty="0" smtClean="0"/>
              <a:t> (KY)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Pasal</a:t>
            </a:r>
            <a:r>
              <a:rPr lang="en-US" dirty="0" smtClean="0"/>
              <a:t> 24B: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lajutann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Kedudukan</a:t>
            </a:r>
            <a:r>
              <a:rPr lang="en-US" dirty="0" smtClean="0"/>
              <a:t>,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KY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24:</a:t>
            </a:r>
          </a:p>
          <a:p>
            <a:pPr algn="just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Anggota</a:t>
            </a:r>
            <a:r>
              <a:rPr lang="en-US" dirty="0" smtClean="0"/>
              <a:t> KY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24 B (3)).</a:t>
            </a:r>
          </a:p>
          <a:p>
            <a:pPr algn="just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penggangkatan</a:t>
            </a:r>
            <a:r>
              <a:rPr lang="en-US" dirty="0" smtClean="0"/>
              <a:t> hakim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menegakkan</a:t>
            </a:r>
            <a:r>
              <a:rPr lang="en-US" dirty="0" smtClean="0"/>
              <a:t> </a:t>
            </a:r>
            <a:r>
              <a:rPr lang="en-US" dirty="0" err="1" smtClean="0"/>
              <a:t>kehormatan</a:t>
            </a:r>
            <a:r>
              <a:rPr lang="en-US" dirty="0" smtClean="0"/>
              <a:t>, </a:t>
            </a:r>
            <a:r>
              <a:rPr lang="en-US" dirty="0" err="1" smtClean="0"/>
              <a:t>keluhuran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prilaku</a:t>
            </a:r>
            <a:r>
              <a:rPr lang="en-US" dirty="0" smtClean="0"/>
              <a:t> hakim ( </a:t>
            </a:r>
            <a:r>
              <a:rPr lang="en-US" dirty="0" err="1" smtClean="0"/>
              <a:t>Pasal</a:t>
            </a:r>
            <a:r>
              <a:rPr lang="en-US" dirty="0" smtClean="0"/>
              <a:t> 24 B (1)</a:t>
            </a:r>
          </a:p>
          <a:p>
            <a:pPr algn="just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Anggota</a:t>
            </a:r>
            <a:r>
              <a:rPr lang="en-US" dirty="0" smtClean="0"/>
              <a:t> KY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tercela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KY </a:t>
            </a:r>
            <a:r>
              <a:rPr lang="en-US" dirty="0" err="1" smtClean="0"/>
              <a:t>adalah</a:t>
            </a:r>
            <a:r>
              <a:rPr lang="en-US" dirty="0" smtClean="0"/>
              <a:t> 9 </a:t>
            </a:r>
            <a:r>
              <a:rPr lang="en-US" dirty="0" err="1" smtClean="0"/>
              <a:t>orang</a:t>
            </a:r>
            <a:r>
              <a:rPr lang="en-US" dirty="0" smtClean="0"/>
              <a:t>: 3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mantan</a:t>
            </a:r>
            <a:r>
              <a:rPr lang="en-US" dirty="0" smtClean="0"/>
              <a:t> hakim </a:t>
            </a:r>
            <a:r>
              <a:rPr lang="en-US" dirty="0" err="1" smtClean="0"/>
              <a:t>agung</a:t>
            </a:r>
            <a:r>
              <a:rPr lang="en-US" dirty="0" smtClean="0"/>
              <a:t>, 2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advokat</a:t>
            </a:r>
            <a:r>
              <a:rPr lang="en-US" dirty="0" smtClean="0"/>
              <a:t>, 2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/agama, 2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akademisi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h.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(MK)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MK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Melakukan</a:t>
            </a:r>
            <a:r>
              <a:rPr lang="en-US" dirty="0" smtClean="0"/>
              <a:t> judicial review </a:t>
            </a:r>
            <a:r>
              <a:rPr lang="en-US" dirty="0" err="1" smtClean="0"/>
              <a:t>atas</a:t>
            </a:r>
            <a:r>
              <a:rPr lang="en-US" dirty="0" smtClean="0"/>
              <a:t> UU </a:t>
            </a:r>
            <a:r>
              <a:rPr lang="en-US" dirty="0" err="1" smtClean="0"/>
              <a:t>terhadap</a:t>
            </a:r>
            <a:r>
              <a:rPr lang="en-US" dirty="0" smtClean="0"/>
              <a:t> UUD  (</a:t>
            </a:r>
            <a:r>
              <a:rPr lang="en-US" dirty="0" err="1" smtClean="0"/>
              <a:t>Pasal</a:t>
            </a:r>
            <a:r>
              <a:rPr lang="en-US" dirty="0" smtClean="0"/>
              <a:t> 24 C (1)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kewenangannya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UUD  (</a:t>
            </a:r>
            <a:r>
              <a:rPr lang="en-US" dirty="0" err="1" smtClean="0"/>
              <a:t>Pasal</a:t>
            </a:r>
            <a:r>
              <a:rPr lang="en-US" dirty="0" smtClean="0"/>
              <a:t> 24 C (1)</a:t>
            </a:r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pembubaran</a:t>
            </a:r>
            <a:r>
              <a:rPr lang="en-US" dirty="0" smtClean="0"/>
              <a:t> </a:t>
            </a:r>
            <a:r>
              <a:rPr lang="en-US" dirty="0" err="1" smtClean="0"/>
              <a:t>parpol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24 C (1)</a:t>
            </a:r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24 C (1)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DPR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24 C (2).</a:t>
            </a:r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Judicial Review </a:t>
            </a:r>
            <a:r>
              <a:rPr lang="en-US" dirty="0" err="1" smtClean="0"/>
              <a:t>dilakukan</a:t>
            </a:r>
            <a:r>
              <a:rPr lang="en-US" dirty="0" smtClean="0"/>
              <a:t> 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UUD,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UU.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/</a:t>
            </a:r>
            <a:r>
              <a:rPr lang="en-US" dirty="0" err="1" smtClean="0"/>
              <a:t>institusi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penetapannya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menyimpang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pembuatannya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kepatutan</a:t>
            </a: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7854696" cy="48006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/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sistematika</a:t>
            </a:r>
            <a:r>
              <a:rPr lang="en-US" dirty="0" smtClean="0"/>
              <a:t> UUD 1945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3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Pembukaan</a:t>
            </a:r>
            <a:r>
              <a:rPr lang="en-US" dirty="0" smtClean="0"/>
              <a:t> (</a:t>
            </a:r>
            <a:r>
              <a:rPr lang="en-US" dirty="0" err="1" smtClean="0"/>
              <a:t>preambule</a:t>
            </a:r>
            <a:r>
              <a:rPr lang="en-US" dirty="0" smtClean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Penjelasan</a:t>
            </a:r>
            <a:endParaRPr lang="en-US" dirty="0" smtClean="0"/>
          </a:p>
          <a:p>
            <a:pPr marL="514350" indent="-514350" algn="just"/>
            <a:endParaRPr lang="en-US" dirty="0" smtClean="0"/>
          </a:p>
          <a:p>
            <a:pPr algn="just"/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UUD 1945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 </a:t>
            </a:r>
            <a:r>
              <a:rPr lang="en-US" dirty="0" err="1" smtClean="0"/>
              <a:t>bagian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Pembukaan</a:t>
            </a:r>
            <a:r>
              <a:rPr lang="en-US" dirty="0" smtClean="0"/>
              <a:t> (</a:t>
            </a:r>
            <a:r>
              <a:rPr lang="en-US" dirty="0" err="1" smtClean="0"/>
              <a:t>preambule</a:t>
            </a:r>
            <a:r>
              <a:rPr lang="en-US" dirty="0" smtClean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Pasal-pasal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,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 UUD 1945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dirubah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16 </a:t>
            </a:r>
            <a:r>
              <a:rPr lang="en-US" dirty="0" err="1" smtClean="0"/>
              <a:t>bab</a:t>
            </a:r>
            <a:r>
              <a:rPr lang="en-US" dirty="0" smtClean="0"/>
              <a:t>, 37 </a:t>
            </a:r>
            <a:r>
              <a:rPr lang="en-US" dirty="0" err="1" smtClean="0"/>
              <a:t>Pasal</a:t>
            </a:r>
            <a:r>
              <a:rPr lang="en-US" dirty="0" smtClean="0"/>
              <a:t>, 49 </a:t>
            </a:r>
            <a:r>
              <a:rPr lang="en-US" dirty="0" err="1" smtClean="0"/>
              <a:t>ayat</a:t>
            </a:r>
            <a:r>
              <a:rPr lang="en-US" dirty="0" smtClean="0"/>
              <a:t>, 4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Peralihan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2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)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smtClean="0"/>
              <a:t> 16 </a:t>
            </a:r>
            <a:r>
              <a:rPr lang="en-US" dirty="0" err="1" smtClean="0"/>
              <a:t>Bab</a:t>
            </a:r>
            <a:r>
              <a:rPr lang="en-US" dirty="0" smtClean="0"/>
              <a:t>, 37 </a:t>
            </a:r>
            <a:r>
              <a:rPr lang="en-US" dirty="0" err="1" smtClean="0"/>
              <a:t>Pasal</a:t>
            </a:r>
            <a:r>
              <a:rPr lang="en-US" dirty="0" smtClean="0"/>
              <a:t>, 170 </a:t>
            </a:r>
            <a:r>
              <a:rPr lang="en-US" dirty="0" err="1" smtClean="0"/>
              <a:t>Ayat</a:t>
            </a:r>
            <a:r>
              <a:rPr lang="en-US" dirty="0" smtClean="0"/>
              <a:t>, 3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2 </a:t>
            </a:r>
            <a:r>
              <a:rPr lang="en-US" dirty="0" err="1" smtClean="0"/>
              <a:t>Pasal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(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MPR 1999),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3 </a:t>
            </a:r>
            <a:r>
              <a:rPr lang="en-US" dirty="0" err="1" smtClean="0"/>
              <a:t>hal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UU yang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ditangan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DPR. (</a:t>
            </a:r>
            <a:r>
              <a:rPr lang="en-US" dirty="0" err="1" smtClean="0"/>
              <a:t>pasal</a:t>
            </a:r>
            <a:r>
              <a:rPr lang="en-US" dirty="0" smtClean="0"/>
              <a:t> 5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20)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Kekuasaan</a:t>
            </a:r>
            <a:r>
              <a:rPr lang="en-US" dirty="0" smtClean="0"/>
              <a:t> DPR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 (</a:t>
            </a:r>
            <a:r>
              <a:rPr lang="en-US" dirty="0" err="1" smtClean="0"/>
              <a:t>Pasal</a:t>
            </a:r>
            <a:r>
              <a:rPr lang="en-US" dirty="0" smtClean="0"/>
              <a:t> 20 A)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/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7).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prerogatif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(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)</a:t>
            </a:r>
          </a:p>
          <a:p>
            <a:pPr marL="0" indent="0" algn="just">
              <a:buNone/>
            </a:pP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MPR </a:t>
            </a:r>
            <a:r>
              <a:rPr lang="en-US" dirty="0" err="1" smtClean="0"/>
              <a:t>Tahun</a:t>
            </a:r>
            <a:r>
              <a:rPr lang="en-US" dirty="0" smtClean="0"/>
              <a:t> 2000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18, </a:t>
            </a:r>
            <a:r>
              <a:rPr lang="en-US" dirty="0" err="1" smtClean="0"/>
              <a:t>Pasal</a:t>
            </a:r>
            <a:r>
              <a:rPr lang="en-US" dirty="0" smtClean="0"/>
              <a:t> 19, </a:t>
            </a:r>
            <a:r>
              <a:rPr lang="en-US" dirty="0" err="1" smtClean="0"/>
              <a:t>Pasal</a:t>
            </a:r>
            <a:r>
              <a:rPr lang="en-US" dirty="0" smtClean="0"/>
              <a:t> 20 </a:t>
            </a:r>
            <a:r>
              <a:rPr lang="en-US" dirty="0" err="1" smtClean="0"/>
              <a:t>ayat</a:t>
            </a:r>
            <a:r>
              <a:rPr lang="en-US" dirty="0" smtClean="0"/>
              <a:t> 5, </a:t>
            </a:r>
            <a:r>
              <a:rPr lang="en-US" dirty="0" err="1" smtClean="0"/>
              <a:t>Pasal</a:t>
            </a:r>
            <a:r>
              <a:rPr lang="en-US" dirty="0" smtClean="0"/>
              <a:t> 26, </a:t>
            </a:r>
            <a:r>
              <a:rPr lang="en-US" dirty="0" err="1" smtClean="0"/>
              <a:t>Pasal</a:t>
            </a:r>
            <a:r>
              <a:rPr lang="en-US" dirty="0" smtClean="0"/>
              <a:t> 27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30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17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25E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26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L.J. Van </a:t>
            </a:r>
            <a:r>
              <a:rPr lang="en-US" dirty="0" err="1" smtClean="0"/>
              <a:t>Apeldorn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Apeldorn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dirty="0" err="1" smtClean="0"/>
              <a:t>Grondwet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(</a:t>
            </a:r>
            <a:r>
              <a:rPr lang="en-US" dirty="0" err="1" smtClean="0"/>
              <a:t>constitutie</a:t>
            </a:r>
            <a:r>
              <a:rPr lang="en-US" dirty="0" smtClean="0"/>
              <a:t>)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Jimly</a:t>
            </a:r>
            <a:r>
              <a:rPr lang="en-US" dirty="0" smtClean="0"/>
              <a:t> </a:t>
            </a:r>
            <a:r>
              <a:rPr lang="en-US" dirty="0" err="1" smtClean="0"/>
              <a:t>Asshiddiqie</a:t>
            </a:r>
            <a:r>
              <a:rPr lang="en-US" dirty="0" smtClean="0"/>
              <a:t>. 2010.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Konstitusionalisme</a:t>
            </a:r>
            <a:r>
              <a:rPr lang="en-US" dirty="0" smtClean="0"/>
              <a:t>. Jakarta : </a:t>
            </a:r>
            <a:r>
              <a:rPr lang="en-US" dirty="0" err="1" smtClean="0"/>
              <a:t>Sinar</a:t>
            </a:r>
            <a:r>
              <a:rPr lang="en-US" dirty="0" smtClean="0"/>
              <a:t> </a:t>
            </a:r>
            <a:r>
              <a:rPr lang="en-US" dirty="0" err="1" smtClean="0"/>
              <a:t>Grafika</a:t>
            </a:r>
            <a:r>
              <a:rPr lang="en-US" dirty="0" smtClean="0"/>
              <a:t>, </a:t>
            </a:r>
            <a:r>
              <a:rPr lang="en-US" dirty="0" err="1" smtClean="0"/>
              <a:t>hlm</a:t>
            </a:r>
            <a:r>
              <a:rPr lang="en-US" dirty="0" smtClean="0"/>
              <a:t> 29</a:t>
            </a: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rakyat</a:t>
            </a:r>
            <a:r>
              <a:rPr lang="en-US" dirty="0" smtClean="0"/>
              <a:t>)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UU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HAM (</a:t>
            </a:r>
            <a:r>
              <a:rPr lang="en-US" dirty="0" err="1" smtClean="0"/>
              <a:t>Pasal</a:t>
            </a:r>
            <a:r>
              <a:rPr lang="en-US" dirty="0" smtClean="0"/>
              <a:t> 28 A s/d 28 J)</a:t>
            </a:r>
          </a:p>
          <a:p>
            <a:pPr algn="just">
              <a:buNone/>
            </a:pPr>
            <a:r>
              <a:rPr lang="en-US" dirty="0" smtClean="0"/>
              <a:t>6. </a:t>
            </a:r>
            <a:r>
              <a:rPr lang="en-US" dirty="0" err="1" smtClean="0"/>
              <a:t>Penegasan</a:t>
            </a:r>
            <a:r>
              <a:rPr lang="en-US" dirty="0" smtClean="0"/>
              <a:t> 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MPR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UUD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MPR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UUD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Dibentuknya</a:t>
            </a:r>
            <a:r>
              <a:rPr lang="en-US" dirty="0" smtClean="0"/>
              <a:t> MK </a:t>
            </a:r>
            <a:r>
              <a:rPr lang="en-US" dirty="0" err="1" smtClean="0"/>
              <a:t>dan</a:t>
            </a:r>
            <a:r>
              <a:rPr lang="en-US" dirty="0" smtClean="0"/>
              <a:t> KY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bikameral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DPD</a:t>
            </a:r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MPR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BPD.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Penghapusan</a:t>
            </a:r>
            <a:r>
              <a:rPr lang="en-US" dirty="0" smtClean="0"/>
              <a:t> DPA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bank </a:t>
            </a:r>
            <a:r>
              <a:rPr lang="en-US" dirty="0" err="1" smtClean="0"/>
              <a:t>sentral</a:t>
            </a:r>
            <a:r>
              <a:rPr lang="en-US" dirty="0" smtClean="0"/>
              <a:t> yang </a:t>
            </a:r>
            <a:r>
              <a:rPr lang="en-US" dirty="0" err="1" smtClean="0"/>
              <a:t>dipangku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BI,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moneter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20% </a:t>
            </a:r>
            <a:r>
              <a:rPr lang="en-US" dirty="0" err="1" smtClean="0"/>
              <a:t>dari</a:t>
            </a:r>
            <a:r>
              <a:rPr lang="en-US" dirty="0" smtClean="0"/>
              <a:t> APBN </a:t>
            </a:r>
            <a:r>
              <a:rPr lang="en-US" dirty="0" err="1" smtClean="0"/>
              <a:t>dan</a:t>
            </a:r>
            <a:r>
              <a:rPr lang="en-US" dirty="0" smtClean="0"/>
              <a:t> APBD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mendasar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dilakukannya</a:t>
            </a:r>
            <a:r>
              <a:rPr lang="en-US" sz="2800" dirty="0" smtClean="0"/>
              <a:t> </a:t>
            </a:r>
            <a:r>
              <a:rPr lang="en-US" sz="2800" dirty="0" err="1" smtClean="0"/>
              <a:t>amandemen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Bung </a:t>
            </a:r>
            <a:r>
              <a:rPr lang="en-US" dirty="0" err="1" smtClean="0"/>
              <a:t>Karno</a:t>
            </a:r>
            <a:r>
              <a:rPr lang="en-US" dirty="0" smtClean="0"/>
              <a:t> (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Panitya</a:t>
            </a:r>
            <a:r>
              <a:rPr lang="en-US" dirty="0" smtClean="0"/>
              <a:t> </a:t>
            </a:r>
            <a:r>
              <a:rPr lang="en-US" dirty="0" err="1" smtClean="0"/>
              <a:t>Perancang</a:t>
            </a:r>
            <a:r>
              <a:rPr lang="en-US" dirty="0" smtClean="0"/>
              <a:t> UUD BPUPKI – </a:t>
            </a:r>
            <a:r>
              <a:rPr lang="en-US" dirty="0" err="1" smtClean="0"/>
              <a:t>Ketua</a:t>
            </a:r>
            <a:r>
              <a:rPr lang="en-US" dirty="0" smtClean="0"/>
              <a:t> PPKI) </a:t>
            </a:r>
            <a:r>
              <a:rPr lang="en-US" dirty="0" err="1" smtClean="0"/>
              <a:t>bahwa</a:t>
            </a:r>
            <a:r>
              <a:rPr lang="en-US" dirty="0" smtClean="0"/>
              <a:t> UUD 1945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didisain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tergesa-gesa</a:t>
            </a:r>
            <a:r>
              <a:rPr lang="en-US" dirty="0" smtClean="0"/>
              <a:t>. Bung </a:t>
            </a:r>
            <a:r>
              <a:rPr lang="en-US" dirty="0" err="1" smtClean="0"/>
              <a:t>Karno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PPKI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PPKI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mengesahkan</a:t>
            </a:r>
            <a:r>
              <a:rPr lang="en-US" dirty="0" smtClean="0"/>
              <a:t> UUD </a:t>
            </a:r>
            <a:r>
              <a:rPr lang="en-US" dirty="0" err="1" smtClean="0"/>
              <a:t>pada</a:t>
            </a:r>
            <a:r>
              <a:rPr lang="en-US" dirty="0" smtClean="0"/>
              <a:t> 18 </a:t>
            </a:r>
            <a:r>
              <a:rPr lang="en-US" dirty="0" err="1" smtClean="0"/>
              <a:t>Agustus</a:t>
            </a:r>
            <a:r>
              <a:rPr lang="en-US" dirty="0" smtClean="0"/>
              <a:t> 1945 </a:t>
            </a:r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kesementaraan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UUD 1945:</a:t>
            </a:r>
          </a:p>
          <a:p>
            <a:pPr marL="514350" indent="-514350" algn="just">
              <a:buNone/>
            </a:pPr>
            <a:r>
              <a:rPr lang="en-US" dirty="0" smtClean="0"/>
              <a:t>	……..” </a:t>
            </a:r>
            <a:r>
              <a:rPr lang="en-US" dirty="0" err="1" smtClean="0"/>
              <a:t>bahwa</a:t>
            </a:r>
            <a:r>
              <a:rPr lang="en-US" dirty="0" smtClean="0"/>
              <a:t> UUD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UUD </a:t>
            </a:r>
            <a:r>
              <a:rPr lang="en-US" dirty="0" err="1" smtClean="0"/>
              <a:t>sementara</a:t>
            </a:r>
            <a:r>
              <a:rPr lang="en-US" dirty="0" smtClean="0"/>
              <a:t>.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perkataan</a:t>
            </a:r>
            <a:r>
              <a:rPr lang="en-US" dirty="0" smtClean="0"/>
              <a:t> :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Kilat</a:t>
            </a:r>
            <a:r>
              <a:rPr lang="en-US" dirty="0" smtClean="0"/>
              <a:t>. </a:t>
            </a:r>
            <a:r>
              <a:rPr lang="en-US" dirty="0" err="1" smtClean="0"/>
              <a:t>Nanti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tentram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mengumpulakn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Rakyat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UUD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. Tuan-</a:t>
            </a:r>
            <a:r>
              <a:rPr lang="en-US" dirty="0" err="1" smtClean="0"/>
              <a:t>tuan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mengerti</a:t>
            </a:r>
            <a:r>
              <a:rPr lang="en-US" dirty="0" smtClean="0"/>
              <a:t>,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UUD </a:t>
            </a:r>
            <a:r>
              <a:rPr lang="en-US" dirty="0" err="1" smtClean="0"/>
              <a:t>sementara</a:t>
            </a:r>
            <a:r>
              <a:rPr lang="en-US" dirty="0" smtClean="0"/>
              <a:t>, UUD </a:t>
            </a:r>
            <a:r>
              <a:rPr lang="en-US" dirty="0" err="1" smtClean="0"/>
              <a:t>kilat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kali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pula,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revolutiegrondwet</a:t>
            </a:r>
            <a:r>
              <a:rPr lang="en-US" dirty="0" smtClean="0"/>
              <a:t>. </a:t>
            </a:r>
            <a:r>
              <a:rPr lang="en-US" dirty="0" err="1" smtClean="0"/>
              <a:t>Nanti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UUD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filosofis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penyerasian</a:t>
            </a:r>
            <a:r>
              <a:rPr lang="en-US" dirty="0" smtClean="0"/>
              <a:t> anti </a:t>
            </a:r>
            <a:r>
              <a:rPr lang="en-US" dirty="0" err="1" smtClean="0"/>
              <a:t>nomi</a:t>
            </a:r>
            <a:r>
              <a:rPr lang="en-US" dirty="0" smtClean="0"/>
              <a:t> (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UUD 1945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integralistik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diperlakukan</a:t>
            </a:r>
            <a:r>
              <a:rPr lang="en-US" dirty="0" smtClean="0"/>
              <a:t> </a:t>
            </a:r>
            <a:r>
              <a:rPr lang="en-US" dirty="0" err="1" smtClean="0"/>
              <a:t>sewsenang-wenang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Yuridis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klausula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(UUD 1945 </a:t>
            </a:r>
            <a:r>
              <a:rPr lang="en-US" dirty="0" err="1" smtClean="0"/>
              <a:t>mencantumkan</a:t>
            </a:r>
            <a:r>
              <a:rPr lang="en-US" dirty="0" smtClean="0"/>
              <a:t> </a:t>
            </a:r>
            <a:r>
              <a:rPr lang="en-US" dirty="0" err="1" smtClean="0"/>
              <a:t>klausula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37.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UUD 1945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1945 – 1949, </a:t>
            </a:r>
            <a:r>
              <a:rPr lang="en-US" dirty="0" err="1" smtClean="0"/>
              <a:t>dan</a:t>
            </a:r>
            <a:r>
              <a:rPr lang="en-US" dirty="0" smtClean="0"/>
              <a:t> 1945 -1998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smtClean="0"/>
              <a:t>	Dan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konstitusionalisme</a:t>
            </a:r>
            <a:r>
              <a:rPr lang="en-US" dirty="0" smtClean="0"/>
              <a:t>, UUD 1945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perobahan</a:t>
            </a:r>
            <a:r>
              <a:rPr lang="en-US" dirty="0" smtClean="0"/>
              <a:t>/</a:t>
            </a:r>
            <a:r>
              <a:rPr lang="en-US" dirty="0" err="1" smtClean="0"/>
              <a:t>amandeman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HAM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 modern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mencerdaskan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UUD 1945, MPR </a:t>
            </a:r>
            <a:r>
              <a:rPr lang="en-US" dirty="0" err="1" smtClean="0"/>
              <a:t>menyetujui</a:t>
            </a:r>
            <a:r>
              <a:rPr lang="en-US" dirty="0" smtClean="0"/>
              <a:t>  5 </a:t>
            </a:r>
            <a:r>
              <a:rPr lang="en-US" dirty="0" err="1" smtClean="0"/>
              <a:t>kesepakatan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1945,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staatsidee</a:t>
            </a:r>
            <a:r>
              <a:rPr lang="en-US" dirty="0" smtClean="0"/>
              <a:t> (</a:t>
            </a:r>
            <a:r>
              <a:rPr lang="en-US" dirty="0" err="1" smtClean="0"/>
              <a:t>cita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) </a:t>
            </a:r>
            <a:r>
              <a:rPr lang="en-US" dirty="0" err="1" smtClean="0"/>
              <a:t>berdirinya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RI, </a:t>
            </a:r>
            <a:r>
              <a:rPr lang="en-US" dirty="0" err="1" smtClean="0"/>
              <a:t>tujuan</a:t>
            </a:r>
            <a:r>
              <a:rPr lang="en-US" dirty="0" smtClean="0"/>
              <a:t> (</a:t>
            </a:r>
            <a:r>
              <a:rPr lang="en-US" dirty="0" err="1" smtClean="0"/>
              <a:t>haluan</a:t>
            </a:r>
            <a:r>
              <a:rPr lang="en-US" dirty="0" smtClean="0"/>
              <a:t>)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dipertahankan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berdirinya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paling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mewadahi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majemuk</a:t>
            </a:r>
            <a:r>
              <a:rPr lang="en-US" dirty="0" smtClean="0"/>
              <a:t>, </a:t>
            </a:r>
            <a:r>
              <a:rPr lang="en-US" dirty="0" err="1" smtClean="0"/>
              <a:t>multikultural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Mempertegas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presidensil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memperkokoh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Penjelasan</a:t>
            </a:r>
            <a:r>
              <a:rPr lang="en-US" dirty="0" smtClean="0"/>
              <a:t> UUD 1945 </a:t>
            </a:r>
            <a:r>
              <a:rPr lang="en-US" dirty="0" err="1" smtClean="0"/>
              <a:t>ditiadakan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menghindarkan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status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53975" indent="-53975" algn="just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Negara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Negara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DPR</a:t>
            </a:r>
          </a:p>
          <a:p>
            <a:pPr marL="514350" indent="-514350" algn="just">
              <a:buNone/>
            </a:pPr>
            <a:r>
              <a:rPr lang="en-US" dirty="0" smtClean="0"/>
              <a:t>	a.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Legislasi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5 (1)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20)</a:t>
            </a:r>
          </a:p>
          <a:p>
            <a:pPr marL="514350" indent="-514350" algn="just">
              <a:buNone/>
            </a:pPr>
            <a:r>
              <a:rPr lang="en-US" dirty="0" smtClean="0"/>
              <a:t>	b. </a:t>
            </a:r>
            <a:r>
              <a:rPr lang="en-US" dirty="0" err="1" smtClean="0"/>
              <a:t>Anggaran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23 (1), (2), (3).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c.Pengangkatan</a:t>
            </a:r>
            <a:r>
              <a:rPr lang="en-US" dirty="0" smtClean="0"/>
              <a:t> Duta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13)</a:t>
            </a:r>
          </a:p>
          <a:p>
            <a:pPr marL="514350" indent="-514350" algn="just">
              <a:buNone/>
            </a:pPr>
            <a:r>
              <a:rPr lang="en-US" dirty="0" smtClean="0"/>
              <a:t>	d.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amnesti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abolusi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14 (2)</a:t>
            </a:r>
          </a:p>
          <a:p>
            <a:pPr marL="514350" indent="-514350" algn="just">
              <a:buNone/>
            </a:pPr>
            <a:r>
              <a:rPr lang="en-US" dirty="0" smtClean="0"/>
              <a:t>	e.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,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perdamaian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11 (1)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MA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grasi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rehabilitasi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MA</a:t>
            </a:r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MPR</a:t>
            </a:r>
          </a:p>
          <a:p>
            <a:pPr marL="814388" indent="-514350" algn="just">
              <a:buAutoNum type="alphaL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kekosongan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mengusulkan</a:t>
            </a:r>
            <a:r>
              <a:rPr lang="en-US" dirty="0" smtClean="0"/>
              <a:t> 2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MPR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melantiknya</a:t>
            </a:r>
            <a:r>
              <a:rPr lang="en-US" dirty="0" smtClean="0"/>
              <a:t>.</a:t>
            </a:r>
          </a:p>
          <a:p>
            <a:pPr marL="814388" indent="-514350" algn="just">
              <a:buAutoNum type="alphaLcPeriod"/>
            </a:pPr>
            <a:r>
              <a:rPr lang="en-US" dirty="0" smtClean="0"/>
              <a:t>MPR </a:t>
            </a:r>
            <a:r>
              <a:rPr lang="en-US" dirty="0" err="1" smtClean="0"/>
              <a:t>melantik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</a:t>
            </a:r>
          </a:p>
          <a:p>
            <a:pPr marL="814388" indent="-514350" algn="just">
              <a:buAutoNum type="alphaLcPeriod"/>
            </a:pPr>
            <a:r>
              <a:rPr lang="en-US" dirty="0" smtClean="0"/>
              <a:t>MPR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menberhentikan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</a:t>
            </a:r>
          </a:p>
          <a:p>
            <a:pPr marL="0" indent="53975" algn="just">
              <a:buNone/>
            </a:pPr>
            <a:r>
              <a:rPr lang="en-US" dirty="0" smtClean="0"/>
              <a:t>4. DPD </a:t>
            </a:r>
            <a:r>
              <a:rPr lang="en-US" dirty="0" err="1" smtClean="0"/>
              <a:t>dan</a:t>
            </a:r>
            <a:r>
              <a:rPr lang="en-US" dirty="0" smtClean="0"/>
              <a:t> DPR</a:t>
            </a:r>
          </a:p>
          <a:p>
            <a:pPr marL="0" indent="53975" algn="just">
              <a:buNone/>
            </a:pPr>
            <a:r>
              <a:rPr lang="en-US" dirty="0" smtClean="0"/>
              <a:t>     DPD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77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Sri </a:t>
            </a:r>
            <a:r>
              <a:rPr lang="en-US" dirty="0" err="1" smtClean="0"/>
              <a:t>Soemantri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berisikan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 smtClean="0"/>
              <a:t>(a)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(b) </a:t>
            </a:r>
            <a:r>
              <a:rPr lang="en-US" dirty="0" err="1" smtClean="0"/>
              <a:t>ditetapkannya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fundamental ;</a:t>
            </a:r>
          </a:p>
          <a:p>
            <a:pPr>
              <a:buNone/>
            </a:pPr>
            <a:r>
              <a:rPr lang="en-US" dirty="0" smtClean="0"/>
              <a:t> (c)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fundamental</a:t>
            </a:r>
          </a:p>
          <a:p>
            <a:pPr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disamakan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UUD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kodifikasi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 yang </a:t>
            </a:r>
            <a:r>
              <a:rPr lang="en-US" dirty="0" err="1" smtClean="0"/>
              <a:t>bertujuan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Kostitusi</a:t>
            </a:r>
            <a:r>
              <a:rPr lang="en-US" dirty="0" smtClean="0"/>
              <a:t> = Basic Law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Konstitusi</a:t>
            </a:r>
            <a:r>
              <a:rPr lang="en-US" dirty="0" smtClean="0"/>
              <a:t> =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Konstitusi</a:t>
            </a:r>
            <a:r>
              <a:rPr lang="en-US" dirty="0" smtClean="0"/>
              <a:t> =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DPR</a:t>
            </a:r>
          </a:p>
          <a:p>
            <a:pPr>
              <a:buNone/>
            </a:pPr>
            <a:r>
              <a:rPr lang="en-US" dirty="0" smtClean="0"/>
              <a:t>5. BPK </a:t>
            </a:r>
            <a:r>
              <a:rPr lang="en-US" dirty="0" err="1" smtClean="0"/>
              <a:t>dan</a:t>
            </a:r>
            <a:r>
              <a:rPr lang="en-US" dirty="0" smtClean="0"/>
              <a:t> DPR (</a:t>
            </a:r>
            <a:r>
              <a:rPr lang="en-US" dirty="0" err="1" smtClean="0"/>
              <a:t>Pasal</a:t>
            </a:r>
            <a:r>
              <a:rPr lang="en-US" dirty="0" smtClean="0"/>
              <a:t> 23 E)</a:t>
            </a:r>
          </a:p>
          <a:p>
            <a:pPr>
              <a:buNone/>
            </a:pPr>
            <a:r>
              <a:rPr lang="en-US" dirty="0" smtClean="0"/>
              <a:t>	BPK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Penting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7A: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jabatannyaoleh</a:t>
            </a:r>
            <a:r>
              <a:rPr lang="en-US" dirty="0" smtClean="0"/>
              <a:t> MPR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DPR,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pengkianatan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korupsi</a:t>
            </a:r>
            <a:r>
              <a:rPr lang="en-US" dirty="0" smtClean="0"/>
              <a:t>, </a:t>
            </a:r>
            <a:r>
              <a:rPr lang="en-US" dirty="0" err="1" smtClean="0"/>
              <a:t>penyuapan</a:t>
            </a:r>
            <a:r>
              <a:rPr lang="en-US" dirty="0" smtClean="0"/>
              <a:t>,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tercela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SISTEM PEMERINTAHAN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0292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Presidensil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menteri-menteri</a:t>
            </a:r>
            <a:r>
              <a:rPr lang="en-US" dirty="0" smtClean="0"/>
              <a:t> yang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Eksekutip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yang </a:t>
            </a:r>
            <a:r>
              <a:rPr lang="en-US" dirty="0" err="1" smtClean="0"/>
              <a:t>sejajar</a:t>
            </a:r>
            <a:r>
              <a:rPr lang="en-US" dirty="0" smtClean="0"/>
              <a:t>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(DPR/</a:t>
            </a:r>
            <a:r>
              <a:rPr lang="en-US" dirty="0" err="1" smtClean="0"/>
              <a:t>Parlemen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5562600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Kepala</a:t>
            </a:r>
            <a:r>
              <a:rPr lang="en-US" dirty="0" smtClean="0"/>
              <a:t> Negara  (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raja/</a:t>
            </a:r>
            <a:r>
              <a:rPr lang="en-US" dirty="0" err="1" smtClean="0"/>
              <a:t>ratu</a:t>
            </a:r>
            <a:r>
              <a:rPr lang="en-US" dirty="0" smtClean="0"/>
              <a:t>) </a:t>
            </a:r>
            <a:r>
              <a:rPr lang="en-US" dirty="0" err="1" smtClean="0"/>
              <a:t>berkedudukan</a:t>
            </a:r>
            <a:r>
              <a:rPr lang="en-US" dirty="0" smtClean="0"/>
              <a:t>  </a:t>
            </a:r>
            <a:r>
              <a:rPr lang="en-US" dirty="0" err="1" smtClean="0"/>
              <a:t>sebagi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simbul</a:t>
            </a:r>
            <a:r>
              <a:rPr lang="en-US" dirty="0" smtClean="0"/>
              <a:t>/</a:t>
            </a:r>
            <a:r>
              <a:rPr lang="en-US" dirty="0" err="1" smtClean="0"/>
              <a:t>pemersatu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),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dijabat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Perdana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yang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kabinet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Kabinet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(DPR). </a:t>
            </a:r>
            <a:r>
              <a:rPr lang="en-US" dirty="0" err="1" smtClean="0"/>
              <a:t>Kabinet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“</a:t>
            </a:r>
            <a:r>
              <a:rPr lang="en-US" dirty="0" err="1" smtClean="0"/>
              <a:t>mosi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”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Kabinet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membubarkan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representatif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Refrendum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smtClean="0"/>
              <a:t>Referendum </a:t>
            </a:r>
            <a:r>
              <a:rPr lang="en-US" dirty="0" err="1" smtClean="0"/>
              <a:t>Obligatur</a:t>
            </a:r>
            <a:r>
              <a:rPr lang="en-US" dirty="0" smtClean="0"/>
              <a:t>: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UU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Referendum  :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UU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diberlakukan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dicabut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smtClean="0"/>
              <a:t>Referendum </a:t>
            </a:r>
            <a:r>
              <a:rPr lang="en-US" dirty="0" err="1" smtClean="0"/>
              <a:t>konsultatif</a:t>
            </a:r>
            <a:r>
              <a:rPr lang="en-US" dirty="0" smtClean="0"/>
              <a:t>: </a:t>
            </a:r>
            <a:r>
              <a:rPr lang="en-US" dirty="0" err="1" smtClean="0"/>
              <a:t>adalah</a:t>
            </a:r>
            <a:r>
              <a:rPr lang="en-US" dirty="0" smtClean="0"/>
              <a:t> referendum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soal-soal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.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 yang </a:t>
            </a:r>
            <a:r>
              <a:rPr lang="en-US" dirty="0" err="1" smtClean="0"/>
              <a:t>dimintakan</a:t>
            </a:r>
            <a:r>
              <a:rPr lang="en-US" dirty="0" smtClean="0"/>
              <a:t> </a:t>
            </a:r>
            <a:r>
              <a:rPr lang="en-US" dirty="0" err="1" smtClean="0"/>
              <a:t>persetujuannya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en-US" sz="2800" dirty="0" smtClean="0"/>
              <a:t>1. DIFINISI HUKUM</a:t>
            </a:r>
          </a:p>
          <a:p>
            <a:pPr marL="284163" indent="-284163" algn="just"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etimologis</a:t>
            </a:r>
            <a:r>
              <a:rPr lang="en-US" sz="2800" dirty="0" smtClean="0"/>
              <a:t> </a:t>
            </a:r>
            <a:r>
              <a:rPr lang="en-US" sz="2800" dirty="0" err="1" smtClean="0"/>
              <a:t>istilah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Law  (</a:t>
            </a:r>
            <a:r>
              <a:rPr lang="en-US" sz="2800" dirty="0" err="1" smtClean="0"/>
              <a:t>Inggris</a:t>
            </a:r>
            <a:r>
              <a:rPr lang="en-US" sz="2800" dirty="0" smtClean="0"/>
              <a:t>), </a:t>
            </a:r>
            <a:r>
              <a:rPr lang="en-US" sz="2800" dirty="0" err="1" smtClean="0"/>
              <a:t>Droit</a:t>
            </a:r>
            <a:r>
              <a:rPr lang="en-US" sz="2800" dirty="0" smtClean="0"/>
              <a:t> (</a:t>
            </a:r>
            <a:r>
              <a:rPr lang="en-US" sz="2800" dirty="0" err="1" smtClean="0"/>
              <a:t>Perancis</a:t>
            </a:r>
            <a:r>
              <a:rPr lang="en-US" sz="2800" dirty="0" smtClean="0"/>
              <a:t>), </a:t>
            </a:r>
            <a:r>
              <a:rPr lang="en-US" sz="2800" dirty="0" err="1" smtClean="0"/>
              <a:t>Recht</a:t>
            </a:r>
            <a:r>
              <a:rPr lang="en-US" sz="2800" dirty="0" smtClean="0"/>
              <a:t> (</a:t>
            </a:r>
            <a:r>
              <a:rPr lang="en-US" sz="2800" dirty="0" err="1" smtClean="0"/>
              <a:t>Belanda</a:t>
            </a:r>
            <a:r>
              <a:rPr lang="en-US" sz="2800" dirty="0" smtClean="0"/>
              <a:t>)</a:t>
            </a:r>
          </a:p>
          <a:p>
            <a:pPr marL="803275" indent="-803275" algn="just">
              <a:buNone/>
            </a:pPr>
            <a:r>
              <a:rPr lang="en-US" sz="2800" dirty="0" smtClean="0"/>
              <a:t>      a.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 </a:t>
            </a:r>
            <a:r>
              <a:rPr lang="en-US" sz="2800" dirty="0" err="1" smtClean="0"/>
              <a:t>peraturan-peraturan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 </a:t>
            </a:r>
            <a:r>
              <a:rPr lang="en-US" sz="2800" dirty="0" err="1" smtClean="0"/>
              <a:t>memaksa</a:t>
            </a:r>
            <a:r>
              <a:rPr lang="en-US" sz="2800" dirty="0" smtClean="0"/>
              <a:t>  yang </a:t>
            </a:r>
            <a:r>
              <a:rPr lang="en-US" sz="2800" dirty="0" err="1" smtClean="0"/>
              <a:t>diadakan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melindungi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menjamin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bermayarakat</a:t>
            </a:r>
            <a:endParaRPr lang="en-US" sz="2800" dirty="0" smtClean="0"/>
          </a:p>
          <a:p>
            <a:pPr marL="850900" indent="-850900" algn="just">
              <a:buNone/>
            </a:pPr>
            <a:r>
              <a:rPr lang="en-US" sz="2800" dirty="0" smtClean="0"/>
              <a:t>      b.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kumpulan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kaedah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bermasyarakat</a:t>
            </a:r>
            <a:r>
              <a:rPr lang="en-US" sz="2800" dirty="0" smtClean="0"/>
              <a:t>;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tingkah</a:t>
            </a:r>
            <a:r>
              <a:rPr lang="en-US" sz="2800" dirty="0" smtClean="0"/>
              <a:t>  </a:t>
            </a:r>
            <a:r>
              <a:rPr lang="en-US" sz="2800" dirty="0" err="1" smtClean="0"/>
              <a:t>laku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berlaku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melanggar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dikenai</a:t>
            </a:r>
            <a:r>
              <a:rPr lang="en-US" sz="2800" dirty="0" smtClean="0"/>
              <a:t>   </a:t>
            </a:r>
            <a:r>
              <a:rPr lang="en-US" sz="2800" dirty="0" err="1" smtClean="0"/>
              <a:t>sangsi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056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None/>
            </a:pPr>
            <a:r>
              <a:rPr lang="en-US" dirty="0" smtClean="0"/>
              <a:t>2. TUJUAN HUKUM</a:t>
            </a:r>
          </a:p>
          <a:p>
            <a:pPr marL="803275" indent="-803275" algn="just">
              <a:buNone/>
            </a:pPr>
            <a:r>
              <a:rPr lang="en-US" dirty="0" smtClean="0"/>
              <a:t>     a.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   (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endParaRPr lang="en-US" dirty="0" smtClean="0"/>
          </a:p>
          <a:p>
            <a:pPr marL="803275" indent="-803275"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warganya</a:t>
            </a:r>
            <a:r>
              <a:rPr lang="en-US" dirty="0" smtClean="0"/>
              <a:t>.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, </a:t>
            </a:r>
            <a:r>
              <a:rPr lang="en-US" dirty="0" err="1" smtClean="0"/>
              <a:t>adanya</a:t>
            </a:r>
            <a:r>
              <a:rPr lang="en-US" dirty="0" smtClean="0"/>
              <a:t>  </a:t>
            </a:r>
            <a:r>
              <a:rPr lang="en-US" dirty="0" err="1" smtClean="0"/>
              <a:t>sangsi</a:t>
            </a:r>
            <a:r>
              <a:rPr lang="en-US" dirty="0" smtClean="0"/>
              <a:t>/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yang </a:t>
            </a:r>
            <a:r>
              <a:rPr lang="en-US" dirty="0" err="1" smtClean="0"/>
              <a:t>melanggar</a:t>
            </a:r>
            <a:r>
              <a:rPr lang="en-US" dirty="0" smtClean="0"/>
              <a:t>).</a:t>
            </a:r>
          </a:p>
          <a:p>
            <a:pPr marL="803275" indent="-803275" algn="just">
              <a:buNone/>
            </a:pPr>
            <a:r>
              <a:rPr lang="en-US" dirty="0" smtClean="0"/>
              <a:t>     b.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rasa </a:t>
            </a:r>
            <a:r>
              <a:rPr lang="en-US" dirty="0" err="1" smtClean="0"/>
              <a:t>keadilan</a:t>
            </a:r>
            <a:r>
              <a:rPr lang="en-US" dirty="0" smtClean="0"/>
              <a:t>, </a:t>
            </a:r>
            <a:r>
              <a:rPr lang="en-US" dirty="0" err="1" smtClean="0"/>
              <a:t>ketertiban</a:t>
            </a:r>
            <a:r>
              <a:rPr lang="en-US" dirty="0" smtClean="0"/>
              <a:t>,     </a:t>
            </a:r>
            <a:r>
              <a:rPr lang="en-US" dirty="0" err="1" smtClean="0"/>
              <a:t>kesejahteraan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	A. </a:t>
            </a:r>
            <a:r>
              <a:rPr lang="en-US" dirty="0" err="1" smtClean="0"/>
              <a:t>Tetulis</a:t>
            </a:r>
            <a:r>
              <a:rPr lang="en-US" dirty="0" smtClean="0"/>
              <a:t> (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   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2:</a:t>
            </a:r>
          </a:p>
          <a:p>
            <a:pPr marL="514350" indent="-514350" algn="just">
              <a:buNone/>
            </a:pPr>
            <a:r>
              <a:rPr lang="en-US" dirty="0" smtClean="0"/>
              <a:t>		- </a:t>
            </a:r>
            <a:r>
              <a:rPr lang="en-US" dirty="0" err="1" smtClean="0"/>
              <a:t>Dikodifikasikan</a:t>
            </a:r>
            <a:r>
              <a:rPr lang="en-US" dirty="0" smtClean="0"/>
              <a:t> (</a:t>
            </a:r>
            <a:r>
              <a:rPr lang="en-US" dirty="0" err="1" smtClean="0"/>
              <a:t>dikitabkan</a:t>
            </a:r>
            <a:r>
              <a:rPr lang="en-US" dirty="0" smtClean="0"/>
              <a:t>): </a:t>
            </a:r>
            <a:r>
              <a:rPr lang="en-US" dirty="0" err="1" smtClean="0"/>
              <a:t>KUHPer</a:t>
            </a:r>
            <a:r>
              <a:rPr lang="en-US" dirty="0" smtClean="0"/>
              <a:t>, KUHP, </a:t>
            </a:r>
          </a:p>
          <a:p>
            <a:pPr marL="514350" indent="-514350" algn="just">
              <a:buNone/>
            </a:pPr>
            <a:r>
              <a:rPr lang="en-US" dirty="0" smtClean="0"/>
              <a:t>		  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Dagang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.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	   </a:t>
            </a:r>
            <a:r>
              <a:rPr lang="en-US" dirty="0" err="1" smtClean="0"/>
              <a:t>Perdata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 	-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dikodifikasikan</a:t>
            </a:r>
            <a:endParaRPr lang="en-US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lnSpcReduction="10000"/>
          </a:bodyPr>
          <a:lstStyle/>
          <a:p>
            <a:pPr marL="1150938" indent="-1150938">
              <a:buNone/>
            </a:pPr>
            <a:r>
              <a:rPr lang="en-US" dirty="0" smtClean="0"/>
              <a:t>         b.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dikodifikasikan</a:t>
            </a:r>
            <a:r>
              <a:rPr lang="en-US" dirty="0" smtClean="0"/>
              <a:t>: UU, </a:t>
            </a:r>
            <a:r>
              <a:rPr lang="en-US" dirty="0" err="1" smtClean="0"/>
              <a:t>Perpu</a:t>
            </a:r>
            <a:r>
              <a:rPr lang="en-US" dirty="0" smtClean="0"/>
              <a:t>, </a:t>
            </a:r>
            <a:r>
              <a:rPr lang="en-US" dirty="0" err="1" smtClean="0"/>
              <a:t>PerMen</a:t>
            </a:r>
            <a:r>
              <a:rPr lang="en-US" dirty="0" smtClean="0"/>
              <a:t>, </a:t>
            </a:r>
            <a:r>
              <a:rPr lang="en-US" dirty="0" err="1" smtClean="0"/>
              <a:t>PerDa</a:t>
            </a:r>
            <a:r>
              <a:rPr lang="en-US" dirty="0" smtClean="0"/>
              <a:t>.</a:t>
            </a:r>
          </a:p>
          <a:p>
            <a:pPr marL="1150938" indent="-1150938">
              <a:buNone/>
            </a:pPr>
            <a:r>
              <a:rPr lang="en-US" dirty="0" smtClean="0"/>
              <a:t>   B.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(</a:t>
            </a:r>
            <a:r>
              <a:rPr lang="en-US" dirty="0" err="1" smtClean="0"/>
              <a:t>Kebiasaan</a:t>
            </a:r>
            <a:r>
              <a:rPr lang="en-US" dirty="0" smtClean="0"/>
              <a:t>)</a:t>
            </a:r>
          </a:p>
          <a:p>
            <a:pPr marL="1150938" indent="-1150938">
              <a:buNone/>
            </a:pPr>
            <a:r>
              <a:rPr lang="en-US" dirty="0" smtClean="0"/>
              <a:t>4. 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endParaRPr lang="en-US" dirty="0" smtClean="0"/>
          </a:p>
          <a:p>
            <a:pPr marL="1150938" indent="-1150938">
              <a:buNone/>
            </a:pPr>
            <a:r>
              <a:rPr lang="en-US" dirty="0" smtClean="0"/>
              <a:t>      a.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1150938" indent="-1150938">
              <a:buNone/>
            </a:pPr>
            <a:r>
              <a:rPr lang="en-US" dirty="0" smtClean="0"/>
              <a:t>      b.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Prifat</a:t>
            </a:r>
            <a:r>
              <a:rPr lang="en-US" dirty="0" smtClean="0"/>
              <a:t>: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 smtClean="0"/>
          </a:p>
          <a:p>
            <a:pPr marL="1150938" indent="-1150938"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endParaRPr lang="en-US" dirty="0" smtClean="0"/>
          </a:p>
          <a:p>
            <a:pPr marL="1150938" indent="-1150938">
              <a:buNone/>
            </a:pPr>
            <a:r>
              <a:rPr lang="en-US" dirty="0" smtClean="0"/>
              <a:t>     a. </a:t>
            </a:r>
            <a:r>
              <a:rPr lang="en-US" dirty="0" err="1" smtClean="0"/>
              <a:t>Pemaksa</a:t>
            </a:r>
            <a:r>
              <a:rPr lang="en-US" dirty="0" smtClean="0"/>
              <a:t>: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ditaati</a:t>
            </a:r>
            <a:r>
              <a:rPr lang="en-US" dirty="0" smtClean="0"/>
              <a:t> (</a:t>
            </a:r>
            <a:r>
              <a:rPr lang="en-US" dirty="0" err="1" smtClean="0"/>
              <a:t>mis</a:t>
            </a:r>
            <a:r>
              <a:rPr lang="en-US" dirty="0" smtClean="0"/>
              <a:t>: UU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endParaRPr lang="en-US" dirty="0" smtClean="0"/>
          </a:p>
          <a:p>
            <a:pPr marL="803275" indent="-803275">
              <a:buNone/>
            </a:pPr>
            <a:r>
              <a:rPr lang="en-US" dirty="0" smtClean="0"/>
              <a:t>     b. </a:t>
            </a:r>
            <a:r>
              <a:rPr lang="en-US" dirty="0" err="1" smtClean="0"/>
              <a:t>Pelengkap</a:t>
            </a:r>
            <a:r>
              <a:rPr lang="en-US" dirty="0" smtClean="0"/>
              <a:t>: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(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): </a:t>
            </a: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, </a:t>
            </a:r>
            <a:r>
              <a:rPr lang="en-US" dirty="0" err="1" smtClean="0"/>
              <a:t>pewarisan</a:t>
            </a:r>
            <a:r>
              <a:rPr lang="en-US" dirty="0" smtClean="0"/>
              <a:t>.</a:t>
            </a:r>
          </a:p>
          <a:p>
            <a:pPr marL="803275" indent="-803275">
              <a:buNone/>
            </a:pPr>
            <a:r>
              <a:rPr lang="en-US" dirty="0" smtClean="0"/>
              <a:t>	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memaksa</a:t>
            </a:r>
            <a:r>
              <a:rPr lang="en-US" dirty="0" smtClean="0"/>
              <a:t>.</a:t>
            </a:r>
          </a:p>
          <a:p>
            <a:pPr marL="1150938" indent="-1150938">
              <a:buNone/>
            </a:pPr>
            <a:endParaRPr lang="en-US" dirty="0" smtClean="0"/>
          </a:p>
          <a:p>
            <a:pPr marL="1150938" indent="-1150938">
              <a:buNone/>
            </a:pPr>
            <a:endParaRPr lang="en-US" dirty="0" smtClean="0"/>
          </a:p>
          <a:p>
            <a:pPr marL="1150938" indent="-1150938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     a.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larangan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b. </a:t>
            </a:r>
            <a:r>
              <a:rPr lang="en-US" dirty="0" err="1" smtClean="0"/>
              <a:t>Hukm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r>
              <a:rPr lang="en-US" dirty="0" smtClean="0"/>
              <a:t>: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pembidangannya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     a.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b.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c. </a:t>
            </a:r>
            <a:r>
              <a:rPr lang="en-US" dirty="0" err="1" smtClean="0"/>
              <a:t>Hukum</a:t>
            </a:r>
            <a:r>
              <a:rPr lang="en-US" dirty="0" smtClean="0"/>
              <a:t> 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d.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Dagang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e.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f.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g.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dsb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 startAt="7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Azas</a:t>
            </a:r>
            <a:r>
              <a:rPr lang="en-US" dirty="0" smtClean="0"/>
              <a:t> per </a:t>
            </a:r>
            <a:r>
              <a:rPr lang="en-US" dirty="0" err="1" smtClean="0"/>
              <a:t>Uuan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surut</a:t>
            </a: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smtClean="0"/>
              <a:t>UU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dikesampingkan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smtClean="0"/>
              <a:t>UU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mengesampingkan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smtClean="0"/>
              <a:t>UU lama </a:t>
            </a:r>
            <a:r>
              <a:rPr lang="en-US" dirty="0" err="1" smtClean="0"/>
              <a:t>dibatalkan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</a:p>
          <a:p>
            <a:pPr marL="514350" indent="-514350" algn="just">
              <a:buAutoNum type="alphaLcPeriod"/>
            </a:pPr>
            <a:endParaRPr lang="en-US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(Public Law): </a:t>
            </a:r>
            <a:r>
              <a:rPr lang="en-US" dirty="0" err="1" smtClean="0"/>
              <a:t>Hk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(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Prifat</a:t>
            </a:r>
            <a:r>
              <a:rPr lang="en-US" dirty="0" smtClean="0"/>
              <a:t>: </a:t>
            </a:r>
            <a:r>
              <a:rPr lang="en-US" dirty="0" err="1" smtClean="0"/>
              <a:t>Hk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(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tercantum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keykinan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Basic Law (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)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pencegah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penyalah</a:t>
            </a:r>
            <a:r>
              <a:rPr lang="en-US" dirty="0" smtClean="0"/>
              <a:t> </a:t>
            </a:r>
            <a:r>
              <a:rPr lang="en-US" dirty="0" err="1" smtClean="0"/>
              <a:t>gunaan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menjiwai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batal</a:t>
            </a:r>
            <a:r>
              <a:rPr lang="en-US" dirty="0" smtClean="0"/>
              <a:t> (</a:t>
            </a:r>
            <a:r>
              <a:rPr lang="en-US" dirty="0" err="1" smtClean="0"/>
              <a:t>Lex</a:t>
            </a:r>
            <a:r>
              <a:rPr lang="en-US" dirty="0" smtClean="0"/>
              <a:t> superiority </a:t>
            </a:r>
            <a:r>
              <a:rPr lang="en-US" dirty="0" err="1" smtClean="0"/>
              <a:t>derogat</a:t>
            </a:r>
            <a:r>
              <a:rPr lang="en-US" dirty="0" smtClean="0"/>
              <a:t> </a:t>
            </a:r>
            <a:r>
              <a:rPr lang="en-US" dirty="0" err="1" smtClean="0"/>
              <a:t>legi</a:t>
            </a:r>
            <a:r>
              <a:rPr lang="en-US" dirty="0" smtClean="0"/>
              <a:t> </a:t>
            </a:r>
            <a:r>
              <a:rPr lang="en-US" dirty="0" err="1" smtClean="0"/>
              <a:t>imferior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Ius</a:t>
            </a:r>
            <a:r>
              <a:rPr lang="en-US" dirty="0" smtClean="0"/>
              <a:t> </a:t>
            </a:r>
            <a:r>
              <a:rPr lang="en-US" dirty="0" err="1" smtClean="0"/>
              <a:t>Constitutum</a:t>
            </a:r>
            <a:r>
              <a:rPr lang="en-US" dirty="0" smtClean="0"/>
              <a:t> /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: </a:t>
            </a:r>
            <a:r>
              <a:rPr lang="en-US" dirty="0" err="1" smtClean="0"/>
              <a:t>Hk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Ius</a:t>
            </a:r>
            <a:r>
              <a:rPr lang="en-US" dirty="0" smtClean="0"/>
              <a:t> </a:t>
            </a:r>
            <a:r>
              <a:rPr lang="en-US" dirty="0" err="1" smtClean="0"/>
              <a:t>Constituendum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dicita-citakan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  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Azas-azas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: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azas-azas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Specialis</a:t>
            </a:r>
            <a:r>
              <a:rPr lang="en-US" dirty="0" smtClean="0"/>
              <a:t> derogate </a:t>
            </a: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generalis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UU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yang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dikesampingkan</a:t>
            </a:r>
            <a:endParaRPr lang="en-US" dirty="0" smtClean="0"/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AutoNum type="arabicPeriod" startAt="2"/>
            </a:pP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supreriori</a:t>
            </a:r>
            <a:r>
              <a:rPr lang="en-US" dirty="0" smtClean="0"/>
              <a:t> derogate </a:t>
            </a: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inferiori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UU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sederajat</a:t>
            </a:r>
            <a:r>
              <a:rPr lang="en-US" dirty="0" smtClean="0"/>
              <a:t> </a:t>
            </a:r>
            <a:r>
              <a:rPr lang="en-US" dirty="0" err="1" smtClean="0"/>
              <a:t>tingkatannya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UU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tingkatannya</a:t>
            </a:r>
            <a:r>
              <a:rPr lang="en-US" dirty="0" smtClean="0"/>
              <a:t> </a:t>
            </a:r>
            <a:r>
              <a:rPr lang="en-US" dirty="0" err="1" smtClean="0"/>
              <a:t>mengesampingkan</a:t>
            </a:r>
            <a:r>
              <a:rPr lang="en-US" dirty="0" smtClean="0"/>
              <a:t> UU yang </a:t>
            </a:r>
            <a:r>
              <a:rPr lang="en-US" dirty="0" err="1" smtClean="0"/>
              <a:t>tingkatannya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marL="514350" indent="-514350">
              <a:buAutoNum type="arabicPeriod" startAt="3"/>
            </a:pPr>
            <a:r>
              <a:rPr lang="en-US" dirty="0" err="1" smtClean="0"/>
              <a:t>Lex</a:t>
            </a:r>
            <a:r>
              <a:rPr lang="en-US" dirty="0" smtClean="0"/>
              <a:t> posteriori derogate </a:t>
            </a:r>
            <a:r>
              <a:rPr lang="en-US" dirty="0" err="1" smtClean="0"/>
              <a:t>lex</a:t>
            </a:r>
            <a:r>
              <a:rPr lang="en-US" dirty="0" smtClean="0"/>
              <a:t> priori: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adalah</a:t>
            </a:r>
            <a:r>
              <a:rPr lang="en-US" dirty="0" smtClean="0"/>
              <a:t> UU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belakangan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(</a:t>
            </a:r>
            <a:r>
              <a:rPr lang="en-US" dirty="0" err="1" smtClean="0"/>
              <a:t>baru</a:t>
            </a:r>
            <a:r>
              <a:rPr lang="en-US" dirty="0" smtClean="0"/>
              <a:t>), </a:t>
            </a:r>
            <a:r>
              <a:rPr lang="en-US" dirty="0" err="1" smtClean="0"/>
              <a:t>mengesampingkan</a:t>
            </a:r>
            <a:r>
              <a:rPr lang="en-US" dirty="0" smtClean="0"/>
              <a:t> UU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terdahulu</a:t>
            </a:r>
            <a:r>
              <a:rPr lang="en-US" dirty="0" smtClean="0"/>
              <a:t> (lama).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 smtClean="0"/>
              <a:t>UU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belaku</a:t>
            </a:r>
            <a:r>
              <a:rPr lang="en-US" dirty="0" smtClean="0"/>
              <a:t> </a:t>
            </a:r>
            <a:r>
              <a:rPr lang="en-US" dirty="0" err="1" smtClean="0"/>
              <a:t>surut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Misalnya</a:t>
            </a:r>
            <a:r>
              <a:rPr lang="en-US" dirty="0" smtClean="0"/>
              <a:t>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2000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helm,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2001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berkendara</a:t>
            </a:r>
            <a:r>
              <a:rPr lang="en-US" dirty="0" smtClean="0"/>
              <a:t> motor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helm.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2001,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2001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lain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Literatur</a:t>
            </a:r>
            <a:r>
              <a:rPr lang="en-US" dirty="0" smtClean="0"/>
              <a:t>/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 Prof. Dr. I </a:t>
            </a:r>
            <a:r>
              <a:rPr lang="en-US" dirty="0" err="1" smtClean="0"/>
              <a:t>Dewa</a:t>
            </a:r>
            <a:r>
              <a:rPr lang="en-US" dirty="0" smtClean="0"/>
              <a:t> </a:t>
            </a:r>
            <a:r>
              <a:rPr lang="en-US" dirty="0" err="1" smtClean="0"/>
              <a:t>Gede</a:t>
            </a:r>
            <a:r>
              <a:rPr lang="en-US" dirty="0" smtClean="0"/>
              <a:t> </a:t>
            </a:r>
            <a:r>
              <a:rPr lang="en-US" dirty="0" err="1" smtClean="0"/>
              <a:t>Atmaja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Indonesia: Dr. H. </a:t>
            </a:r>
            <a:r>
              <a:rPr lang="en-US" dirty="0" err="1" smtClean="0"/>
              <a:t>Firman</a:t>
            </a:r>
            <a:r>
              <a:rPr lang="en-US" dirty="0" smtClean="0"/>
              <a:t> </a:t>
            </a:r>
            <a:r>
              <a:rPr lang="en-US" dirty="0" err="1" smtClean="0"/>
              <a:t>Freaddy</a:t>
            </a:r>
            <a:r>
              <a:rPr lang="en-US" dirty="0" smtClean="0"/>
              <a:t> </a:t>
            </a:r>
            <a:r>
              <a:rPr lang="en-US" dirty="0" err="1" smtClean="0"/>
              <a:t>Busroh</a:t>
            </a:r>
            <a:r>
              <a:rPr lang="en-US" dirty="0" smtClean="0"/>
              <a:t>, SH., </a:t>
            </a:r>
            <a:r>
              <a:rPr lang="en-US" dirty="0" err="1" smtClean="0"/>
              <a:t>M.Hum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 Prof. DR. H. </a:t>
            </a:r>
            <a:r>
              <a:rPr lang="en-US" dirty="0" err="1" smtClean="0"/>
              <a:t>Dahlan</a:t>
            </a:r>
            <a:r>
              <a:rPr lang="en-US" dirty="0" smtClean="0"/>
              <a:t> </a:t>
            </a:r>
            <a:r>
              <a:rPr lang="en-US" dirty="0" err="1" smtClean="0"/>
              <a:t>Thaib</a:t>
            </a:r>
            <a:r>
              <a:rPr lang="en-US" dirty="0" smtClean="0"/>
              <a:t>, SH., </a:t>
            </a:r>
            <a:r>
              <a:rPr lang="en-US" dirty="0" err="1" smtClean="0"/>
              <a:t>M.Si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Indonesia: Sri </a:t>
            </a:r>
            <a:r>
              <a:rPr lang="en-US" dirty="0" err="1" smtClean="0"/>
              <a:t>Harini</a:t>
            </a:r>
            <a:r>
              <a:rPr lang="en-US" dirty="0" smtClean="0"/>
              <a:t>, SH., M.S.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r>
              <a:rPr lang="en-US" dirty="0" smtClean="0"/>
              <a:t>: Sri </a:t>
            </a:r>
            <a:r>
              <a:rPr lang="en-US" dirty="0" err="1" smtClean="0"/>
              <a:t>Harini</a:t>
            </a:r>
            <a:r>
              <a:rPr lang="en-US" dirty="0" smtClean="0"/>
              <a:t> </a:t>
            </a:r>
            <a:r>
              <a:rPr lang="en-US" dirty="0" err="1" smtClean="0"/>
              <a:t>Dwiyatmi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3293</TotalTime>
  <Words>4861</Words>
  <Application>Microsoft Office PowerPoint</Application>
  <PresentationFormat>On-screen Show (4:3)</PresentationFormat>
  <Paragraphs>530</Paragraphs>
  <Slides>94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94</vt:i4>
      </vt:variant>
    </vt:vector>
  </HeadingPairs>
  <TitlesOfParts>
    <vt:vector size="95" baseType="lpstr">
      <vt:lpstr>Default Theme</vt:lpstr>
      <vt:lpstr>Slide 1</vt:lpstr>
      <vt:lpstr>Slide 2</vt:lpstr>
      <vt:lpstr>Konstitusi dan Regulasi</vt:lpstr>
      <vt:lpstr>Slide 4</vt:lpstr>
      <vt:lpstr>Slide 5</vt:lpstr>
      <vt:lpstr>Slide 6</vt:lpstr>
      <vt:lpstr>Slide 7</vt:lpstr>
      <vt:lpstr>Slide 8</vt:lpstr>
      <vt:lpstr>Slide 9</vt:lpstr>
      <vt:lpstr>Slide 10</vt:lpstr>
      <vt:lpstr>MATERI MUATAN KONSTITUSI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lanjutan</vt:lpstr>
      <vt:lpstr>lanjutan</vt:lpstr>
      <vt:lpstr>Slide 58</vt:lpstr>
      <vt:lpstr>lanjutan</vt:lpstr>
      <vt:lpstr>lanjutan</vt:lpstr>
      <vt:lpstr>lanjutan</vt:lpstr>
      <vt:lpstr>lanjutan</vt:lpstr>
      <vt:lpstr>lanjutan</vt:lpstr>
      <vt:lpstr>lajutann</vt:lpstr>
      <vt:lpstr>lanjutan</vt:lpstr>
      <vt:lpstr>Lanjutan</vt:lpstr>
      <vt:lpstr>lanjutan</vt:lpstr>
      <vt:lpstr>Slide 68</vt:lpstr>
      <vt:lpstr>Slide 69</vt:lpstr>
      <vt:lpstr>Slide 70</vt:lpstr>
      <vt:lpstr>Slide 71</vt:lpstr>
      <vt:lpstr>Alasan mendasar dilakukannya amandemen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SISTEM PEMERINTAHAN</vt:lpstr>
      <vt:lpstr>Sistem Pemerintahan Parlementer</vt:lpstr>
      <vt:lpstr>Sistem Pemerintahan Refrendum</vt:lpstr>
      <vt:lpstr>PENGANTAR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</dc:title>
  <dc:creator>BAGAS</dc:creator>
  <cp:lastModifiedBy>BAGAS</cp:lastModifiedBy>
  <cp:revision>355</cp:revision>
  <dcterms:created xsi:type="dcterms:W3CDTF">2017-09-22T14:26:11Z</dcterms:created>
  <dcterms:modified xsi:type="dcterms:W3CDTF">2019-09-03T00:32:47Z</dcterms:modified>
</cp:coreProperties>
</file>