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3FFB1-8E26-4259-8891-5ED820C5B9D0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4AA50-B392-491F-9311-F29F4DB6402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1427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0060F-1201-47AA-B9AC-948EDA80711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990DA09-F55E-4401-851D-F2F2AFC95767}" type="datetimeFigureOut">
              <a:rPr lang="id-ID" smtClean="0"/>
              <a:t>05/11/2018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DCB42D2-CD9C-4F2C-A610-574727C1A69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5256584" cy="1828800"/>
          </a:xfrm>
        </p:spPr>
        <p:txBody>
          <a:bodyPr/>
          <a:lstStyle/>
          <a:p>
            <a:r>
              <a:rPr lang="id-ID" dirty="0" smtClean="0"/>
              <a:t>FATIH GAMA ABISONO, SIP, MA</a:t>
            </a:r>
          </a:p>
          <a:p>
            <a:r>
              <a:rPr lang="id-ID" dirty="0" smtClean="0"/>
              <a:t>STPMD “APMD” YOGYAKARTA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DEMOKRASI DAN DEMOKRATISASI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3532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Times New Roman"/>
                <a:ea typeface="Calibri"/>
              </a:rPr>
              <a:t/>
            </a:r>
            <a:br>
              <a:rPr lang="en-US" b="1" dirty="0" smtClean="0">
                <a:latin typeface="Times New Roman"/>
                <a:ea typeface="Calibri"/>
              </a:rPr>
            </a:br>
            <a:r>
              <a:rPr lang="en-US" b="1" dirty="0" err="1" smtClean="0">
                <a:latin typeface="Times New Roman"/>
                <a:ea typeface="Calibri"/>
              </a:rPr>
              <a:t>Simpulan</a:t>
            </a:r>
            <a:r>
              <a:rPr lang="en-US" b="1" dirty="0" smtClean="0">
                <a:latin typeface="Times New Roman"/>
                <a:ea typeface="Calibri"/>
              </a:rPr>
              <a:t> </a:t>
            </a:r>
            <a:r>
              <a:rPr lang="en-US" dirty="0">
                <a:latin typeface="Times New Roman"/>
                <a:ea typeface="Times New Roman"/>
              </a:rPr>
              <a:t/>
            </a:r>
            <a:br>
              <a:rPr lang="en-US" dirty="0">
                <a:latin typeface="Times New Roman"/>
                <a:ea typeface="Times New Roman"/>
              </a:rPr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7504" y="1700808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D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emokrasi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bukan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hanya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sekedar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ikut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berpartisipasi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namun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mengerti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dan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memahai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mengapa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harus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terlibat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(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baik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secara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procedural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maupun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substansi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Calibri"/>
              </a:rPr>
              <a:t>)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ea typeface="Calibri"/>
              </a:rPr>
              <a:t> </a:t>
            </a:r>
            <a:endParaRPr lang="id-ID" sz="2400" dirty="0">
              <a:solidFill>
                <a:srgbClr val="FF0000"/>
              </a:solidFill>
              <a:latin typeface="Times New Roman"/>
              <a:ea typeface="Calibri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endParaRPr lang="id-ID" sz="2400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Jika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kesadaran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budaya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suatu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Negara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tinggi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dan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menjunjung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tinggi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nilai-nilai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budaya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tersebut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maka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akan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sangat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memengaruhi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sistem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politik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suatu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Negara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kearah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yang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lebih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baik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lagi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sesuai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dengan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tujuan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demokrasi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,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dari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oleh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dan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untuk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ea typeface="Calibri"/>
              </a:rPr>
              <a:t>rakyat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38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endParaRPr lang="id-ID" dirty="0"/>
          </a:p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endParaRPr lang="id-ID" dirty="0"/>
          </a:p>
          <a:p>
            <a:pPr marL="45720" indent="0">
              <a:buNone/>
            </a:pPr>
            <a:endParaRPr lang="id-ID" dirty="0" smtClean="0"/>
          </a:p>
          <a:p>
            <a:pPr marL="45720" indent="0" algn="ctr">
              <a:buNone/>
            </a:pPr>
            <a:r>
              <a:rPr lang="id-ID" sz="4800" dirty="0" smtClean="0"/>
              <a:t>MARI BERDISKUSI</a:t>
            </a:r>
            <a:endParaRPr lang="id-ID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6897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Sekilas</a:t>
            </a:r>
            <a:r>
              <a:rPr lang="en-US" dirty="0" smtClean="0"/>
              <a:t> </a:t>
            </a:r>
            <a:r>
              <a:rPr lang="id-ID" dirty="0" smtClean="0"/>
              <a:t>PERKEMBANGAN </a:t>
            </a:r>
            <a:br>
              <a:rPr lang="id-ID" dirty="0" smtClean="0"/>
            </a:b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Arial Black" pitchFamily="34" charset="0"/>
              </a:rPr>
              <a:t>Setelah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demokrasi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Yunani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kuno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berakhir</a:t>
            </a:r>
            <a:r>
              <a:rPr lang="en-US" dirty="0" smtClean="0">
                <a:latin typeface="Arial Black" pitchFamily="34" charset="0"/>
              </a:rPr>
              <a:t>, </a:t>
            </a:r>
            <a:r>
              <a:rPr lang="en-US" dirty="0" err="1" smtClean="0">
                <a:latin typeface="Arial Black" pitchFamily="34" charset="0"/>
              </a:rPr>
              <a:t>tumbuh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kembali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di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Eropa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dengan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lahirnya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i="1" dirty="0" smtClean="0">
                <a:latin typeface="Arial Black" pitchFamily="34" charset="0"/>
              </a:rPr>
              <a:t>Magna Charta </a:t>
            </a:r>
            <a:r>
              <a:rPr lang="en-US" dirty="0" smtClean="0">
                <a:latin typeface="Arial Black" pitchFamily="34" charset="0"/>
              </a:rPr>
              <a:t>(</a:t>
            </a:r>
            <a:r>
              <a:rPr lang="en-US" dirty="0" err="1" smtClean="0">
                <a:latin typeface="Arial Black" pitchFamily="34" charset="0"/>
              </a:rPr>
              <a:t>piagam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besar</a:t>
            </a:r>
            <a:r>
              <a:rPr lang="en-US" dirty="0" smtClean="0">
                <a:latin typeface="Arial Black" pitchFamily="34" charset="0"/>
              </a:rPr>
              <a:t>) </a:t>
            </a:r>
            <a:r>
              <a:rPr lang="en-US" dirty="0" err="1" smtClean="0">
                <a:latin typeface="Arial Black" pitchFamily="34" charset="0"/>
              </a:rPr>
              <a:t>di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Inggris</a:t>
            </a:r>
            <a:r>
              <a:rPr lang="en-US" dirty="0" smtClean="0">
                <a:latin typeface="Arial Black" pitchFamily="34" charset="0"/>
              </a:rPr>
              <a:t> yang </a:t>
            </a:r>
            <a:r>
              <a:rPr lang="en-US" dirty="0" err="1" smtClean="0">
                <a:latin typeface="Arial Black" pitchFamily="34" charset="0"/>
              </a:rPr>
              <a:t>berisi</a:t>
            </a:r>
            <a:r>
              <a:rPr lang="en-US" dirty="0" smtClean="0">
                <a:latin typeface="Arial Black" pitchFamily="34" charset="0"/>
              </a:rPr>
              <a:t> : a. </a:t>
            </a:r>
            <a:r>
              <a:rPr lang="en-US" dirty="0" err="1" smtClean="0">
                <a:latin typeface="Arial Black" pitchFamily="34" charset="0"/>
              </a:rPr>
              <a:t>adanya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pembatasan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kekuasaan</a:t>
            </a:r>
            <a:r>
              <a:rPr lang="en-US" dirty="0" smtClean="0">
                <a:latin typeface="Arial Black" pitchFamily="34" charset="0"/>
              </a:rPr>
              <a:t> raja </a:t>
            </a:r>
            <a:r>
              <a:rPr lang="en-US" dirty="0" err="1" smtClean="0">
                <a:latin typeface="Arial Black" pitchFamily="34" charset="0"/>
              </a:rPr>
              <a:t>dan</a:t>
            </a:r>
            <a:r>
              <a:rPr lang="en-US" dirty="0" smtClean="0">
                <a:latin typeface="Arial Black" pitchFamily="34" charset="0"/>
              </a:rPr>
              <a:t> b. </a:t>
            </a:r>
            <a:r>
              <a:rPr lang="en-US" dirty="0" err="1" smtClean="0">
                <a:latin typeface="Arial Black" pitchFamily="34" charset="0"/>
              </a:rPr>
              <a:t>hak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asasi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manusia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lebih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penting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daripada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kedaulatan</a:t>
            </a:r>
            <a:r>
              <a:rPr lang="en-US" dirty="0" smtClean="0">
                <a:latin typeface="Arial Black" pitchFamily="34" charset="0"/>
              </a:rPr>
              <a:t> raja.   </a:t>
            </a:r>
          </a:p>
          <a:p>
            <a:endParaRPr lang="id-ID" dirty="0" smtClean="0">
              <a:latin typeface="Arial Black" pitchFamily="34" charset="0"/>
            </a:endParaRPr>
          </a:p>
          <a:p>
            <a:r>
              <a:rPr lang="en-US" dirty="0" err="1" smtClean="0">
                <a:latin typeface="Arial Black" pitchFamily="34" charset="0"/>
              </a:rPr>
              <a:t>Disamping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itu</a:t>
            </a:r>
            <a:r>
              <a:rPr lang="en-US" dirty="0" smtClean="0">
                <a:latin typeface="Arial Black" pitchFamily="34" charset="0"/>
              </a:rPr>
              <a:t> di </a:t>
            </a:r>
            <a:r>
              <a:rPr lang="en-US" dirty="0" err="1" smtClean="0">
                <a:latin typeface="Arial Black" pitchFamily="34" charset="0"/>
              </a:rPr>
              <a:t>Eropa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bersamaan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munculnya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gerakan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pencerahan</a:t>
            </a:r>
            <a:r>
              <a:rPr lang="en-US" dirty="0" smtClean="0">
                <a:latin typeface="Arial Black" pitchFamily="34" charset="0"/>
              </a:rPr>
              <a:t> (</a:t>
            </a:r>
            <a:r>
              <a:rPr lang="en-US" i="1" dirty="0" smtClean="0">
                <a:latin typeface="Arial Black" pitchFamily="34" charset="0"/>
              </a:rPr>
              <a:t>renaissance</a:t>
            </a:r>
            <a:r>
              <a:rPr lang="en-US" dirty="0" smtClean="0">
                <a:latin typeface="Arial Black" pitchFamily="34" charset="0"/>
              </a:rPr>
              <a:t>)/</a:t>
            </a:r>
            <a:r>
              <a:rPr lang="en-US" dirty="0" err="1" smtClean="0">
                <a:latin typeface="Arial Black" pitchFamily="34" charset="0"/>
              </a:rPr>
              <a:t>gerakan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menghidupkan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kembali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minat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pada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sastra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dan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budaya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Yunani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kuno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dan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reformasi</a:t>
            </a:r>
            <a:r>
              <a:rPr lang="id-ID" dirty="0" smtClean="0">
                <a:latin typeface="Arial Black" pitchFamily="34" charset="0"/>
              </a:rPr>
              <a:t>. </a:t>
            </a:r>
            <a:r>
              <a:rPr lang="en-US" dirty="0" err="1" smtClean="0">
                <a:latin typeface="Arial Black" pitchFamily="34" charset="0"/>
              </a:rPr>
              <a:t>Sampailah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istilah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kontrak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sosial</a:t>
            </a:r>
            <a:r>
              <a:rPr lang="en-US" dirty="0" smtClean="0">
                <a:latin typeface="Arial Black" pitchFamily="34" charset="0"/>
              </a:rPr>
              <a:t> yang </a:t>
            </a:r>
            <a:r>
              <a:rPr lang="en-US" dirty="0" err="1" smtClean="0">
                <a:latin typeface="Arial Black" pitchFamily="34" charset="0"/>
              </a:rPr>
              <a:t>dikembangkan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oleh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smtClean="0">
                <a:latin typeface="Arial Black" pitchFamily="34" charset="0"/>
              </a:rPr>
              <a:t>John Locke (</a:t>
            </a:r>
            <a:r>
              <a:rPr lang="en-US" dirty="0" err="1" smtClean="0">
                <a:latin typeface="Arial Black" pitchFamily="34" charset="0"/>
              </a:rPr>
              <a:t>Inggris</a:t>
            </a:r>
            <a:r>
              <a:rPr lang="en-US" dirty="0" smtClean="0">
                <a:latin typeface="Arial Black" pitchFamily="34" charset="0"/>
              </a:rPr>
              <a:t>)(1632-1704) </a:t>
            </a:r>
            <a:r>
              <a:rPr lang="en-US" dirty="0" err="1" smtClean="0">
                <a:latin typeface="Arial Black" pitchFamily="34" charset="0"/>
              </a:rPr>
              <a:t>dan</a:t>
            </a:r>
            <a:r>
              <a:rPr lang="en-US" dirty="0" smtClean="0">
                <a:latin typeface="Arial Black" pitchFamily="34" charset="0"/>
              </a:rPr>
              <a:t> Montesquieu </a:t>
            </a:r>
            <a:r>
              <a:rPr lang="en-US" dirty="0" err="1" smtClean="0">
                <a:latin typeface="Arial Black" pitchFamily="34" charset="0"/>
              </a:rPr>
              <a:t>Prancis</a:t>
            </a:r>
            <a:r>
              <a:rPr lang="en-US" dirty="0" smtClean="0">
                <a:latin typeface="Arial Black" pitchFamily="34" charset="0"/>
              </a:rPr>
              <a:t> (1689-1744).   </a:t>
            </a:r>
            <a:endParaRPr lang="en-US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4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200" dirty="0" err="1" smtClean="0">
                <a:latin typeface="+mj-lt"/>
                <a:cs typeface="Aharoni" pitchFamily="2" charset="-79"/>
              </a:rPr>
              <a:t>Secara</a:t>
            </a:r>
            <a:r>
              <a:rPr lang="en-US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Etimologis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demokrasi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berasal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dari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smtClean="0">
                <a:latin typeface="+mj-lt"/>
                <a:cs typeface="Aharoni" pitchFamily="2" charset="-79"/>
              </a:rPr>
              <a:t>kata</a:t>
            </a:r>
            <a:r>
              <a:rPr lang="id-ID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Yunani”Demos</a:t>
            </a:r>
            <a:r>
              <a:rPr lang="en-US" sz="3200" dirty="0">
                <a:latin typeface="+mj-lt"/>
                <a:cs typeface="Aharoni" pitchFamily="2" charset="-79"/>
              </a:rPr>
              <a:t>” </a:t>
            </a:r>
            <a:r>
              <a:rPr lang="en-US" sz="3200" dirty="0" err="1">
                <a:latin typeface="+mj-lt"/>
                <a:cs typeface="Aharoni" pitchFamily="2" charset="-79"/>
              </a:rPr>
              <a:t>berarti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rakyat</a:t>
            </a:r>
            <a:r>
              <a:rPr lang="en-US" sz="3200" dirty="0">
                <a:latin typeface="+mj-lt"/>
                <a:cs typeface="Aharoni" pitchFamily="2" charset="-79"/>
              </a:rPr>
              <a:t> Dan “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Kratos</a:t>
            </a:r>
            <a:r>
              <a:rPr lang="en-US" sz="3200" dirty="0" smtClean="0">
                <a:latin typeface="+mj-lt"/>
                <a:cs typeface="Aharoni" pitchFamily="2" charset="-79"/>
              </a:rPr>
              <a:t>/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Kratein</a:t>
            </a:r>
            <a:r>
              <a:rPr lang="id-ID" sz="3200" dirty="0" smtClean="0">
                <a:latin typeface="+mj-lt"/>
                <a:cs typeface="Aharoni" pitchFamily="2" charset="-79"/>
              </a:rPr>
              <a:t> y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ang</a:t>
            </a:r>
            <a:r>
              <a:rPr lang="en-US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berarti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kekuasaan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atau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berkuasa</a:t>
            </a:r>
            <a:r>
              <a:rPr lang="en-US" sz="3200" dirty="0" smtClean="0">
                <a:latin typeface="+mj-lt"/>
                <a:cs typeface="Aharoni" pitchFamily="2" charset="-79"/>
              </a:rPr>
              <a:t>.</a:t>
            </a:r>
            <a:r>
              <a:rPr lang="en-US" sz="3200" i="1" dirty="0">
                <a:latin typeface="+mj-lt"/>
              </a:rPr>
              <a:t> Rule by the people; One (monarchy) or Many (oligarchy).</a:t>
            </a:r>
          </a:p>
          <a:p>
            <a:pPr marL="45720" indent="0">
              <a:buNone/>
            </a:pPr>
            <a:endParaRPr lang="id-ID" sz="3200" dirty="0" smtClean="0">
              <a:latin typeface="+mj-lt"/>
              <a:cs typeface="Aharoni" pitchFamily="2" charset="-79"/>
            </a:endParaRPr>
          </a:p>
          <a:p>
            <a:r>
              <a:rPr lang="en-US" sz="3200" dirty="0" err="1" smtClean="0">
                <a:latin typeface="+mj-lt"/>
                <a:cs typeface="Aharoni" pitchFamily="2" charset="-79"/>
              </a:rPr>
              <a:t>Menurut</a:t>
            </a:r>
            <a:r>
              <a:rPr lang="en-US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>
                <a:latin typeface="+mj-lt"/>
                <a:cs typeface="Aharoni" pitchFamily="2" charset="-79"/>
              </a:rPr>
              <a:t>Abraham Lincoln </a:t>
            </a:r>
            <a:r>
              <a:rPr lang="en-US" sz="3200" dirty="0" err="1">
                <a:latin typeface="+mj-lt"/>
                <a:cs typeface="Aharoni" pitchFamily="2" charset="-79"/>
              </a:rPr>
              <a:t>Demokrasi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adalah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suat</a:t>
            </a:r>
            <a:r>
              <a:rPr lang="id-ID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pemerintahan</a:t>
            </a:r>
            <a:r>
              <a:rPr lang="en-US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dari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rakyat,oleh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rakyat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dan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untuk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rakyat</a:t>
            </a:r>
            <a:r>
              <a:rPr lang="en-US" sz="3200" dirty="0" smtClean="0">
                <a:latin typeface="+mj-lt"/>
                <a:cs typeface="Aharoni" pitchFamily="2" charset="-79"/>
              </a:rPr>
              <a:t> </a:t>
            </a:r>
            <a:endParaRPr lang="id-ID" sz="3200" dirty="0" smtClean="0">
              <a:latin typeface="+mj-lt"/>
              <a:cs typeface="Aharoni" pitchFamily="2" charset="-79"/>
            </a:endParaRPr>
          </a:p>
          <a:p>
            <a:endParaRPr lang="id-ID" sz="3200" dirty="0" smtClean="0">
              <a:latin typeface="+mj-lt"/>
              <a:cs typeface="Aharoni" pitchFamily="2" charset="-79"/>
            </a:endParaRPr>
          </a:p>
          <a:p>
            <a:r>
              <a:rPr lang="en-US" sz="3200" dirty="0" err="1" smtClean="0">
                <a:latin typeface="+mj-lt"/>
                <a:cs typeface="Aharoni" pitchFamily="2" charset="-79"/>
              </a:rPr>
              <a:t>Demokrasi</a:t>
            </a:r>
            <a:r>
              <a:rPr lang="en-US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berarti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pemerintahan</a:t>
            </a:r>
            <a:r>
              <a:rPr lang="en-US" sz="3200" dirty="0">
                <a:latin typeface="+mj-lt"/>
                <a:cs typeface="Aharoni" pitchFamily="2" charset="-79"/>
              </a:rPr>
              <a:t> yang </a:t>
            </a:r>
            <a:r>
              <a:rPr lang="en-US" sz="3200" dirty="0" err="1">
                <a:latin typeface="+mj-lt"/>
                <a:cs typeface="Aharoni" pitchFamily="2" charset="-79"/>
              </a:rPr>
              <a:t>dilaksanakan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oleh</a:t>
            </a:r>
            <a:r>
              <a:rPr lang="en-US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rakyat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baik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langsung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maupun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tidak</a:t>
            </a:r>
            <a:r>
              <a:rPr lang="id-ID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langsung</a:t>
            </a:r>
            <a:r>
              <a:rPr lang="en-US" sz="3200" dirty="0" smtClean="0">
                <a:latin typeface="+mj-lt"/>
                <a:cs typeface="Aharoni" pitchFamily="2" charset="-79"/>
              </a:rPr>
              <a:t>(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melalui</a:t>
            </a:r>
            <a:r>
              <a:rPr lang="en-US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perwakilan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setelah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>
                <a:latin typeface="+mj-lt"/>
                <a:cs typeface="Aharoni" pitchFamily="2" charset="-79"/>
              </a:rPr>
              <a:t>melalui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smtClean="0">
                <a:latin typeface="+mj-lt"/>
                <a:cs typeface="Aharoni" pitchFamily="2" charset="-79"/>
              </a:rPr>
              <a:t>proses</a:t>
            </a:r>
            <a:r>
              <a:rPr lang="id-ID" sz="3200" dirty="0" smtClean="0">
                <a:latin typeface="+mj-lt"/>
                <a:cs typeface="Aharoni" pitchFamily="2" charset="-79"/>
              </a:rPr>
              <a:t> p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emilu</a:t>
            </a:r>
            <a:r>
              <a:rPr lang="en-US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>
                <a:latin typeface="+mj-lt"/>
                <a:cs typeface="Aharoni" pitchFamily="2" charset="-79"/>
              </a:rPr>
              <a:t>yang </a:t>
            </a:r>
            <a:r>
              <a:rPr lang="en-US" sz="3200" dirty="0" err="1">
                <a:latin typeface="+mj-lt"/>
                <a:cs typeface="Aharoni" pitchFamily="2" charset="-79"/>
              </a:rPr>
              <a:t>langsung,umum,bebas,rahasia,jujur</a:t>
            </a:r>
            <a:r>
              <a:rPr lang="en-US" sz="3200" dirty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dan</a:t>
            </a:r>
            <a:r>
              <a:rPr lang="id-ID" sz="3200" dirty="0" smtClean="0">
                <a:latin typeface="+mj-lt"/>
                <a:cs typeface="Aharoni" pitchFamily="2" charset="-79"/>
              </a:rPr>
              <a:t> </a:t>
            </a:r>
            <a:r>
              <a:rPr lang="en-US" sz="3200" dirty="0" err="1" smtClean="0">
                <a:latin typeface="+mj-lt"/>
                <a:cs typeface="Aharoni" pitchFamily="2" charset="-79"/>
              </a:rPr>
              <a:t>adil</a:t>
            </a:r>
            <a:r>
              <a:rPr lang="en-US" sz="3200" dirty="0">
                <a:latin typeface="+mj-lt"/>
                <a:cs typeface="Aharoni" pitchFamily="2" charset="-79"/>
              </a:rPr>
              <a:t>)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 err="1" smtClean="0">
                <a:latin typeface="+mj-lt"/>
              </a:rPr>
              <a:t>Tidak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ada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definisi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pasti</a:t>
            </a:r>
            <a:r>
              <a:rPr lang="en-US" sz="3200" dirty="0">
                <a:latin typeface="+mj-lt"/>
              </a:rPr>
              <a:t>/ideal </a:t>
            </a:r>
            <a:r>
              <a:rPr lang="en-US" sz="3200" dirty="0" err="1">
                <a:latin typeface="+mj-lt"/>
              </a:rPr>
              <a:t>tentang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demokrasi</a:t>
            </a:r>
            <a:r>
              <a:rPr lang="en-US" sz="3200" dirty="0">
                <a:latin typeface="+mj-lt"/>
              </a:rPr>
              <a:t> </a:t>
            </a:r>
            <a:r>
              <a:rPr lang="en-US" sz="3200" dirty="0" err="1">
                <a:latin typeface="+mj-lt"/>
              </a:rPr>
              <a:t>sesungguhnya</a:t>
            </a:r>
            <a:r>
              <a:rPr lang="en-US" sz="3200" dirty="0">
                <a:latin typeface="+mj-lt"/>
              </a:rPr>
              <a:t>.</a:t>
            </a:r>
          </a:p>
          <a:p>
            <a:pPr marL="45720" indent="0">
              <a:buNone/>
            </a:pPr>
            <a:endParaRPr lang="id-ID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MAKNA DEMOKRASI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554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smtClean="0"/>
              <a:t>Beberapa acuan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284163" y="1772816"/>
            <a:ext cx="8574087" cy="482453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sz="2400" dirty="0" smtClean="0"/>
              <a:t>Para </a:t>
            </a:r>
            <a:r>
              <a:rPr lang="en-US" sz="2400" dirty="0" err="1" smtClean="0"/>
              <a:t>ahli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batasan-batasan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kriteria-kriteria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dirty="0" err="1" smtClean="0"/>
              <a:t>demokrasi</a:t>
            </a:r>
            <a:r>
              <a:rPr lang="en-US" sz="2400" dirty="0" smtClean="0"/>
              <a:t>, </a:t>
            </a:r>
            <a:r>
              <a:rPr lang="en-US" sz="2400" dirty="0" err="1" smtClean="0"/>
              <a:t>misalnya</a:t>
            </a:r>
            <a:r>
              <a:rPr lang="en-US" sz="2400" dirty="0" smtClean="0"/>
              <a:t> Robert A. Dahl (1998) yang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6 </a:t>
            </a:r>
            <a:r>
              <a:rPr lang="en-US" sz="2400" dirty="0" err="1" smtClean="0"/>
              <a:t>kriteria</a:t>
            </a:r>
            <a:r>
              <a:rPr lang="en-US" sz="2400" dirty="0" smtClean="0"/>
              <a:t>:</a:t>
            </a:r>
          </a:p>
          <a:p>
            <a:pPr algn="just"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Pejabat-pejabat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rakyat</a:t>
            </a:r>
            <a:endParaRPr lang="en-US" sz="2400" dirty="0" smtClean="0"/>
          </a:p>
          <a:p>
            <a:pPr algn="just"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Pemilu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bebas</a:t>
            </a:r>
            <a:r>
              <a:rPr lang="en-US" sz="2400" dirty="0" smtClean="0"/>
              <a:t>, </a:t>
            </a:r>
            <a:r>
              <a:rPr lang="en-US" sz="2400" dirty="0" err="1" smtClean="0"/>
              <a:t>adil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berkesinambungan</a:t>
            </a:r>
            <a:endParaRPr lang="en-US" sz="2400" dirty="0" smtClean="0"/>
          </a:p>
          <a:p>
            <a:pPr algn="just"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Kebebasan</a:t>
            </a:r>
            <a:r>
              <a:rPr lang="en-US" sz="2400" dirty="0" smtClean="0"/>
              <a:t> </a:t>
            </a:r>
            <a:r>
              <a:rPr lang="en-US" sz="2400" dirty="0" err="1" smtClean="0"/>
              <a:t>berekspresi</a:t>
            </a:r>
            <a:endParaRPr lang="en-US" sz="2400" dirty="0" smtClean="0"/>
          </a:p>
          <a:p>
            <a:pPr algn="just"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Akses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terbuka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endParaRPr lang="en-US" sz="2400" dirty="0" smtClean="0"/>
          </a:p>
          <a:p>
            <a:pPr algn="just"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Kebebasan</a:t>
            </a:r>
            <a:r>
              <a:rPr lang="en-US" sz="2400" dirty="0" smtClean="0"/>
              <a:t> </a:t>
            </a:r>
            <a:r>
              <a:rPr lang="en-US" sz="2400" dirty="0" err="1" smtClean="0"/>
              <a:t>berasosiasi</a:t>
            </a:r>
            <a:endParaRPr lang="en-US" sz="2400" dirty="0" smtClean="0"/>
          </a:p>
          <a:p>
            <a:pPr algn="just"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Kewarganegaraan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inklusif</a:t>
            </a:r>
            <a:endParaRPr lang="en-US" sz="2400" dirty="0" smtClean="0"/>
          </a:p>
          <a:p>
            <a:pPr algn="just" eaLnBrk="1" hangingPunct="1">
              <a:lnSpc>
                <a:spcPct val="80000"/>
              </a:lnSpc>
              <a:buFont typeface="Wingdings" pitchFamily="-112" charset="2"/>
              <a:buNone/>
            </a:pPr>
            <a:endParaRPr lang="id-ID" sz="2400" dirty="0" smtClean="0"/>
          </a:p>
          <a:p>
            <a:pPr algn="just" eaLnBrk="1" hangingPunct="1">
              <a:lnSpc>
                <a:spcPct val="80000"/>
              </a:lnSpc>
              <a:buFont typeface="Wingdings" pitchFamily="-112" charset="2"/>
              <a:buNone/>
            </a:pPr>
            <a:r>
              <a:rPr lang="en-US" sz="2400" dirty="0" err="1" smtClean="0"/>
              <a:t>Sumber</a:t>
            </a:r>
            <a:r>
              <a:rPr lang="en-US" sz="2400" dirty="0" smtClean="0"/>
              <a:t> ; Wood, 2004</a:t>
            </a:r>
          </a:p>
        </p:txBody>
      </p:sp>
    </p:spTree>
    <p:extLst>
      <p:ext uri="{BB962C8B-B14F-4D97-AF65-F5344CB8AC3E}">
        <p14:creationId xmlns:p14="http://schemas.microsoft.com/office/powerpoint/2010/main" val="20622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smtClean="0"/>
              <a:t>Beberapa acuan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err="1" smtClean="0"/>
              <a:t>Pandangan</a:t>
            </a:r>
            <a:r>
              <a:rPr lang="en-US" sz="2400" dirty="0" smtClean="0"/>
              <a:t> Henry B. Mayo (</a:t>
            </a:r>
            <a:r>
              <a:rPr lang="en-US" sz="2400" dirty="0" err="1" smtClean="0"/>
              <a:t>Budiardjo</a:t>
            </a:r>
            <a:r>
              <a:rPr lang="en-US" sz="2400" dirty="0" smtClean="0"/>
              <a:t>, 2003):</a:t>
            </a:r>
          </a:p>
          <a:p>
            <a:pPr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Penyelesaian</a:t>
            </a:r>
            <a:r>
              <a:rPr lang="en-US" sz="2400" dirty="0" smtClean="0"/>
              <a:t> </a:t>
            </a:r>
            <a:r>
              <a:rPr lang="en-US" sz="2400" dirty="0" err="1" smtClean="0"/>
              <a:t>perselisihan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damai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endParaRPr lang="id-ID" sz="2400" dirty="0" smtClean="0"/>
          </a:p>
          <a:p>
            <a:pPr marL="45720" indent="0" eaLnBrk="1" hangingPunct="1">
              <a:lnSpc>
                <a:spcPct val="80000"/>
              </a:lnSpc>
              <a:buNone/>
            </a:pPr>
            <a:r>
              <a:rPr lang="id-ID" sz="2400" dirty="0" smtClean="0"/>
              <a:t>         </a:t>
            </a:r>
            <a:r>
              <a:rPr lang="en-US" sz="2400" dirty="0" err="1" smtClean="0"/>
              <a:t>melembaga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Menjamin</a:t>
            </a:r>
            <a:r>
              <a:rPr lang="en-US" sz="2400" dirty="0" smtClean="0"/>
              <a:t> </a:t>
            </a:r>
            <a:r>
              <a:rPr lang="en-US" sz="2400" dirty="0" err="1" smtClean="0"/>
              <a:t>terselenggaranya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id-ID" sz="2400" dirty="0"/>
              <a:t> </a:t>
            </a:r>
            <a:endParaRPr lang="id-ID" sz="2400" dirty="0" smtClean="0"/>
          </a:p>
          <a:p>
            <a:pPr marL="45720" indent="0" eaLnBrk="1" hangingPunct="1">
              <a:lnSpc>
                <a:spcPct val="80000"/>
              </a:lnSpc>
              <a:buNone/>
            </a:pPr>
            <a:r>
              <a:rPr lang="id-ID" sz="2400" dirty="0"/>
              <a:t> </a:t>
            </a:r>
            <a:r>
              <a:rPr lang="id-ID" sz="2400" dirty="0" smtClean="0"/>
              <a:t>        </a:t>
            </a:r>
            <a:r>
              <a:rPr lang="en-US" sz="2400" dirty="0" err="1" smtClean="0"/>
              <a:t>damai</a:t>
            </a:r>
            <a:r>
              <a:rPr lang="en-US" sz="2400" dirty="0" smtClean="0"/>
              <a:t> di </a:t>
            </a:r>
            <a:r>
              <a:rPr lang="en-US" sz="2400" dirty="0" err="1" smtClean="0"/>
              <a:t>tengah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terus</a:t>
            </a:r>
            <a:r>
              <a:rPr lang="en-US" sz="2400" dirty="0" smtClean="0"/>
              <a:t> </a:t>
            </a:r>
            <a:r>
              <a:rPr lang="en-US" sz="2400" dirty="0" err="1" smtClean="0"/>
              <a:t>berubah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Pergantian</a:t>
            </a:r>
            <a:r>
              <a:rPr lang="en-US" sz="2400" dirty="0" smtClean="0"/>
              <a:t> </a:t>
            </a:r>
            <a:r>
              <a:rPr lang="en-US" sz="2400" dirty="0" err="1" smtClean="0"/>
              <a:t>pimpinan</a:t>
            </a:r>
            <a:r>
              <a:rPr lang="en-US" sz="2400" dirty="0" smtClean="0"/>
              <a:t>/</a:t>
            </a:r>
            <a:r>
              <a:rPr lang="en-US" sz="2400" dirty="0" err="1" smtClean="0"/>
              <a:t>pejabat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teratur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Membatasi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penggunaan</a:t>
            </a:r>
            <a:r>
              <a:rPr lang="en-US" sz="2400" dirty="0" smtClean="0"/>
              <a:t> </a:t>
            </a:r>
            <a:r>
              <a:rPr lang="en-US" sz="2400" dirty="0" err="1" smtClean="0"/>
              <a:t>kekerasan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Mengakui</a:t>
            </a:r>
            <a:r>
              <a:rPr lang="en-US" sz="2400" dirty="0" smtClean="0"/>
              <a:t> </a:t>
            </a:r>
            <a:r>
              <a:rPr lang="en-US" sz="2400" dirty="0" err="1" smtClean="0"/>
              <a:t>keanekaragaman</a:t>
            </a:r>
            <a:r>
              <a:rPr lang="id-ID" sz="2400" dirty="0" smtClean="0"/>
              <a:t>/Pluralime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-112" charset="2"/>
              <a:buChar char="ü"/>
            </a:pPr>
            <a:r>
              <a:rPr lang="en-US" sz="2400" dirty="0" smtClean="0"/>
              <a:t>	</a:t>
            </a:r>
            <a:r>
              <a:rPr lang="en-US" sz="2400" dirty="0" err="1" smtClean="0"/>
              <a:t>Menjamin</a:t>
            </a:r>
            <a:r>
              <a:rPr lang="en-US" sz="2400" dirty="0" smtClean="0"/>
              <a:t> </a:t>
            </a:r>
            <a:r>
              <a:rPr lang="en-US" sz="2400" dirty="0" err="1" smtClean="0"/>
              <a:t>tegaknya</a:t>
            </a:r>
            <a:r>
              <a:rPr lang="en-US" sz="2400" dirty="0" smtClean="0"/>
              <a:t> </a:t>
            </a:r>
            <a:r>
              <a:rPr lang="en-US" sz="2400" dirty="0" err="1" smtClean="0"/>
              <a:t>keadilan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3917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smtClean="0"/>
              <a:t>Beberapa acuan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84163" y="1828800"/>
            <a:ext cx="8574087" cy="3992563"/>
          </a:xfrm>
        </p:spPr>
        <p:txBody>
          <a:bodyPr/>
          <a:lstStyle/>
          <a:p>
            <a:pPr eaLnBrk="1" hangingPunct="1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Morlino</a:t>
            </a:r>
            <a:r>
              <a:rPr lang="en-US" dirty="0" smtClean="0"/>
              <a:t> (2004):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dirty="0" smtClean="0"/>
              <a:t>	</a:t>
            </a:r>
            <a:r>
              <a:rPr lang="en-US" sz="1800" dirty="0" err="1" smtClean="0"/>
              <a:t>Demokrasi</a:t>
            </a:r>
            <a:r>
              <a:rPr lang="en-US" sz="1800" dirty="0" smtClean="0"/>
              <a:t> yang </a:t>
            </a:r>
            <a:r>
              <a:rPr lang="en-US" sz="1800" dirty="0" err="1" smtClean="0"/>
              <a:t>baik</a:t>
            </a:r>
            <a:r>
              <a:rPr lang="en-US" sz="1800" dirty="0" smtClean="0"/>
              <a:t> paling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harus</a:t>
            </a:r>
            <a:r>
              <a:rPr lang="en-US" sz="1800" dirty="0" smtClean="0"/>
              <a:t> </a:t>
            </a:r>
            <a:r>
              <a:rPr lang="en-US" sz="1800" dirty="0" err="1" smtClean="0"/>
              <a:t>memenuhi</a:t>
            </a:r>
            <a:r>
              <a:rPr lang="en-US" sz="1800" dirty="0" smtClean="0"/>
              <a:t> 3 </a:t>
            </a:r>
            <a:r>
              <a:rPr lang="en-US" sz="1800" dirty="0" err="1" smtClean="0"/>
              <a:t>kualitas</a:t>
            </a:r>
            <a:r>
              <a:rPr lang="en-US" sz="1800" dirty="0" smtClean="0"/>
              <a:t>: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sz="1800" dirty="0" smtClean="0"/>
              <a:t>	1. </a:t>
            </a:r>
            <a:r>
              <a:rPr lang="en-US" sz="1800" dirty="0" err="1" smtClean="0"/>
              <a:t>Kualitas</a:t>
            </a:r>
            <a:r>
              <a:rPr lang="en-US" sz="1800" dirty="0" smtClean="0"/>
              <a:t> </a:t>
            </a:r>
            <a:r>
              <a:rPr lang="en-US" sz="1800" dirty="0" err="1" smtClean="0"/>
              <a:t>hasil</a:t>
            </a:r>
            <a:endParaRPr lang="en-US" sz="1800" dirty="0" smtClean="0"/>
          </a:p>
          <a:p>
            <a:pPr eaLnBrk="1" hangingPunct="1">
              <a:buFont typeface="Wingdings" pitchFamily="-112" charset="2"/>
              <a:buNone/>
            </a:pPr>
            <a:r>
              <a:rPr lang="en-US" sz="1800" dirty="0" smtClean="0"/>
              <a:t>	</a:t>
            </a:r>
            <a:r>
              <a:rPr lang="id-ID" sz="1800" dirty="0"/>
              <a:t> </a:t>
            </a:r>
            <a:r>
              <a:rPr lang="id-ID" sz="1800" dirty="0" smtClean="0"/>
              <a:t>   </a:t>
            </a:r>
            <a:r>
              <a:rPr lang="en-US" sz="1800" dirty="0" err="1" smtClean="0"/>
              <a:t>Pemerintahan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legitimasi</a:t>
            </a:r>
            <a:r>
              <a:rPr lang="en-US" sz="1800" dirty="0" smtClean="0"/>
              <a:t> </a:t>
            </a:r>
            <a:r>
              <a:rPr lang="id-ID" sz="1800" dirty="0" smtClean="0"/>
              <a:t>dan </a:t>
            </a:r>
            <a:r>
              <a:rPr lang="en-US" sz="1800" dirty="0" err="1" smtClean="0"/>
              <a:t>memuaskan</a:t>
            </a:r>
            <a:r>
              <a:rPr lang="en-US" sz="1800" dirty="0" smtClean="0"/>
              <a:t> </a:t>
            </a:r>
            <a:r>
              <a:rPr lang="en-US" sz="1800" dirty="0" err="1" smtClean="0"/>
              <a:t>warga</a:t>
            </a:r>
            <a:endParaRPr lang="en-US" sz="1800" dirty="0" smtClean="0"/>
          </a:p>
          <a:p>
            <a:pPr eaLnBrk="1" hangingPunct="1">
              <a:buFont typeface="Wingdings" pitchFamily="-112" charset="2"/>
              <a:buNone/>
            </a:pPr>
            <a:r>
              <a:rPr lang="en-US" sz="1800" dirty="0" smtClean="0"/>
              <a:t>	2. </a:t>
            </a:r>
            <a:r>
              <a:rPr lang="en-US" sz="1800" dirty="0" err="1" smtClean="0"/>
              <a:t>Kualitas</a:t>
            </a:r>
            <a:r>
              <a:rPr lang="en-US" sz="1800" dirty="0" smtClean="0"/>
              <a:t> </a:t>
            </a:r>
            <a:r>
              <a:rPr lang="en-US" sz="1800" dirty="0" err="1" smtClean="0"/>
              <a:t>isi</a:t>
            </a:r>
            <a:r>
              <a:rPr lang="en-US" sz="1800" dirty="0" smtClean="0"/>
              <a:t>/</a:t>
            </a:r>
            <a:r>
              <a:rPr lang="en-US" sz="1800" dirty="0" err="1" smtClean="0"/>
              <a:t>substansi</a:t>
            </a:r>
            <a:endParaRPr lang="en-US" sz="1800" dirty="0" smtClean="0"/>
          </a:p>
          <a:p>
            <a:pPr eaLnBrk="1" hangingPunct="1">
              <a:buFont typeface="Wingdings" pitchFamily="-112" charset="2"/>
              <a:buNone/>
            </a:pPr>
            <a:r>
              <a:rPr lang="en-US" sz="1800" dirty="0" smtClean="0"/>
              <a:t>	</a:t>
            </a:r>
            <a:r>
              <a:rPr lang="id-ID" sz="1800" dirty="0"/>
              <a:t> </a:t>
            </a:r>
            <a:r>
              <a:rPr lang="id-ID" sz="1800" dirty="0" smtClean="0"/>
              <a:t>   </a:t>
            </a:r>
            <a:r>
              <a:rPr lang="en-US" sz="1800" dirty="0" err="1" smtClean="0"/>
              <a:t>Warga</a:t>
            </a:r>
            <a:r>
              <a:rPr lang="en-US" sz="1800" dirty="0" smtClean="0"/>
              <a:t> </a:t>
            </a:r>
            <a:r>
              <a:rPr lang="en-US" sz="1800" dirty="0" err="1" smtClean="0"/>
              <a:t>negara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kebebasan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kesetaraan</a:t>
            </a:r>
            <a:endParaRPr lang="en-US" sz="1800" dirty="0" smtClean="0"/>
          </a:p>
          <a:p>
            <a:pPr eaLnBrk="1" hangingPunct="1">
              <a:buFont typeface="Wingdings" pitchFamily="-112" charset="2"/>
              <a:buNone/>
            </a:pPr>
            <a:r>
              <a:rPr lang="en-US" sz="1800" dirty="0" smtClean="0"/>
              <a:t>	3. </a:t>
            </a:r>
            <a:r>
              <a:rPr lang="en-US" sz="1800" dirty="0" err="1" smtClean="0"/>
              <a:t>Kualitas</a:t>
            </a:r>
            <a:r>
              <a:rPr lang="en-US" sz="1800" dirty="0" smtClean="0"/>
              <a:t> </a:t>
            </a:r>
            <a:r>
              <a:rPr lang="en-US" sz="1800" dirty="0" err="1" smtClean="0"/>
              <a:t>prosedur</a:t>
            </a:r>
            <a:endParaRPr lang="en-US" sz="1800" dirty="0" smtClean="0"/>
          </a:p>
          <a:p>
            <a:pPr algn="just" eaLnBrk="1" hangingPunct="1">
              <a:buFont typeface="Wingdings" pitchFamily="-112" charset="2"/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    </a:t>
            </a:r>
            <a:r>
              <a:rPr lang="en-US" sz="1800" dirty="0" err="1" smtClean="0"/>
              <a:t>Warga</a:t>
            </a:r>
            <a:r>
              <a:rPr lang="en-US" sz="1800" dirty="0" smtClean="0"/>
              <a:t> </a:t>
            </a:r>
            <a:r>
              <a:rPr lang="en-US" sz="1800" dirty="0" err="1" smtClean="0"/>
              <a:t>negara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kebebasan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memeriksa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id-ID" sz="1800" dirty="0"/>
              <a:t> </a:t>
            </a:r>
            <a:r>
              <a:rPr lang="id-ID" sz="1800" dirty="0" smtClean="0"/>
              <a:t>  </a:t>
            </a:r>
          </a:p>
          <a:p>
            <a:pPr algn="just" eaLnBrk="1" hangingPunct="1">
              <a:buFont typeface="Wingdings" pitchFamily="-112" charset="2"/>
              <a:buNone/>
            </a:pPr>
            <a:r>
              <a:rPr lang="id-ID" sz="1800" dirty="0"/>
              <a:t> </a:t>
            </a:r>
            <a:r>
              <a:rPr lang="id-ID" sz="1800" dirty="0" smtClean="0"/>
              <a:t>      </a:t>
            </a:r>
            <a:r>
              <a:rPr lang="en-US" sz="1800" dirty="0" err="1" smtClean="0"/>
              <a:t>mengevaluasi</a:t>
            </a:r>
            <a:r>
              <a:rPr lang="en-US" sz="1800" dirty="0" smtClean="0"/>
              <a:t> </a:t>
            </a:r>
            <a:r>
              <a:rPr lang="en-US" sz="1800" dirty="0" err="1" smtClean="0"/>
              <a:t>bagaimana</a:t>
            </a:r>
            <a:r>
              <a:rPr lang="en-US" sz="1800" dirty="0" smtClean="0"/>
              <a:t> </a:t>
            </a:r>
            <a:r>
              <a:rPr lang="en-US" sz="1800" dirty="0" err="1" smtClean="0"/>
              <a:t>pemerintahnya</a:t>
            </a:r>
            <a:r>
              <a:rPr lang="en-US" sz="1800" dirty="0" smtClean="0"/>
              <a:t> </a:t>
            </a:r>
            <a:r>
              <a:rPr lang="en-US" sz="1800" dirty="0" err="1" smtClean="0"/>
              <a:t>mencapai</a:t>
            </a:r>
            <a:r>
              <a:rPr lang="en-US" sz="1800" dirty="0" smtClean="0"/>
              <a:t> </a:t>
            </a:r>
            <a:r>
              <a:rPr lang="en-US" sz="1800" dirty="0" err="1" smtClean="0"/>
              <a:t>tujuan-tujuan</a:t>
            </a:r>
            <a:r>
              <a:rPr lang="en-US" sz="1800" dirty="0" smtClean="0"/>
              <a:t> </a:t>
            </a:r>
            <a:endParaRPr lang="id-ID" sz="1800" dirty="0" smtClean="0"/>
          </a:p>
          <a:p>
            <a:pPr algn="just" eaLnBrk="1" hangingPunct="1">
              <a:buFont typeface="Wingdings" pitchFamily="-112" charset="2"/>
              <a:buNone/>
            </a:pPr>
            <a:r>
              <a:rPr lang="id-ID" sz="1800" dirty="0"/>
              <a:t> </a:t>
            </a:r>
            <a:r>
              <a:rPr lang="id-ID" sz="1800" dirty="0" smtClean="0"/>
              <a:t>      </a:t>
            </a:r>
            <a:r>
              <a:rPr lang="en-US" sz="1800" dirty="0" err="1" smtClean="0"/>
              <a:t>kebebasan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kesetaraan</a:t>
            </a:r>
            <a:r>
              <a:rPr lang="en-US" sz="1800" dirty="0" smtClean="0"/>
              <a:t> </a:t>
            </a:r>
            <a:r>
              <a:rPr lang="en-US" sz="1800" dirty="0" err="1" smtClean="0"/>
              <a:t>sesuai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berlaku</a:t>
            </a:r>
            <a:r>
              <a:rPr lang="en-US" sz="180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6551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dirty="0" smtClean="0"/>
              <a:t>Momentum-momentum</a:t>
            </a:r>
            <a:r>
              <a:rPr lang="id-ID" dirty="0" smtClean="0"/>
              <a:t> DEMOKRATIASI</a:t>
            </a:r>
            <a:endParaRPr lang="en-US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/>
          <a:lstStyle/>
          <a:p>
            <a:pPr eaLnBrk="1" hangingPunct="1"/>
            <a:r>
              <a:rPr lang="en-US" dirty="0" err="1" smtClean="0"/>
              <a:t>Runtuhnya</a:t>
            </a:r>
            <a:r>
              <a:rPr lang="en-US" dirty="0" smtClean="0"/>
              <a:t> </a:t>
            </a:r>
            <a:r>
              <a:rPr lang="en-US" dirty="0" err="1" smtClean="0"/>
              <a:t>tembok</a:t>
            </a:r>
            <a:r>
              <a:rPr lang="en-US" dirty="0" smtClean="0"/>
              <a:t> Berlin</a:t>
            </a:r>
            <a:r>
              <a:rPr lang="id-ID" dirty="0" smtClean="0"/>
              <a:t>, </a:t>
            </a:r>
            <a:r>
              <a:rPr lang="en-US" dirty="0" err="1" smtClean="0"/>
              <a:t>Hancurnya</a:t>
            </a:r>
            <a:r>
              <a:rPr lang="en-US" dirty="0" smtClean="0"/>
              <a:t> </a:t>
            </a:r>
            <a:r>
              <a:rPr lang="en-US" dirty="0" err="1" smtClean="0"/>
              <a:t>komunisme</a:t>
            </a:r>
            <a:r>
              <a:rPr lang="en-US" dirty="0" smtClean="0"/>
              <a:t>,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Cina</a:t>
            </a:r>
            <a:endParaRPr lang="en-US" dirty="0" smtClean="0"/>
          </a:p>
          <a:p>
            <a:pPr eaLnBrk="1" hangingPunct="1"/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diktatoral</a:t>
            </a:r>
            <a:r>
              <a:rPr lang="en-US" dirty="0" smtClean="0"/>
              <a:t> di </a:t>
            </a:r>
            <a:r>
              <a:rPr lang="en-US" dirty="0" err="1" smtClean="0"/>
              <a:t>Amerika</a:t>
            </a:r>
            <a:r>
              <a:rPr lang="en-US" dirty="0" smtClean="0"/>
              <a:t> Latin</a:t>
            </a:r>
            <a:endParaRPr lang="id-ID" dirty="0" smtClean="0"/>
          </a:p>
          <a:p>
            <a:pPr eaLnBrk="1" hangingPunct="1"/>
            <a:r>
              <a:rPr lang="id-ID" dirty="0" smtClean="0"/>
              <a:t>Runtuhnya pemerintahan autoritarian diberbagai belahan dunia</a:t>
            </a:r>
            <a:endParaRPr lang="en-US" dirty="0" smtClean="0"/>
          </a:p>
          <a:p>
            <a:pPr eaLnBrk="1" hangingPunct="1"/>
            <a:r>
              <a:rPr lang="en-US" dirty="0" err="1" smtClean="0"/>
              <a:t>Berakhirnya</a:t>
            </a:r>
            <a:r>
              <a:rPr lang="en-US" dirty="0" smtClean="0"/>
              <a:t> apartheid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global.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dirty="0" smtClean="0"/>
              <a:t>(</a:t>
            </a:r>
            <a:r>
              <a:rPr lang="en-US" dirty="0" err="1" smtClean="0"/>
              <a:t>Weale</a:t>
            </a:r>
            <a:r>
              <a:rPr lang="en-US" dirty="0" smtClean="0"/>
              <a:t>, 2007)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546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smtClean="0"/>
              <a:t>Mengapa demokrasi?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-112" charset="2"/>
              <a:buNone/>
            </a:pPr>
            <a:r>
              <a:rPr lang="en-US" sz="2400" dirty="0" err="1" smtClean="0"/>
              <a:t>Membuka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</a:t>
            </a:r>
            <a:r>
              <a:rPr lang="en-US" sz="2400" dirty="0" err="1" smtClean="0"/>
              <a:t>partisipasi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.</a:t>
            </a:r>
          </a:p>
          <a:p>
            <a:pPr eaLnBrk="1" hangingPunct="1">
              <a:buClr>
                <a:schemeClr val="tx1"/>
              </a:buClr>
              <a:buFont typeface="Wingdings" pitchFamily="-112" charset="2"/>
              <a:buChar char="q"/>
            </a:pP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</a:p>
          <a:p>
            <a:pPr eaLnBrk="1" hangingPunct="1">
              <a:buClr>
                <a:schemeClr val="tx1"/>
              </a:buClr>
              <a:buFont typeface="Wingdings" pitchFamily="-112" charset="2"/>
              <a:buChar char="q"/>
            </a:pPr>
            <a:r>
              <a:rPr lang="en-US" sz="2400" dirty="0" err="1" smtClean="0"/>
              <a:t>Memilih</a:t>
            </a:r>
            <a:r>
              <a:rPr lang="en-US" sz="2400" dirty="0" smtClean="0"/>
              <a:t> </a:t>
            </a:r>
            <a:r>
              <a:rPr lang="en-US" sz="2400" dirty="0" err="1" smtClean="0"/>
              <a:t>pemimpin</a:t>
            </a:r>
            <a:endParaRPr lang="en-US" sz="2400" dirty="0" smtClean="0"/>
          </a:p>
          <a:p>
            <a:pPr eaLnBrk="1" hangingPunct="1">
              <a:buClr>
                <a:schemeClr val="tx1"/>
              </a:buClr>
              <a:buFont typeface="Wingdings" pitchFamily="-112" charset="2"/>
              <a:buChar char="q"/>
            </a:pPr>
            <a:r>
              <a:rPr lang="en-US" sz="2400" dirty="0" err="1" smtClean="0"/>
              <a:t>Mengawasi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</a:p>
          <a:p>
            <a:pPr eaLnBrk="1" hangingPunct="1">
              <a:buClr>
                <a:schemeClr val="tx1"/>
              </a:buClr>
              <a:buFont typeface="Wingdings" pitchFamily="-112" charset="2"/>
              <a:buChar char="q"/>
            </a:pPr>
            <a:r>
              <a:rPr lang="en-US" sz="2400" dirty="0" err="1" smtClean="0"/>
              <a:t>Meminta</a:t>
            </a:r>
            <a:r>
              <a:rPr lang="en-US" sz="2400" dirty="0" smtClean="0"/>
              <a:t> </a:t>
            </a:r>
            <a:r>
              <a:rPr lang="en-US" sz="2400" dirty="0" err="1" smtClean="0"/>
              <a:t>pertanggungjawaban</a:t>
            </a:r>
            <a:endParaRPr lang="en-US" sz="2400" dirty="0" smtClean="0"/>
          </a:p>
          <a:p>
            <a:pPr eaLnBrk="1" hangingPunct="1">
              <a:buClr>
                <a:schemeClr val="tx1"/>
              </a:buClr>
              <a:buFont typeface="Wingdings" pitchFamily="-112" charset="2"/>
              <a:buNone/>
            </a:pPr>
            <a:r>
              <a:rPr lang="id-ID" sz="2400" dirty="0" smtClean="0"/>
              <a:t>   </a:t>
            </a:r>
            <a:r>
              <a:rPr lang="en-US" sz="2400" dirty="0" err="1" smtClean="0"/>
              <a:t>Jadi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ikut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di </a:t>
            </a:r>
            <a:r>
              <a:rPr lang="en-US" sz="2400" dirty="0" err="1" smtClean="0"/>
              <a:t>dalam</a:t>
            </a:r>
            <a:r>
              <a:rPr lang="id-ID" sz="2400" dirty="0" smtClean="0"/>
              <a:t> </a:t>
            </a:r>
            <a:r>
              <a:rPr lang="en-US" sz="2400" dirty="0" smtClean="0"/>
              <a:t>proses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serangkaian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kegiatan-kegiatan</a:t>
            </a:r>
            <a:r>
              <a:rPr lang="en-US" sz="2400" dirty="0" smtClean="0"/>
              <a:t>.</a:t>
            </a:r>
          </a:p>
          <a:p>
            <a:pPr eaLnBrk="1" hangingPunct="1">
              <a:buFont typeface="Wingdings" pitchFamily="-112" charset="2"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8903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smtClean="0"/>
              <a:t>Dimensi prosedur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, </a:t>
            </a:r>
            <a:r>
              <a:rPr lang="en-US" sz="2800" dirty="0" err="1" smtClean="0"/>
              <a:t>supremasi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.</a:t>
            </a:r>
          </a:p>
          <a:p>
            <a:pPr eaLnBrk="1" hangingPunct="1"/>
            <a:r>
              <a:rPr lang="en-US" sz="2800" dirty="0" err="1" smtClean="0"/>
              <a:t>Akuntabilitas</a:t>
            </a:r>
            <a:r>
              <a:rPr lang="en-US" sz="2800" dirty="0" smtClean="0"/>
              <a:t>, </a:t>
            </a:r>
            <a:r>
              <a:rPr lang="en-US" sz="2800" dirty="0" err="1" smtClean="0"/>
              <a:t>kewajiban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menjawab</a:t>
            </a:r>
            <a:r>
              <a:rPr lang="en-US" sz="2800" dirty="0" smtClean="0"/>
              <a:t> </a:t>
            </a:r>
            <a:r>
              <a:rPr lang="en-US" sz="2800" dirty="0" err="1" smtClean="0"/>
              <a:t>pertanyaan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dihasilkan</a:t>
            </a:r>
            <a:r>
              <a:rPr lang="en-US" sz="2800" dirty="0" smtClean="0"/>
              <a:t>,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, </a:t>
            </a:r>
            <a:r>
              <a:rPr lang="en-US" sz="2800" dirty="0" err="1" smtClean="0"/>
              <a:t>justifikasi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sangsi</a:t>
            </a:r>
            <a:r>
              <a:rPr lang="en-US" sz="2800" dirty="0" smtClean="0"/>
              <a:t>.  </a:t>
            </a:r>
          </a:p>
          <a:p>
            <a:pPr eaLnBrk="1" hangingPunct="1"/>
            <a:r>
              <a:rPr lang="en-US" sz="2800" dirty="0" smtClean="0"/>
              <a:t>Responsive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i="1" dirty="0" smtClean="0"/>
              <a:t>civil society</a:t>
            </a:r>
          </a:p>
          <a:p>
            <a:pPr eaLnBrk="1" hangingPunct="1">
              <a:buFont typeface="Wingdings" pitchFamily="-112" charset="2"/>
              <a:buNone/>
            </a:pPr>
            <a:r>
              <a:rPr lang="en-US" sz="2800" dirty="0" smtClean="0"/>
              <a:t> </a:t>
            </a:r>
            <a:r>
              <a:rPr lang="en-US" sz="2800" dirty="0" err="1" smtClean="0"/>
              <a:t>Morlino</a:t>
            </a:r>
            <a:r>
              <a:rPr lang="en-US" sz="2800" dirty="0" smtClean="0"/>
              <a:t>, 2004.</a:t>
            </a:r>
          </a:p>
        </p:txBody>
      </p:sp>
    </p:spTree>
    <p:extLst>
      <p:ext uri="{BB962C8B-B14F-4D97-AF65-F5344CB8AC3E}">
        <p14:creationId xmlns:p14="http://schemas.microsoft.com/office/powerpoint/2010/main" val="309401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95</TotalTime>
  <Words>394</Words>
  <Application>Microsoft Office PowerPoint</Application>
  <PresentationFormat>On-screen Show (4:3)</PresentationFormat>
  <Paragraphs>76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Grid</vt:lpstr>
      <vt:lpstr>DEMOKRASI DAN DEMOKRATISASI</vt:lpstr>
      <vt:lpstr>Sekilas PERKEMBANGAN  sejarah demokrasi </vt:lpstr>
      <vt:lpstr>MAKNA DEMOKRASI</vt:lpstr>
      <vt:lpstr>Beberapa acuan</vt:lpstr>
      <vt:lpstr>Beberapa acuan</vt:lpstr>
      <vt:lpstr>Beberapa acuan</vt:lpstr>
      <vt:lpstr>Momentum-momentum DEMOKRATIASI</vt:lpstr>
      <vt:lpstr>Mengapa demokrasi? </vt:lpstr>
      <vt:lpstr>Dimensi prosedur</vt:lpstr>
      <vt:lpstr> Simpulan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DEMOKRASI DAN DEMOKRATISASI</dc:title>
  <dc:creator>user</dc:creator>
  <cp:lastModifiedBy>user</cp:lastModifiedBy>
  <cp:revision>5</cp:revision>
  <dcterms:created xsi:type="dcterms:W3CDTF">2018-11-05T01:56:37Z</dcterms:created>
  <dcterms:modified xsi:type="dcterms:W3CDTF">2018-11-05T07:16:33Z</dcterms:modified>
</cp:coreProperties>
</file>