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256" r:id="rId3"/>
    <p:sldId id="257" r:id="rId4"/>
    <p:sldId id="262" r:id="rId5"/>
    <p:sldId id="264" r:id="rId6"/>
    <p:sldId id="267" r:id="rId7"/>
    <p:sldId id="266" r:id="rId8"/>
    <p:sldId id="265" r:id="rId9"/>
    <p:sldId id="268" r:id="rId10"/>
    <p:sldId id="269" r:id="rId11"/>
    <p:sldId id="263" r:id="rId12"/>
    <p:sldId id="260" r:id="rId13"/>
    <p:sldId id="270" r:id="rId14"/>
    <p:sldId id="271" r:id="rId15"/>
    <p:sldId id="272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4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19812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742DBC6F-7F91-4F2F-ACFC-D3F9A25F4E1D}" type="datetimeFigureOut">
              <a:rPr lang="en-US" smtClean="0">
                <a:solidFill>
                  <a:srgbClr val="CCD1B9"/>
                </a:solidFill>
              </a:rPr>
              <a:pPr/>
              <a:t>12/5/2017</a:t>
            </a:fld>
            <a:endParaRPr lang="en-US">
              <a:solidFill>
                <a:srgbClr val="CCD1B9"/>
              </a:solidFill>
            </a:endParaRP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A74D078-CDD9-4EDB-88B1-BA0F56002C7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US">
              <a:solidFill>
                <a:srgbClr val="CCD1B9"/>
              </a:solidFill>
            </a:endParaRPr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457200" y="2052960"/>
            <a:ext cx="6324600" cy="182880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5020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DBC6F-7F91-4F2F-ACFC-D3F9A25F4E1D}" type="datetimeFigureOut">
              <a:rPr lang="en-US" smtClean="0">
                <a:solidFill>
                  <a:srgbClr val="534949"/>
                </a:solidFill>
              </a:rPr>
              <a:pPr/>
              <a:t>12/5/2017</a:t>
            </a:fld>
            <a:endParaRPr lang="en-US">
              <a:solidFill>
                <a:srgbClr val="534949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534949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74D078-CDD9-4EDB-88B1-BA0F56002C7E}" type="slidenum">
              <a:rPr lang="en-US" smtClean="0">
                <a:solidFill>
                  <a:srgbClr val="534949"/>
                </a:solidFill>
              </a:rPr>
              <a:pPr/>
              <a:t>‹#›</a:t>
            </a:fld>
            <a:endParaRPr lang="en-US">
              <a:solidFill>
                <a:srgbClr val="534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98450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52400" y="147319"/>
            <a:ext cx="6705600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010400" y="147319"/>
            <a:ext cx="1956046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62800" y="274638"/>
            <a:ext cx="1676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DBC6F-7F91-4F2F-ACFC-D3F9A25F4E1D}" type="datetimeFigureOut">
              <a:rPr lang="en-US" smtClean="0">
                <a:solidFill>
                  <a:srgbClr val="534949"/>
                </a:solidFill>
              </a:rPr>
              <a:pPr/>
              <a:t>12/5/2017</a:t>
            </a:fld>
            <a:endParaRPr lang="en-US">
              <a:solidFill>
                <a:srgbClr val="534949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534949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2A74D078-CDD9-4EDB-88B1-BA0F56002C7E}" type="slidenum">
              <a:rPr lang="en-US" smtClean="0">
                <a:solidFill>
                  <a:srgbClr val="CCD1B9"/>
                </a:solidFill>
              </a:rPr>
              <a:pPr/>
              <a:t>‹#›</a:t>
            </a:fld>
            <a:endParaRPr lang="en-US">
              <a:solidFill>
                <a:srgbClr val="CCD1B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32119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19812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2534CE39-9886-4C96-95FE-B04CFC8C02F0}" type="datetimeFigureOut">
              <a:rPr lang="en-US" smtClean="0"/>
              <a:t>12/5/2017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46FEA6B-0577-415C-8CD7-1B295929E41D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457200" y="2052960"/>
            <a:ext cx="6324600" cy="182880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4CE39-9886-4C96-95FE-B04CFC8C02F0}" type="datetimeFigureOut">
              <a:rPr lang="en-US" smtClean="0"/>
              <a:t>12/5/2017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FEA6B-0577-415C-8CD7-1B295929E41D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534CE39-9886-4C96-95FE-B04CFC8C02F0}" type="datetimeFigureOut">
              <a:rPr lang="en-US" smtClean="0"/>
              <a:t>12/5/2017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746FEA6B-0577-415C-8CD7-1B295929E41D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4CE39-9886-4C96-95FE-B04CFC8C02F0}" type="datetimeFigureOut">
              <a:rPr lang="en-US" smtClean="0"/>
              <a:t>12/5/2017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FEA6B-0577-415C-8CD7-1B295929E41D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8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399"/>
            <a:ext cx="4040188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399"/>
            <a:ext cx="4041775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4CE39-9886-4C96-95FE-B04CFC8C02F0}" type="datetimeFigureOut">
              <a:rPr lang="en-US" smtClean="0"/>
              <a:t>12/5/2017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FEA6B-0577-415C-8CD7-1B295929E41D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4CE39-9886-4C96-95FE-B04CFC8C02F0}" type="datetimeFigureOut">
              <a:rPr lang="en-US" smtClean="0"/>
              <a:t>12/5/2017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FEA6B-0577-415C-8CD7-1B295929E41D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150919"/>
            <a:ext cx="8831802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4CE39-9886-4C96-95FE-B04CFC8C02F0}" type="datetimeFigureOut">
              <a:rPr lang="en-US" smtClean="0"/>
              <a:t>12/5/2017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FEA6B-0577-415C-8CD7-1B295929E41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152400" y="152400"/>
            <a:ext cx="6705600" cy="6553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04800"/>
            <a:ext cx="5867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59752" y="2130552"/>
            <a:ext cx="1673352" cy="2816352"/>
          </a:xfrm>
        </p:spPr>
        <p:txBody>
          <a:bodyPr tIns="0"/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4CE39-9886-4C96-95FE-B04CFC8C02F0}" type="datetimeFigureOut">
              <a:rPr lang="en-US" smtClean="0"/>
              <a:t>12/5/2017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noFill/>
          </a:ln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46FEA6B-0577-415C-8CD7-1B295929E41D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7159752" y="457200"/>
            <a:ext cx="1675660" cy="1673352"/>
          </a:xfrm>
        </p:spPr>
        <p:txBody>
          <a:bodyPr anchor="b"/>
          <a:lstStyle>
            <a:lvl1pPr algn="l">
              <a:defRPr sz="2000" spc="15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DBC6F-7F91-4F2F-ACFC-D3F9A25F4E1D}" type="datetimeFigureOut">
              <a:rPr lang="en-US" smtClean="0">
                <a:solidFill>
                  <a:srgbClr val="534949"/>
                </a:solidFill>
              </a:rPr>
              <a:pPr/>
              <a:t>12/5/2017</a:t>
            </a:fld>
            <a:endParaRPr lang="en-US">
              <a:solidFill>
                <a:srgbClr val="534949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534949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74D078-CDD9-4EDB-88B1-BA0F56002C7E}" type="slidenum">
              <a:rPr lang="en-US" smtClean="0">
                <a:solidFill>
                  <a:srgbClr val="534949"/>
                </a:solidFill>
              </a:rPr>
              <a:pPr/>
              <a:t>‹#›</a:t>
            </a:fld>
            <a:endParaRPr lang="en-US">
              <a:solidFill>
                <a:srgbClr val="534949"/>
              </a:solidFill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170769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400" y="152400"/>
            <a:ext cx="6705600" cy="6553200"/>
          </a:xfrm>
        </p:spPr>
        <p:txBody>
          <a:bodyPr anchor="ctr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62800" y="2133600"/>
            <a:ext cx="1676400" cy="2971800"/>
          </a:xfrm>
        </p:spPr>
        <p:txBody>
          <a:bodyPr tIns="0"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4CE39-9886-4C96-95FE-B04CFC8C02F0}" type="datetimeFigureOut">
              <a:rPr lang="en-US" smtClean="0"/>
              <a:t>12/5/2017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FEA6B-0577-415C-8CD7-1B295929E41D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162800" y="460248"/>
            <a:ext cx="1676400" cy="1673352"/>
          </a:xfrm>
        </p:spPr>
        <p:txBody>
          <a:bodyPr anchor="b"/>
          <a:lstStyle>
            <a:lvl1pPr algn="l">
              <a:defRPr sz="2000" spc="150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4CE39-9886-4C96-95FE-B04CFC8C02F0}" type="datetimeFigureOut">
              <a:rPr lang="en-US" smtClean="0"/>
              <a:t>12/5/2017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FEA6B-0577-415C-8CD7-1B295929E41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52400" y="147319"/>
            <a:ext cx="6705600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47319"/>
            <a:ext cx="1956046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62800" y="274638"/>
            <a:ext cx="1676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4CE39-9886-4C96-95FE-B04CFC8C02F0}" type="datetimeFigureOut">
              <a:rPr lang="en-US" smtClean="0"/>
              <a:t>12/5/2017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746FEA6B-0577-415C-8CD7-1B295929E41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42DBC6F-7F91-4F2F-ACFC-D3F9A25F4E1D}" type="datetimeFigureOut">
              <a:rPr lang="en-US" smtClean="0"/>
              <a:pPr/>
              <a:t>12/5/2017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2A74D078-CDD9-4EDB-88B1-BA0F56002C7E}" type="slidenum">
              <a:rPr lang="en-US" smtClean="0">
                <a:solidFill>
                  <a:srgbClr val="CCD1B9"/>
                </a:solidFill>
              </a:rPr>
              <a:pPr/>
              <a:t>‹#›</a:t>
            </a:fld>
            <a:endParaRPr lang="en-US">
              <a:solidFill>
                <a:srgbClr val="CCD1B9"/>
              </a:solidFill>
            </a:endParaRPr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86550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DBC6F-7F91-4F2F-ACFC-D3F9A25F4E1D}" type="datetimeFigureOut">
              <a:rPr lang="en-US" smtClean="0">
                <a:solidFill>
                  <a:srgbClr val="534949"/>
                </a:solidFill>
              </a:rPr>
              <a:pPr/>
              <a:t>12/5/2017</a:t>
            </a:fld>
            <a:endParaRPr lang="en-US">
              <a:solidFill>
                <a:srgbClr val="534949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534949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74D078-CDD9-4EDB-88B1-BA0F56002C7E}" type="slidenum">
              <a:rPr lang="en-US" smtClean="0">
                <a:solidFill>
                  <a:srgbClr val="534949"/>
                </a:solidFill>
              </a:rPr>
              <a:pPr/>
              <a:t>‹#›</a:t>
            </a:fld>
            <a:endParaRPr lang="en-US">
              <a:solidFill>
                <a:srgbClr val="534949"/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4836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8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399"/>
            <a:ext cx="4040188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399"/>
            <a:ext cx="4041775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DBC6F-7F91-4F2F-ACFC-D3F9A25F4E1D}" type="datetimeFigureOut">
              <a:rPr lang="en-US" smtClean="0">
                <a:solidFill>
                  <a:srgbClr val="534949"/>
                </a:solidFill>
              </a:rPr>
              <a:pPr/>
              <a:t>12/5/2017</a:t>
            </a:fld>
            <a:endParaRPr lang="en-US">
              <a:solidFill>
                <a:srgbClr val="534949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534949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74D078-CDD9-4EDB-88B1-BA0F56002C7E}" type="slidenum">
              <a:rPr lang="en-US" smtClean="0">
                <a:solidFill>
                  <a:srgbClr val="534949"/>
                </a:solidFill>
              </a:rPr>
              <a:pPr/>
              <a:t>‹#›</a:t>
            </a:fld>
            <a:endParaRPr lang="en-US">
              <a:solidFill>
                <a:srgbClr val="534949"/>
              </a:solidFill>
            </a:endParaRP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7090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DBC6F-7F91-4F2F-ACFC-D3F9A25F4E1D}" type="datetimeFigureOut">
              <a:rPr lang="en-US" smtClean="0">
                <a:solidFill>
                  <a:srgbClr val="534949"/>
                </a:solidFill>
              </a:rPr>
              <a:pPr/>
              <a:t>12/5/2017</a:t>
            </a:fld>
            <a:endParaRPr lang="en-US">
              <a:solidFill>
                <a:srgbClr val="534949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534949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74D078-CDD9-4EDB-88B1-BA0F56002C7E}" type="slidenum">
              <a:rPr lang="en-US" smtClean="0">
                <a:solidFill>
                  <a:srgbClr val="534949"/>
                </a:solidFill>
              </a:rPr>
              <a:pPr/>
              <a:t>‹#›</a:t>
            </a:fld>
            <a:endParaRPr lang="en-US">
              <a:solidFill>
                <a:srgbClr val="534949"/>
              </a:solidFill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8074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150919"/>
            <a:ext cx="8831802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DBC6F-7F91-4F2F-ACFC-D3F9A25F4E1D}" type="datetimeFigureOut">
              <a:rPr lang="en-US" smtClean="0">
                <a:solidFill>
                  <a:srgbClr val="534949"/>
                </a:solidFill>
              </a:rPr>
              <a:pPr/>
              <a:t>12/5/2017</a:t>
            </a:fld>
            <a:endParaRPr lang="en-US">
              <a:solidFill>
                <a:srgbClr val="534949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534949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74D078-CDD9-4EDB-88B1-BA0F56002C7E}" type="slidenum">
              <a:rPr lang="en-US" smtClean="0">
                <a:solidFill>
                  <a:srgbClr val="534949"/>
                </a:solidFill>
              </a:rPr>
              <a:pPr/>
              <a:t>‹#›</a:t>
            </a:fld>
            <a:endParaRPr lang="en-US">
              <a:solidFill>
                <a:srgbClr val="534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94917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9" name="Rectangle 8"/>
          <p:cNvSpPr/>
          <p:nvPr/>
        </p:nvSpPr>
        <p:spPr>
          <a:xfrm>
            <a:off x="152400" y="152400"/>
            <a:ext cx="6705600" cy="6553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04800"/>
            <a:ext cx="5867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59752" y="2130552"/>
            <a:ext cx="1673352" cy="2816352"/>
          </a:xfrm>
        </p:spPr>
        <p:txBody>
          <a:bodyPr tIns="0"/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DBC6F-7F91-4F2F-ACFC-D3F9A25F4E1D}" type="datetimeFigureOut">
              <a:rPr lang="en-US" smtClean="0">
                <a:solidFill>
                  <a:srgbClr val="534949"/>
                </a:solidFill>
              </a:rPr>
              <a:pPr/>
              <a:t>12/5/2017</a:t>
            </a:fld>
            <a:endParaRPr lang="en-US">
              <a:solidFill>
                <a:srgbClr val="534949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534949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noFill/>
          </a:ln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A74D078-CDD9-4EDB-88B1-BA0F56002C7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7159752" y="457200"/>
            <a:ext cx="1675660" cy="1673352"/>
          </a:xfrm>
        </p:spPr>
        <p:txBody>
          <a:bodyPr anchor="b"/>
          <a:lstStyle>
            <a:lvl1pPr algn="l">
              <a:defRPr sz="2000" spc="15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670982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9" name="Rectangle 8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400" y="152400"/>
            <a:ext cx="6705600" cy="6553200"/>
          </a:xfrm>
        </p:spPr>
        <p:txBody>
          <a:bodyPr anchor="ctr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62800" y="2133600"/>
            <a:ext cx="1676400" cy="2971800"/>
          </a:xfrm>
        </p:spPr>
        <p:txBody>
          <a:bodyPr tIns="0"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DBC6F-7F91-4F2F-ACFC-D3F9A25F4E1D}" type="datetimeFigureOut">
              <a:rPr lang="en-US" smtClean="0">
                <a:solidFill>
                  <a:srgbClr val="CCD1B9"/>
                </a:solidFill>
              </a:rPr>
              <a:pPr/>
              <a:t>12/5/2017</a:t>
            </a:fld>
            <a:endParaRPr lang="en-US">
              <a:solidFill>
                <a:srgbClr val="CCD1B9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CCD1B9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74D078-CDD9-4EDB-88B1-BA0F56002C7E}" type="slidenum">
              <a:rPr lang="en-US" smtClean="0">
                <a:solidFill>
                  <a:srgbClr val="CCD1B9"/>
                </a:solidFill>
              </a:rPr>
              <a:pPr/>
              <a:t>‹#›</a:t>
            </a:fld>
            <a:endParaRPr lang="en-US">
              <a:solidFill>
                <a:srgbClr val="CCD1B9"/>
              </a:solidFill>
            </a:endParaRP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162800" y="460248"/>
            <a:ext cx="1676400" cy="1673352"/>
          </a:xfrm>
        </p:spPr>
        <p:txBody>
          <a:bodyPr anchor="b"/>
          <a:lstStyle>
            <a:lvl1pPr algn="l">
              <a:defRPr sz="2000" spc="150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709150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2400" y="1634971"/>
            <a:ext cx="8831802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0999" y="1719071"/>
            <a:ext cx="8407893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0888" y="6356350"/>
            <a:ext cx="2133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fld id="{742DBC6F-7F91-4F2F-ACFC-D3F9A25F4E1D}" type="datetimeFigureOut">
              <a:rPr lang="en-US" smtClean="0">
                <a:solidFill>
                  <a:srgbClr val="534949"/>
                </a:solidFill>
              </a:rPr>
              <a:pPr/>
              <a:t>12/5/2017</a:t>
            </a:fld>
            <a:endParaRPr lang="en-US">
              <a:solidFill>
                <a:srgbClr val="534949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8000" y="6356350"/>
            <a:ext cx="3352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endParaRPr lang="en-US">
              <a:solidFill>
                <a:srgbClr val="534949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34680" y="6355080"/>
            <a:ext cx="582966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fld id="{2A74D078-CDD9-4EDB-88B1-BA0F56002C7E}" type="slidenum">
              <a:rPr lang="en-US" smtClean="0">
                <a:solidFill>
                  <a:srgbClr val="534949"/>
                </a:solidFill>
              </a:rPr>
              <a:pPr/>
              <a:t>‹#›</a:t>
            </a:fld>
            <a:endParaRPr lang="en-US">
              <a:solidFill>
                <a:srgbClr val="534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43264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200" kern="1200" cap="all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kern="1200" spc="150" baseline="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2"/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2400" y="1634971"/>
            <a:ext cx="8831802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0999" y="1719071"/>
            <a:ext cx="8407893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0888" y="6356350"/>
            <a:ext cx="2133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fld id="{2534CE39-9886-4C96-95FE-B04CFC8C02F0}" type="datetimeFigureOut">
              <a:rPr lang="en-US" smtClean="0"/>
              <a:t>12/5/2017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8000" y="6356350"/>
            <a:ext cx="3352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34680" y="6355080"/>
            <a:ext cx="582966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fld id="{746FEA6B-0577-415C-8CD7-1B295929E41D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200" kern="1200" cap="all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kern="1200" spc="150" baseline="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2"/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1800" dirty="0" smtClean="0"/>
              <a:t>FATIH GAMA</a:t>
            </a:r>
          </a:p>
          <a:p>
            <a:r>
              <a:rPr lang="en-US" sz="1800" dirty="0" smtClean="0"/>
              <a:t>STPMD “APMD”</a:t>
            </a:r>
            <a:endParaRPr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Sistem</a:t>
            </a:r>
            <a:r>
              <a:rPr lang="en-US" dirty="0" smtClean="0"/>
              <a:t> PEMILU: MAYORITARIAN, CAMPURAN &amp; LAIN-LAIN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6487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SISTEM CAMPURAN: </a:t>
            </a:r>
            <a:r>
              <a:rPr lang="en-US" dirty="0" err="1" smtClean="0"/>
              <a:t>ParalLel</a:t>
            </a:r>
            <a:r>
              <a:rPr lang="en-US" dirty="0" smtClean="0"/>
              <a:t> &amp; MMP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5181600" y="1704110"/>
            <a:ext cx="3706091" cy="48490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en-US" dirty="0" smtClean="0"/>
          </a:p>
          <a:p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pPr algn="just"/>
            <a:r>
              <a:rPr lang="en-US" dirty="0" err="1" smtClean="0"/>
              <a:t>Partai-partai</a:t>
            </a:r>
            <a:r>
              <a:rPr lang="en-US" dirty="0" smtClean="0"/>
              <a:t> yang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mendapatkan</a:t>
            </a:r>
            <a:r>
              <a:rPr lang="en-US" dirty="0" smtClean="0"/>
              <a:t> </a:t>
            </a:r>
            <a:r>
              <a:rPr lang="en-US" dirty="0" err="1" smtClean="0"/>
              <a:t>kursi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pemilu</a:t>
            </a:r>
            <a:r>
              <a:rPr lang="en-US" dirty="0" smtClean="0"/>
              <a:t> </a:t>
            </a:r>
            <a:r>
              <a:rPr lang="en-US" dirty="0" err="1" smtClean="0"/>
              <a:t>mayoritarian</a:t>
            </a:r>
            <a:r>
              <a:rPr lang="en-US" dirty="0" smtClean="0"/>
              <a:t> </a:t>
            </a:r>
            <a:r>
              <a:rPr lang="en-US" dirty="0" err="1" smtClean="0"/>
              <a:t>dikompensasi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proporsional</a:t>
            </a:r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5389418" y="1905000"/>
            <a:ext cx="3124200" cy="3027218"/>
          </a:xfrm>
          <a:prstGeom prst="ellipse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  <a:p>
            <a:pPr algn="ctr"/>
            <a:r>
              <a:rPr lang="en-US" dirty="0" smtClean="0"/>
              <a:t>Mix Member Proportional  </a:t>
            </a:r>
            <a:r>
              <a:rPr lang="en-US" dirty="0" err="1"/>
              <a:t>mengkombinasikan</a:t>
            </a:r>
            <a:r>
              <a:rPr lang="en-US" dirty="0"/>
              <a:t> </a:t>
            </a:r>
            <a:r>
              <a:rPr lang="en-US" dirty="0" err="1" smtClean="0"/>
              <a:t>pemilihan</a:t>
            </a:r>
            <a:r>
              <a:rPr lang="en-US" dirty="0" smtClean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mayoritarian</a:t>
            </a:r>
            <a:r>
              <a:rPr lang="en-US" dirty="0"/>
              <a:t> (FPTP) </a:t>
            </a:r>
            <a:r>
              <a:rPr lang="en-US" dirty="0" smtClean="0"/>
              <a:t>&amp;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proporsional</a:t>
            </a:r>
            <a:endParaRPr lang="en-US" dirty="0"/>
          </a:p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381000" y="1664279"/>
            <a:ext cx="4419600" cy="49287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menerapkan</a:t>
            </a:r>
            <a:r>
              <a:rPr lang="en-US" dirty="0" smtClean="0"/>
              <a:t> </a:t>
            </a:r>
            <a:r>
              <a:rPr lang="en-US" dirty="0" err="1" smtClean="0"/>
              <a:t>dua</a:t>
            </a:r>
            <a:r>
              <a:rPr lang="en-US" dirty="0" smtClean="0"/>
              <a:t> </a:t>
            </a:r>
            <a:r>
              <a:rPr lang="en-US" dirty="0" err="1" smtClean="0"/>
              <a:t>jenis</a:t>
            </a:r>
            <a:r>
              <a:rPr lang="en-US" dirty="0" smtClean="0"/>
              <a:t> Ballot. </a:t>
            </a:r>
            <a:r>
              <a:rPr lang="en-US" dirty="0" err="1" smtClean="0"/>
              <a:t>Pemilih</a:t>
            </a:r>
            <a:r>
              <a:rPr lang="en-US" dirty="0" smtClean="0"/>
              <a:t> </a:t>
            </a:r>
            <a:r>
              <a:rPr lang="en-US" dirty="0" err="1" smtClean="0"/>
              <a:t>memilih</a:t>
            </a:r>
            <a:r>
              <a:rPr lang="en-US" dirty="0" smtClean="0"/>
              <a:t>: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dirty="0" smtClean="0"/>
              <a:t>Ballot </a:t>
            </a:r>
            <a:r>
              <a:rPr lang="en-US" dirty="0" err="1" smtClean="0"/>
              <a:t>pertama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pilihan</a:t>
            </a:r>
            <a:r>
              <a:rPr lang="en-US" dirty="0" smtClean="0"/>
              <a:t> </a:t>
            </a:r>
            <a:r>
              <a:rPr lang="en-US" dirty="0" err="1" smtClean="0"/>
              <a:t>distrik</a:t>
            </a:r>
            <a:endParaRPr lang="en-US" dirty="0" smtClean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dirty="0" smtClean="0"/>
              <a:t>Ballot </a:t>
            </a:r>
            <a:r>
              <a:rPr lang="en-US" dirty="0" err="1" smtClean="0"/>
              <a:t>kedua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pilihan</a:t>
            </a:r>
            <a:r>
              <a:rPr lang="en-US" dirty="0" smtClean="0"/>
              <a:t> </a:t>
            </a:r>
            <a:r>
              <a:rPr lang="en-US" dirty="0" err="1" smtClean="0"/>
              <a:t>partai</a:t>
            </a:r>
            <a:r>
              <a:rPr lang="en-US" dirty="0" smtClean="0"/>
              <a:t> </a:t>
            </a:r>
          </a:p>
          <a:p>
            <a:endParaRPr lang="en-US" dirty="0" smtClean="0"/>
          </a:p>
        </p:txBody>
      </p:sp>
      <p:sp>
        <p:nvSpPr>
          <p:cNvPr id="9" name="Oval 8"/>
          <p:cNvSpPr/>
          <p:nvPr/>
        </p:nvSpPr>
        <p:spPr>
          <a:xfrm>
            <a:off x="1066800" y="1905000"/>
            <a:ext cx="3048000" cy="2874818"/>
          </a:xfrm>
          <a:prstGeom prst="ellipse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Sebagian</a:t>
            </a:r>
            <a:r>
              <a:rPr lang="en-US" dirty="0" smtClean="0"/>
              <a:t> </a:t>
            </a:r>
            <a:r>
              <a:rPr lang="en-US" dirty="0" err="1" smtClean="0"/>
              <a:t>Distrik</a:t>
            </a:r>
            <a:r>
              <a:rPr lang="en-US" dirty="0" smtClean="0"/>
              <a:t> </a:t>
            </a:r>
            <a:r>
              <a:rPr lang="en-US" dirty="0" err="1" smtClean="0"/>
              <a:t>memakai</a:t>
            </a:r>
            <a:r>
              <a:rPr lang="en-US" dirty="0" smtClean="0"/>
              <a:t> PR List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sebagian</a:t>
            </a:r>
            <a:r>
              <a:rPr lang="en-US" dirty="0" smtClean="0"/>
              <a:t> </a:t>
            </a:r>
            <a:r>
              <a:rPr lang="en-US" dirty="0" err="1" smtClean="0"/>
              <a:t>distrik</a:t>
            </a:r>
            <a:r>
              <a:rPr lang="en-US" dirty="0" smtClean="0"/>
              <a:t> yang lain </a:t>
            </a:r>
            <a:r>
              <a:rPr lang="en-US" dirty="0" err="1" smtClean="0"/>
              <a:t>memakai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Mayoritas</a:t>
            </a:r>
            <a:r>
              <a:rPr lang="en-US" dirty="0" smtClean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1670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MMP DI </a:t>
            </a:r>
            <a:r>
              <a:rPr lang="en-US" dirty="0" err="1" smtClean="0"/>
              <a:t>Jerman</a:t>
            </a:r>
            <a:endParaRPr lang="en-US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1541580"/>
            <a:ext cx="8305800" cy="4859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66706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45720" indent="0">
              <a:buNone/>
            </a:pPr>
            <a:r>
              <a:rPr lang="en-US" dirty="0" err="1" smtClean="0"/>
              <a:t>Kelebihan</a:t>
            </a:r>
            <a:r>
              <a:rPr lang="en-US" dirty="0" smtClean="0"/>
              <a:t>:</a:t>
            </a:r>
            <a:endParaRPr lang="en-US" dirty="0"/>
          </a:p>
          <a:p>
            <a:pPr lvl="0"/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hal</a:t>
            </a:r>
            <a:r>
              <a:rPr lang="en-US" dirty="0"/>
              <a:t> </a:t>
            </a:r>
            <a:r>
              <a:rPr lang="en-US" dirty="0" err="1"/>
              <a:t>ketidakproporsionalan</a:t>
            </a:r>
            <a:r>
              <a:rPr lang="en-US" dirty="0"/>
              <a:t>,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hasil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</a:t>
            </a:r>
            <a:r>
              <a:rPr lang="en-US" dirty="0" err="1"/>
              <a:t>Mayoritas</a:t>
            </a:r>
            <a:r>
              <a:rPr lang="en-US" dirty="0"/>
              <a:t>/</a:t>
            </a:r>
            <a:r>
              <a:rPr lang="en-US" dirty="0" err="1"/>
              <a:t>Pluralitas</a:t>
            </a:r>
            <a:r>
              <a:rPr lang="en-US" dirty="0"/>
              <a:t> </a:t>
            </a:r>
            <a:r>
              <a:rPr lang="en-US" dirty="0" err="1"/>
              <a:t>murni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Proporsional</a:t>
            </a:r>
            <a:r>
              <a:rPr lang="en-US" dirty="0"/>
              <a:t> </a:t>
            </a:r>
            <a:r>
              <a:rPr lang="en-US" dirty="0" err="1"/>
              <a:t>murni</a:t>
            </a:r>
            <a:r>
              <a:rPr lang="en-US" dirty="0"/>
              <a:t>.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keuntungannya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, </a:t>
            </a:r>
            <a:r>
              <a:rPr lang="en-US" dirty="0" err="1"/>
              <a:t>tatkala</a:t>
            </a:r>
            <a:r>
              <a:rPr lang="en-US" dirty="0"/>
              <a:t> </a:t>
            </a:r>
            <a:r>
              <a:rPr lang="en-US" dirty="0" err="1"/>
              <a:t>cukup</a:t>
            </a:r>
            <a:r>
              <a:rPr lang="en-US" dirty="0"/>
              <a:t> </a:t>
            </a:r>
            <a:r>
              <a:rPr lang="en-US" dirty="0" err="1"/>
              <a:t>kursi</a:t>
            </a:r>
            <a:r>
              <a:rPr lang="en-US" dirty="0"/>
              <a:t> </a:t>
            </a:r>
            <a:r>
              <a:rPr lang="en-US" dirty="0" err="1"/>
              <a:t>Proporsional</a:t>
            </a:r>
            <a:r>
              <a:rPr lang="en-US" dirty="0"/>
              <a:t>, </a:t>
            </a:r>
            <a:r>
              <a:rPr lang="en-US" dirty="0" err="1"/>
              <a:t>partai</a:t>
            </a:r>
            <a:r>
              <a:rPr lang="en-US" dirty="0"/>
              <a:t> </a:t>
            </a:r>
            <a:r>
              <a:rPr lang="en-US" dirty="0" err="1"/>
              <a:t>kecil</a:t>
            </a:r>
            <a:r>
              <a:rPr lang="en-US" dirty="0"/>
              <a:t> </a:t>
            </a:r>
            <a:r>
              <a:rPr lang="en-US" dirty="0" err="1"/>
              <a:t>minoritas</a:t>
            </a:r>
            <a:r>
              <a:rPr lang="en-US" dirty="0"/>
              <a:t> yang </a:t>
            </a:r>
            <a:r>
              <a:rPr lang="en-US" dirty="0" err="1"/>
              <a:t>kurang</a:t>
            </a:r>
            <a:r>
              <a:rPr lang="en-US" dirty="0"/>
              <a:t> </a:t>
            </a:r>
            <a:r>
              <a:rPr lang="en-US" dirty="0" err="1"/>
              <a:t>sukses</a:t>
            </a:r>
            <a:r>
              <a:rPr lang="en-US" dirty="0"/>
              <a:t> di </a:t>
            </a:r>
            <a:r>
              <a:rPr lang="en-US" dirty="0" err="1"/>
              <a:t>pemilihan</a:t>
            </a:r>
            <a:r>
              <a:rPr lang="en-US" dirty="0"/>
              <a:t> </a:t>
            </a:r>
            <a:r>
              <a:rPr lang="en-US" dirty="0" err="1"/>
              <a:t>Mayoritas</a:t>
            </a:r>
            <a:r>
              <a:rPr lang="en-US" dirty="0"/>
              <a:t>/</a:t>
            </a:r>
            <a:r>
              <a:rPr lang="en-US" dirty="0" err="1"/>
              <a:t>Pluralitas</a:t>
            </a:r>
            <a:r>
              <a:rPr lang="en-US" dirty="0"/>
              <a:t> </a:t>
            </a:r>
            <a:r>
              <a:rPr lang="en-US" dirty="0" err="1"/>
              <a:t>tetap</a:t>
            </a:r>
            <a:r>
              <a:rPr lang="en-US" dirty="0"/>
              <a:t> </a:t>
            </a:r>
            <a:r>
              <a:rPr lang="en-US" dirty="0" err="1"/>
              <a:t>dianugerahi</a:t>
            </a:r>
            <a:r>
              <a:rPr lang="en-US" dirty="0"/>
              <a:t> </a:t>
            </a:r>
            <a:r>
              <a:rPr lang="en-US" dirty="0" err="1"/>
              <a:t>kursi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Proporsional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suara</a:t>
            </a:r>
            <a:r>
              <a:rPr lang="en-US" dirty="0"/>
              <a:t> yang </a:t>
            </a:r>
            <a:r>
              <a:rPr lang="en-US" dirty="0" err="1"/>
              <a:t>diperoleh</a:t>
            </a:r>
            <a:r>
              <a:rPr lang="en-US" dirty="0"/>
              <a:t>.</a:t>
            </a:r>
          </a:p>
          <a:p>
            <a:pPr lvl="0"/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tambahan</a:t>
            </a:r>
            <a:r>
              <a:rPr lang="en-US" dirty="0"/>
              <a:t>,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Paralel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teoretis</a:t>
            </a:r>
            <a:r>
              <a:rPr lang="en-US" dirty="0"/>
              <a:t>, </a:t>
            </a:r>
            <a:r>
              <a:rPr lang="en-US" dirty="0" err="1"/>
              <a:t>kurang</a:t>
            </a:r>
            <a:r>
              <a:rPr lang="en-US" dirty="0"/>
              <a:t> </a:t>
            </a:r>
            <a:r>
              <a:rPr lang="en-US" dirty="0" err="1"/>
              <a:t>menciptakan</a:t>
            </a:r>
            <a:r>
              <a:rPr lang="en-US" dirty="0"/>
              <a:t> </a:t>
            </a:r>
            <a:r>
              <a:rPr lang="en-US" dirty="0" err="1"/>
              <a:t>fragmentasi</a:t>
            </a:r>
            <a:r>
              <a:rPr lang="en-US" dirty="0"/>
              <a:t> </a:t>
            </a:r>
            <a:r>
              <a:rPr lang="en-US" dirty="0" err="1"/>
              <a:t>partai</a:t>
            </a:r>
            <a:r>
              <a:rPr lang="en-US" dirty="0"/>
              <a:t> </a:t>
            </a:r>
            <a:r>
              <a:rPr lang="en-US" dirty="0" err="1"/>
              <a:t>ketimbang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pemilihan</a:t>
            </a:r>
            <a:r>
              <a:rPr lang="en-US" dirty="0"/>
              <a:t> </a:t>
            </a:r>
            <a:r>
              <a:rPr lang="en-US" dirty="0" err="1"/>
              <a:t>murni</a:t>
            </a:r>
            <a:r>
              <a:rPr lang="en-US" dirty="0"/>
              <a:t> </a:t>
            </a:r>
            <a:r>
              <a:rPr lang="en-US" dirty="0" err="1" smtClean="0"/>
              <a:t>Proporsional</a:t>
            </a:r>
            <a:r>
              <a:rPr lang="en-US" dirty="0" smtClean="0"/>
              <a:t>.</a:t>
            </a:r>
          </a:p>
          <a:p>
            <a:pPr marL="45720" lvl="0" indent="0">
              <a:buNone/>
            </a:pPr>
            <a:r>
              <a:rPr lang="en-US" dirty="0" err="1" smtClean="0"/>
              <a:t>Kelemahan</a:t>
            </a:r>
            <a:r>
              <a:rPr lang="en-US" dirty="0" smtClean="0"/>
              <a:t>:</a:t>
            </a:r>
            <a:endParaRPr lang="en-US" dirty="0"/>
          </a:p>
          <a:p>
            <a:pPr lvl="0"/>
            <a:r>
              <a:rPr lang="en-US" dirty="0" err="1"/>
              <a:t>Sebagaimana</a:t>
            </a:r>
            <a:r>
              <a:rPr lang="en-US" dirty="0"/>
              <a:t> </a:t>
            </a:r>
            <a:r>
              <a:rPr lang="en-US" dirty="0" err="1"/>
              <a:t>terjadi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Mixed Member Proportional,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menciptakan</a:t>
            </a:r>
            <a:r>
              <a:rPr lang="en-US" dirty="0"/>
              <a:t> </a:t>
            </a:r>
            <a:r>
              <a:rPr lang="en-US" dirty="0" err="1"/>
              <a:t>dua</a:t>
            </a:r>
            <a:r>
              <a:rPr lang="en-US" dirty="0"/>
              <a:t> </a:t>
            </a:r>
            <a:r>
              <a:rPr lang="en-US" dirty="0" err="1"/>
              <a:t>kategori</a:t>
            </a:r>
            <a:r>
              <a:rPr lang="en-US" dirty="0"/>
              <a:t> wakil </a:t>
            </a:r>
            <a:r>
              <a:rPr lang="en-US" dirty="0" err="1"/>
              <a:t>rakyat</a:t>
            </a:r>
            <a:r>
              <a:rPr lang="en-US" dirty="0"/>
              <a:t>.</a:t>
            </a:r>
          </a:p>
          <a:p>
            <a:pPr lvl="0"/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menjamin</a:t>
            </a:r>
            <a:r>
              <a:rPr lang="en-US" dirty="0"/>
              <a:t> </a:t>
            </a:r>
            <a:r>
              <a:rPr lang="en-US" dirty="0" err="1"/>
              <a:t>keproporsionalan</a:t>
            </a:r>
            <a:endParaRPr lang="en-US" dirty="0"/>
          </a:p>
          <a:p>
            <a:pPr lvl="0"/>
            <a:r>
              <a:rPr lang="en-US" dirty="0" err="1"/>
              <a:t>Sejumlah</a:t>
            </a:r>
            <a:r>
              <a:rPr lang="en-US" dirty="0"/>
              <a:t> </a:t>
            </a:r>
            <a:r>
              <a:rPr lang="en-US" dirty="0" err="1"/>
              <a:t>partai</a:t>
            </a:r>
            <a:r>
              <a:rPr lang="en-US" dirty="0"/>
              <a:t> </a:t>
            </a:r>
            <a:r>
              <a:rPr lang="en-US" dirty="0" err="1"/>
              <a:t>kemungkinan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tetap</a:t>
            </a:r>
            <a:r>
              <a:rPr lang="en-US" dirty="0"/>
              <a:t> </a:t>
            </a:r>
            <a:r>
              <a:rPr lang="en-US" dirty="0" err="1"/>
              <a:t>kehilangan</a:t>
            </a:r>
            <a:r>
              <a:rPr lang="en-US" dirty="0"/>
              <a:t> </a:t>
            </a:r>
            <a:r>
              <a:rPr lang="en-US" dirty="0" err="1"/>
              <a:t>representasi</a:t>
            </a:r>
            <a:r>
              <a:rPr lang="en-US" dirty="0"/>
              <a:t> </a:t>
            </a:r>
            <a:r>
              <a:rPr lang="en-US" dirty="0" err="1"/>
              <a:t>kendatipun</a:t>
            </a:r>
            <a:r>
              <a:rPr lang="en-US" dirty="0"/>
              <a:t> </a:t>
            </a:r>
            <a:r>
              <a:rPr lang="en-US" dirty="0" err="1"/>
              <a:t>memenangkan</a:t>
            </a:r>
            <a:r>
              <a:rPr lang="en-US" dirty="0"/>
              <a:t> </a:t>
            </a:r>
            <a:r>
              <a:rPr lang="en-US" dirty="0" err="1"/>
              <a:t>jumlah</a:t>
            </a:r>
            <a:r>
              <a:rPr lang="en-US" dirty="0"/>
              <a:t> </a:t>
            </a:r>
            <a:r>
              <a:rPr lang="en-US" dirty="0" err="1"/>
              <a:t>suara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substansial</a:t>
            </a:r>
            <a:r>
              <a:rPr lang="en-US" dirty="0"/>
              <a:t>.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Paralel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relatif</a:t>
            </a:r>
            <a:r>
              <a:rPr lang="en-US" dirty="0"/>
              <a:t> </a:t>
            </a:r>
            <a:r>
              <a:rPr lang="en-US" dirty="0" err="1"/>
              <a:t>rumit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membuat</a:t>
            </a:r>
            <a:r>
              <a:rPr lang="en-US" dirty="0"/>
              <a:t> </a:t>
            </a:r>
            <a:r>
              <a:rPr lang="en-US" dirty="0" err="1"/>
              <a:t>pemilih</a:t>
            </a:r>
            <a:r>
              <a:rPr lang="en-US" dirty="0"/>
              <a:t> </a:t>
            </a:r>
            <a:r>
              <a:rPr lang="en-US" dirty="0" err="1"/>
              <a:t>bingung</a:t>
            </a:r>
            <a:r>
              <a:rPr lang="en-US" dirty="0"/>
              <a:t> </a:t>
            </a:r>
            <a:r>
              <a:rPr lang="en-US" dirty="0" err="1"/>
              <a:t>sebagaimanan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menimpa</a:t>
            </a:r>
            <a:r>
              <a:rPr lang="en-US" dirty="0"/>
              <a:t> para </a:t>
            </a:r>
            <a:r>
              <a:rPr lang="en-US" dirty="0" err="1"/>
              <a:t>panitianya</a:t>
            </a:r>
            <a:r>
              <a:rPr lang="en-US" dirty="0"/>
              <a:t>.</a:t>
            </a:r>
          </a:p>
          <a:p>
            <a:pPr algn="ctr"/>
            <a:endParaRPr lang="en-US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MENIMBANG SISTEM CAMPURAN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3534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" indent="0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SISTEM PEMILU DI LUAR PEMILU MAINSTREAM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57200" y="1752600"/>
            <a:ext cx="2667000" cy="4572000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dirty="0" smtClean="0"/>
              <a:t>SNTV</a:t>
            </a:r>
          </a:p>
          <a:p>
            <a:pPr algn="ctr"/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Single Non </a:t>
            </a:r>
            <a:r>
              <a:rPr lang="en-US" dirty="0" err="1" smtClean="0"/>
              <a:t>Tranferable</a:t>
            </a:r>
            <a:r>
              <a:rPr lang="en-US" dirty="0" smtClean="0"/>
              <a:t> Vote </a:t>
            </a:r>
            <a:r>
              <a:rPr lang="en-US" dirty="0" err="1" smtClean="0"/>
              <a:t>hampir</a:t>
            </a:r>
            <a:r>
              <a:rPr lang="en-US" dirty="0" smtClean="0"/>
              <a:t> </a:t>
            </a:r>
            <a:r>
              <a:rPr lang="en-US" dirty="0" err="1" smtClean="0"/>
              <a:t>sama</a:t>
            </a:r>
            <a:r>
              <a:rPr lang="en-US" dirty="0" smtClean="0"/>
              <a:t> dg STV.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 smtClean="0"/>
              <a:t>Bedanya</a:t>
            </a:r>
            <a:r>
              <a:rPr lang="en-US" dirty="0" smtClean="0"/>
              <a:t>: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penghapusan</a:t>
            </a:r>
            <a:r>
              <a:rPr lang="en-US" dirty="0" smtClean="0"/>
              <a:t> </a:t>
            </a:r>
            <a:r>
              <a:rPr lang="en-US" dirty="0" err="1" smtClean="0"/>
              <a:t>kandidat</a:t>
            </a:r>
            <a:r>
              <a:rPr lang="en-US" dirty="0" smtClean="0"/>
              <a:t> yang paling </a:t>
            </a:r>
            <a:r>
              <a:rPr lang="en-US" dirty="0" err="1" smtClean="0"/>
              <a:t>sedikit</a:t>
            </a:r>
            <a:r>
              <a:rPr lang="en-US" dirty="0" smtClean="0"/>
              <a:t> </a:t>
            </a:r>
            <a:r>
              <a:rPr lang="en-US" dirty="0" err="1" smtClean="0"/>
              <a:t>preferensinya</a:t>
            </a:r>
            <a:r>
              <a:rPr lang="en-US" dirty="0" smtClean="0"/>
              <a:t> (yang </a:t>
            </a:r>
            <a:r>
              <a:rPr lang="en-US" dirty="0" err="1" smtClean="0"/>
              <a:t>dipilih</a:t>
            </a:r>
            <a:r>
              <a:rPr lang="en-US" dirty="0" smtClean="0"/>
              <a:t>).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Serta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redistribusi</a:t>
            </a:r>
            <a:r>
              <a:rPr lang="en-US" dirty="0" smtClean="0"/>
              <a:t> </a:t>
            </a:r>
            <a:r>
              <a:rPr lang="en-US" dirty="0" err="1" smtClean="0"/>
              <a:t>suara</a:t>
            </a:r>
            <a:r>
              <a:rPr lang="en-US" dirty="0" smtClean="0"/>
              <a:t> </a:t>
            </a:r>
            <a:r>
              <a:rPr lang="en-US" dirty="0" err="1" smtClean="0"/>
              <a:t>preferensi</a:t>
            </a:r>
            <a:r>
              <a:rPr lang="en-US" dirty="0" smtClean="0"/>
              <a:t> </a:t>
            </a:r>
            <a:r>
              <a:rPr lang="en-US" dirty="0" err="1" smtClean="0"/>
              <a:t>kedua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kandidat</a:t>
            </a:r>
            <a:r>
              <a:rPr lang="en-US" dirty="0" smtClean="0"/>
              <a:t> yang </a:t>
            </a:r>
            <a:r>
              <a:rPr lang="en-US" dirty="0" err="1" smtClean="0"/>
              <a:t>mendapatkan</a:t>
            </a:r>
            <a:r>
              <a:rPr lang="en-US" dirty="0" smtClean="0"/>
              <a:t> </a:t>
            </a:r>
            <a:r>
              <a:rPr lang="en-US" dirty="0" err="1" smtClean="0"/>
              <a:t>suara</a:t>
            </a:r>
            <a:r>
              <a:rPr lang="en-US" dirty="0" smtClean="0"/>
              <a:t> paling </a:t>
            </a:r>
            <a:r>
              <a:rPr lang="en-US" dirty="0" err="1" smtClean="0"/>
              <a:t>sedikit</a:t>
            </a:r>
            <a:r>
              <a:rPr lang="en-US" dirty="0" smtClean="0"/>
              <a:t>. 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3352800" y="1724891"/>
            <a:ext cx="2667000" cy="4572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dirty="0" smtClean="0"/>
              <a:t>LIMITED VOTE</a:t>
            </a:r>
          </a:p>
          <a:p>
            <a:pPr algn="ctr"/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 smtClean="0"/>
              <a:t>Terletak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SNTV </a:t>
            </a:r>
            <a:r>
              <a:rPr lang="en-US" dirty="0" err="1" smtClean="0"/>
              <a:t>dan</a:t>
            </a:r>
            <a:r>
              <a:rPr lang="en-US" dirty="0" smtClean="0"/>
              <a:t> BV.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distrik</a:t>
            </a:r>
            <a:r>
              <a:rPr lang="en-US" dirty="0" smtClean="0"/>
              <a:t> </a:t>
            </a:r>
            <a:r>
              <a:rPr lang="en-US" dirty="0" err="1" smtClean="0"/>
              <a:t>berwakil</a:t>
            </a:r>
            <a:r>
              <a:rPr lang="en-US" dirty="0" smtClean="0"/>
              <a:t> </a:t>
            </a:r>
            <a:r>
              <a:rPr lang="en-US" dirty="0" err="1" smtClean="0"/>
              <a:t>majemuk</a:t>
            </a:r>
            <a:r>
              <a:rPr lang="en-US" dirty="0" smtClean="0"/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 smtClean="0"/>
              <a:t>Pemilih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suara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sedikit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jumlah</a:t>
            </a:r>
            <a:r>
              <a:rPr lang="en-US" dirty="0" smtClean="0"/>
              <a:t> </a:t>
            </a:r>
            <a:r>
              <a:rPr lang="en-US" dirty="0" err="1" smtClean="0"/>
              <a:t>kursi</a:t>
            </a:r>
            <a:r>
              <a:rPr lang="en-US" dirty="0" smtClean="0"/>
              <a:t> yang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diisi</a:t>
            </a:r>
            <a:r>
              <a:rPr lang="en-US" dirty="0" smtClean="0"/>
              <a:t>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 smtClean="0"/>
              <a:t>Pemenangnya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yang </a:t>
            </a:r>
            <a:r>
              <a:rPr lang="en-US" dirty="0" err="1" smtClean="0"/>
              <a:t>mendapat</a:t>
            </a:r>
            <a:r>
              <a:rPr lang="en-US" dirty="0" smtClean="0"/>
              <a:t> </a:t>
            </a:r>
            <a:r>
              <a:rPr lang="en-US" dirty="0" err="1" smtClean="0"/>
              <a:t>suara</a:t>
            </a:r>
            <a:r>
              <a:rPr lang="en-US" dirty="0" smtClean="0"/>
              <a:t> </a:t>
            </a:r>
            <a:r>
              <a:rPr lang="en-US" dirty="0" err="1" smtClean="0"/>
              <a:t>terbanyak</a:t>
            </a:r>
            <a:r>
              <a:rPr lang="en-US" dirty="0" smtClean="0"/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6248400" y="1759527"/>
            <a:ext cx="2667000" cy="4572000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dirty="0" smtClean="0"/>
              <a:t>BORDA COUNT</a:t>
            </a:r>
          </a:p>
          <a:p>
            <a:pPr algn="ctr"/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versi</a:t>
            </a:r>
            <a:r>
              <a:rPr lang="en-US" dirty="0" smtClean="0"/>
              <a:t> </a:t>
            </a:r>
            <a:r>
              <a:rPr lang="en-US" dirty="0" err="1" smtClean="0"/>
              <a:t>awal</a:t>
            </a:r>
            <a:r>
              <a:rPr lang="en-US" dirty="0" smtClean="0"/>
              <a:t> AV yang </a:t>
            </a:r>
            <a:r>
              <a:rPr lang="en-US" dirty="0" err="1" smtClean="0"/>
              <a:t>dimodifikasi</a:t>
            </a:r>
            <a:r>
              <a:rPr lang="en-US" dirty="0" smtClean="0"/>
              <a:t>..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 smtClean="0"/>
              <a:t>Bedanya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diterapkan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distrik</a:t>
            </a:r>
            <a:r>
              <a:rPr lang="en-US" dirty="0" smtClean="0"/>
              <a:t> </a:t>
            </a:r>
            <a:r>
              <a:rPr lang="en-US" dirty="0" err="1" smtClean="0"/>
              <a:t>berwakil</a:t>
            </a:r>
            <a:r>
              <a:rPr lang="en-US" dirty="0" smtClean="0"/>
              <a:t> </a:t>
            </a:r>
            <a:r>
              <a:rPr lang="en-US" dirty="0" err="1" smtClean="0"/>
              <a:t>jamak</a:t>
            </a:r>
            <a:r>
              <a:rPr lang="en-US" dirty="0" smtClean="0"/>
              <a:t> </a:t>
            </a:r>
            <a:r>
              <a:rPr lang="en-US" dirty="0" err="1" smtClean="0"/>
              <a:t>maupun</a:t>
            </a:r>
            <a:r>
              <a:rPr lang="en-US" dirty="0" smtClean="0"/>
              <a:t> </a:t>
            </a:r>
            <a:r>
              <a:rPr lang="en-US" dirty="0" err="1" smtClean="0"/>
              <a:t>tunggal</a:t>
            </a:r>
            <a:r>
              <a:rPr lang="en-US" dirty="0" smtClean="0"/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penghapusan</a:t>
            </a:r>
            <a:r>
              <a:rPr lang="en-US" dirty="0" smtClean="0"/>
              <a:t> </a:t>
            </a:r>
            <a:r>
              <a:rPr lang="en-US" dirty="0" err="1" smtClean="0"/>
              <a:t>kandidat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suara</a:t>
            </a:r>
            <a:r>
              <a:rPr lang="en-US" dirty="0" smtClean="0"/>
              <a:t> </a:t>
            </a:r>
            <a:r>
              <a:rPr lang="en-US" dirty="0" err="1" smtClean="0"/>
              <a:t>terkecil</a:t>
            </a:r>
            <a:r>
              <a:rPr lang="en-US" dirty="0" smtClean="0"/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 smtClean="0"/>
              <a:t>Dipraktikkan</a:t>
            </a:r>
            <a:r>
              <a:rPr lang="en-US" dirty="0" smtClean="0"/>
              <a:t> di Nauru (</a:t>
            </a:r>
            <a:r>
              <a:rPr lang="en-US" dirty="0" err="1" smtClean="0"/>
              <a:t>pasifik</a:t>
            </a:r>
            <a:r>
              <a:rPr lang="en-US" dirty="0" smtClean="0"/>
              <a:t>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8926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" indent="0" algn="ctr">
              <a:buNone/>
            </a:pPr>
            <a:endParaRPr lang="en-US" sz="4000" dirty="0" smtClean="0"/>
          </a:p>
          <a:p>
            <a:pPr marL="45720" indent="0" algn="ctr">
              <a:buNone/>
            </a:pPr>
            <a:endParaRPr lang="en-US" sz="4000"/>
          </a:p>
          <a:p>
            <a:pPr marL="45720" indent="0" algn="ctr">
              <a:buNone/>
            </a:pPr>
            <a:r>
              <a:rPr lang="en-US" sz="4000" smtClean="0"/>
              <a:t>MARI </a:t>
            </a:r>
            <a:r>
              <a:rPr lang="en-US" sz="4000" dirty="0"/>
              <a:t>BERDISKUSI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7464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407091"/>
          </a:xfrm>
        </p:spPr>
        <p:txBody>
          <a:bodyPr>
            <a:noAutofit/>
          </a:bodyPr>
          <a:lstStyle/>
          <a:p>
            <a:endParaRPr lang="en-US" sz="1800" dirty="0" smtClean="0"/>
          </a:p>
          <a:p>
            <a:pPr marL="45720" indent="0">
              <a:buNone/>
            </a:pPr>
            <a:endParaRPr lang="en-US" sz="1800" dirty="0"/>
          </a:p>
          <a:p>
            <a:endParaRPr lang="en-US" sz="1800" dirty="0" smtClean="0"/>
          </a:p>
          <a:p>
            <a:endParaRPr lang="en-US" sz="1800" dirty="0"/>
          </a:p>
          <a:p>
            <a:endParaRPr lang="en-US" sz="1800" dirty="0" smtClean="0"/>
          </a:p>
          <a:p>
            <a:endParaRPr lang="en-US" sz="1800" dirty="0"/>
          </a:p>
          <a:p>
            <a:endParaRPr lang="en-US" sz="1800" dirty="0" smtClean="0"/>
          </a:p>
          <a:p>
            <a:endParaRPr lang="en-US" sz="1800" dirty="0"/>
          </a:p>
          <a:p>
            <a:endParaRPr lang="en-US" sz="1800" dirty="0" smtClean="0"/>
          </a:p>
          <a:p>
            <a:endParaRPr lang="en-US" sz="1800" dirty="0"/>
          </a:p>
          <a:p>
            <a:endParaRPr lang="en-US" sz="1800" dirty="0" smtClean="0"/>
          </a:p>
          <a:p>
            <a:endParaRPr lang="en-US" sz="1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581891"/>
            <a:ext cx="8229600" cy="563562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SISTEM MAYORITARIAN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5257800" y="602673"/>
            <a:ext cx="3602182" cy="3505200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dimana</a:t>
            </a:r>
            <a:r>
              <a:rPr lang="en-US" dirty="0" smtClean="0"/>
              <a:t> </a:t>
            </a:r>
            <a:r>
              <a:rPr lang="en-US" dirty="0" err="1" smtClean="0"/>
              <a:t>kursi</a:t>
            </a:r>
            <a:r>
              <a:rPr lang="en-US" dirty="0" smtClean="0"/>
              <a:t> </a:t>
            </a:r>
            <a:r>
              <a:rPr lang="en-US" dirty="0" err="1"/>
              <a:t>diperebutkan</a:t>
            </a:r>
            <a:r>
              <a:rPr lang="en-US" dirty="0"/>
              <a:t> </a:t>
            </a:r>
            <a:r>
              <a:rPr lang="fi-FI" dirty="0"/>
              <a:t>dalam </a:t>
            </a:r>
            <a:r>
              <a:rPr lang="fi-FI" dirty="0" smtClean="0"/>
              <a:t>-</a:t>
            </a:r>
            <a:r>
              <a:rPr lang="fi-FI" dirty="0"/>
              <a:t>unit pemilihan yang </a:t>
            </a:r>
            <a:r>
              <a:rPr lang="en-US" dirty="0" err="1" smtClean="0"/>
              <a:t>disebut</a:t>
            </a:r>
            <a:r>
              <a:rPr lang="en-US" dirty="0" smtClean="0"/>
              <a:t> </a:t>
            </a:r>
            <a:r>
              <a:rPr lang="en-US" dirty="0" err="1"/>
              <a:t>distrik</a:t>
            </a:r>
            <a:r>
              <a:rPr lang="en-US" dirty="0"/>
              <a:t>. </a:t>
            </a:r>
            <a:r>
              <a:rPr lang="en-US" dirty="0" err="1"/>
              <a:t>Partai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kandidat</a:t>
            </a:r>
            <a:r>
              <a:rPr lang="en-US" dirty="0"/>
              <a:t> yang </a:t>
            </a:r>
            <a:r>
              <a:rPr lang="en-US" dirty="0" err="1"/>
              <a:t>memperoleh</a:t>
            </a:r>
            <a:r>
              <a:rPr lang="en-US" dirty="0"/>
              <a:t> </a:t>
            </a:r>
            <a:r>
              <a:rPr lang="en-US" dirty="0" err="1"/>
              <a:t>suara</a:t>
            </a:r>
            <a:r>
              <a:rPr lang="en-US" dirty="0"/>
              <a:t> </a:t>
            </a:r>
            <a:r>
              <a:rPr lang="en-US" dirty="0" err="1"/>
              <a:t>mayoritas</a:t>
            </a:r>
            <a:r>
              <a:rPr lang="en-US" dirty="0"/>
              <a:t> di </a:t>
            </a:r>
            <a:r>
              <a:rPr lang="en-US" dirty="0" err="1"/>
              <a:t>distrik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langsung</a:t>
            </a:r>
            <a:r>
              <a:rPr lang="en-US" dirty="0"/>
              <a:t> </a:t>
            </a:r>
            <a:r>
              <a:rPr lang="en-US" dirty="0" err="1"/>
              <a:t>memperoleh</a:t>
            </a:r>
            <a:r>
              <a:rPr lang="en-US" dirty="0"/>
              <a:t> </a:t>
            </a:r>
            <a:r>
              <a:rPr lang="en-US" dirty="0" err="1"/>
              <a:t>kursi</a:t>
            </a:r>
            <a:r>
              <a:rPr lang="en-US" dirty="0"/>
              <a:t>. </a:t>
            </a:r>
          </a:p>
        </p:txBody>
      </p:sp>
      <p:sp>
        <p:nvSpPr>
          <p:cNvPr id="5" name="Rectangle 4"/>
          <p:cNvSpPr/>
          <p:nvPr/>
        </p:nvSpPr>
        <p:spPr>
          <a:xfrm>
            <a:off x="304800" y="1904999"/>
            <a:ext cx="4572000" cy="4486275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2000" dirty="0" smtClean="0"/>
              <a:t>Wilayah Negara </a:t>
            </a:r>
            <a:r>
              <a:rPr lang="en-US" sz="2000" dirty="0" err="1" smtClean="0"/>
              <a:t>dibagi</a:t>
            </a:r>
            <a:r>
              <a:rPr lang="en-US" sz="2000" dirty="0" smtClean="0"/>
              <a:t> menjadi </a:t>
            </a:r>
            <a:r>
              <a:rPr lang="en-US" sz="2000" dirty="0" err="1" smtClean="0"/>
              <a:t>sejumlah</a:t>
            </a:r>
            <a:r>
              <a:rPr lang="en-US" sz="2000" dirty="0" smtClean="0"/>
              <a:t> </a:t>
            </a:r>
            <a:r>
              <a:rPr lang="en-US" sz="2000" dirty="0" err="1" smtClean="0"/>
              <a:t>distrik</a:t>
            </a:r>
            <a:r>
              <a:rPr lang="en-US" sz="2000" dirty="0" smtClean="0"/>
              <a:t> </a:t>
            </a:r>
            <a:r>
              <a:rPr lang="en-US" sz="2000" dirty="0" err="1" smtClean="0"/>
              <a:t>atau</a:t>
            </a:r>
            <a:r>
              <a:rPr lang="en-US" sz="2000" dirty="0" smtClean="0"/>
              <a:t> </a:t>
            </a:r>
            <a:r>
              <a:rPr lang="en-US" sz="2000" dirty="0" err="1" smtClean="0"/>
              <a:t>daerah</a:t>
            </a:r>
            <a:r>
              <a:rPr lang="en-US" sz="2000" dirty="0" smtClean="0"/>
              <a:t> </a:t>
            </a:r>
            <a:r>
              <a:rPr lang="en-US" sz="2000" dirty="0" err="1" smtClean="0"/>
              <a:t>pemilihan</a:t>
            </a:r>
            <a:r>
              <a:rPr lang="en-US" sz="2000" dirty="0" smtClean="0"/>
              <a:t> yang </a:t>
            </a:r>
            <a:r>
              <a:rPr lang="en-US" sz="2000" dirty="0" err="1" smtClean="0"/>
              <a:t>mengikuti</a:t>
            </a:r>
            <a:r>
              <a:rPr lang="en-US" sz="2000" dirty="0" smtClean="0"/>
              <a:t> </a:t>
            </a:r>
            <a:r>
              <a:rPr lang="en-US" sz="2000" dirty="0" err="1" smtClean="0"/>
              <a:t>jumlah</a:t>
            </a:r>
            <a:r>
              <a:rPr lang="en-US" sz="2000" dirty="0" smtClean="0"/>
              <a:t> </a:t>
            </a:r>
            <a:r>
              <a:rPr lang="en-US" sz="2000" dirty="0" err="1" smtClean="0"/>
              <a:t>penduduk</a:t>
            </a:r>
            <a:r>
              <a:rPr lang="en-US" sz="2000" dirty="0" smtClean="0"/>
              <a:t>.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2000" dirty="0" err="1" smtClean="0"/>
              <a:t>Dalam</a:t>
            </a:r>
            <a:r>
              <a:rPr lang="en-US" sz="2000" dirty="0" smtClean="0"/>
              <a:t> </a:t>
            </a:r>
            <a:r>
              <a:rPr lang="en-US" sz="2000" dirty="0" err="1" smtClean="0"/>
              <a:t>satu</a:t>
            </a:r>
            <a:r>
              <a:rPr lang="en-US" sz="2000" dirty="0" smtClean="0"/>
              <a:t> </a:t>
            </a:r>
            <a:r>
              <a:rPr lang="en-US" sz="2000" dirty="0" err="1" smtClean="0"/>
              <a:t>distrik</a:t>
            </a:r>
            <a:r>
              <a:rPr lang="en-US" sz="2000" dirty="0" smtClean="0"/>
              <a:t> </a:t>
            </a:r>
            <a:r>
              <a:rPr lang="en-US" sz="2000" dirty="0" err="1" smtClean="0"/>
              <a:t>hanya</a:t>
            </a:r>
            <a:r>
              <a:rPr lang="en-US" sz="2000" dirty="0" smtClean="0"/>
              <a:t> </a:t>
            </a:r>
            <a:r>
              <a:rPr lang="en-US" sz="2000" dirty="0" err="1" smtClean="0"/>
              <a:t>ada</a:t>
            </a:r>
            <a:r>
              <a:rPr lang="en-US" sz="2000" dirty="0" smtClean="0"/>
              <a:t> </a:t>
            </a:r>
            <a:r>
              <a:rPr lang="en-US" sz="2000" dirty="0" err="1" smtClean="0"/>
              <a:t>satu</a:t>
            </a:r>
            <a:r>
              <a:rPr lang="en-US" sz="2000" dirty="0" smtClean="0"/>
              <a:t> </a:t>
            </a:r>
            <a:r>
              <a:rPr lang="en-US" sz="2000" dirty="0" err="1" smtClean="0"/>
              <a:t>kursi</a:t>
            </a:r>
            <a:r>
              <a:rPr lang="en-US" sz="2000" dirty="0" smtClean="0"/>
              <a:t> yang </a:t>
            </a:r>
            <a:r>
              <a:rPr lang="en-US" sz="2000" dirty="0" err="1" smtClean="0"/>
              <a:t>diperebutkan</a:t>
            </a:r>
            <a:r>
              <a:rPr lang="en-US" sz="2000" dirty="0" smtClean="0"/>
              <a:t>, </a:t>
            </a:r>
            <a:r>
              <a:rPr lang="en-US" sz="2000" dirty="0" err="1" smtClean="0"/>
              <a:t>kecuali</a:t>
            </a:r>
            <a:r>
              <a:rPr lang="en-US" sz="2000" dirty="0" smtClean="0"/>
              <a:t> </a:t>
            </a:r>
            <a:r>
              <a:rPr lang="en-US" sz="2000" dirty="0" err="1" smtClean="0"/>
              <a:t>dalam</a:t>
            </a:r>
            <a:r>
              <a:rPr lang="en-US" sz="2000" dirty="0" smtClean="0"/>
              <a:t> </a:t>
            </a:r>
            <a:r>
              <a:rPr lang="en-US" sz="2000" dirty="0" err="1" smtClean="0"/>
              <a:t>varian</a:t>
            </a:r>
            <a:r>
              <a:rPr lang="en-US" sz="2000" dirty="0" smtClean="0"/>
              <a:t> BV </a:t>
            </a:r>
            <a:r>
              <a:rPr lang="en-US" sz="2000" dirty="0" err="1" smtClean="0"/>
              <a:t>dan</a:t>
            </a:r>
            <a:r>
              <a:rPr lang="en-US" sz="2000" dirty="0" smtClean="0"/>
              <a:t> PBV.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2000" dirty="0" err="1" smtClean="0"/>
              <a:t>Perhitungan</a:t>
            </a:r>
            <a:r>
              <a:rPr lang="en-US" sz="2000" dirty="0" smtClean="0"/>
              <a:t> </a:t>
            </a:r>
            <a:r>
              <a:rPr lang="en-US" sz="2000" dirty="0" err="1" smtClean="0"/>
              <a:t>kursi</a:t>
            </a:r>
            <a:r>
              <a:rPr lang="en-US" sz="2000" dirty="0" smtClean="0"/>
              <a:t> </a:t>
            </a:r>
            <a:r>
              <a:rPr lang="en-US" sz="2000" dirty="0" err="1" smtClean="0"/>
              <a:t>diselesaikan</a:t>
            </a:r>
            <a:r>
              <a:rPr lang="en-US" sz="2000" dirty="0" smtClean="0"/>
              <a:t> di </a:t>
            </a:r>
            <a:r>
              <a:rPr lang="en-US" sz="2000" dirty="0" err="1" smtClean="0"/>
              <a:t>tingkat</a:t>
            </a:r>
            <a:r>
              <a:rPr lang="en-US" sz="2000" dirty="0" smtClean="0"/>
              <a:t> </a:t>
            </a:r>
            <a:r>
              <a:rPr lang="en-US" sz="2000" dirty="0" err="1" smtClean="0"/>
              <a:t>distrik</a:t>
            </a:r>
            <a:r>
              <a:rPr lang="en-US" sz="2000" dirty="0" smtClean="0"/>
              <a:t> </a:t>
            </a:r>
            <a:r>
              <a:rPr lang="en-US" sz="2000" dirty="0" err="1" smtClean="0"/>
              <a:t>atau</a:t>
            </a:r>
            <a:r>
              <a:rPr lang="en-US" sz="2000" dirty="0" smtClean="0"/>
              <a:t> </a:t>
            </a:r>
            <a:r>
              <a:rPr lang="en-US" sz="2000" dirty="0" err="1" smtClean="0"/>
              <a:t>daerah</a:t>
            </a:r>
            <a:r>
              <a:rPr lang="en-US" sz="2000" dirty="0" smtClean="0"/>
              <a:t> </a:t>
            </a:r>
            <a:r>
              <a:rPr lang="en-US" sz="2000" dirty="0" err="1" smtClean="0"/>
              <a:t>pemilihan</a:t>
            </a:r>
            <a:endParaRPr lang="en-US" sz="2000" dirty="0" smtClean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2000" dirty="0" err="1" smtClean="0"/>
              <a:t>Kandidat</a:t>
            </a:r>
            <a:r>
              <a:rPr lang="en-US" sz="2000" dirty="0" smtClean="0"/>
              <a:t> </a:t>
            </a:r>
            <a:r>
              <a:rPr lang="en-US" sz="2000" dirty="0" err="1" smtClean="0"/>
              <a:t>atau</a:t>
            </a:r>
            <a:r>
              <a:rPr lang="en-US" sz="2000" dirty="0" smtClean="0"/>
              <a:t> </a:t>
            </a:r>
            <a:r>
              <a:rPr lang="en-US" sz="2000" dirty="0" err="1" smtClean="0"/>
              <a:t>partai</a:t>
            </a:r>
            <a:r>
              <a:rPr lang="en-US" sz="2000" dirty="0" smtClean="0"/>
              <a:t> yang </a:t>
            </a:r>
            <a:r>
              <a:rPr lang="en-US" sz="2000" dirty="0" err="1" smtClean="0"/>
              <a:t>menang</a:t>
            </a:r>
            <a:r>
              <a:rPr lang="en-US" sz="2000" dirty="0" smtClean="0"/>
              <a:t> </a:t>
            </a:r>
            <a:r>
              <a:rPr lang="en-US" sz="2000" dirty="0" err="1" smtClean="0"/>
              <a:t>dalam</a:t>
            </a:r>
            <a:r>
              <a:rPr lang="en-US" sz="2000" dirty="0" smtClean="0"/>
              <a:t> </a:t>
            </a:r>
            <a:r>
              <a:rPr lang="en-US" sz="2000" dirty="0" err="1" smtClean="0"/>
              <a:t>suatu</a:t>
            </a:r>
            <a:r>
              <a:rPr lang="en-US" sz="2000" dirty="0" smtClean="0"/>
              <a:t> </a:t>
            </a:r>
            <a:r>
              <a:rPr lang="en-US" sz="2000" dirty="0" err="1" smtClean="0"/>
              <a:t>distrik</a:t>
            </a:r>
            <a:r>
              <a:rPr lang="en-US" sz="2000" dirty="0" smtClean="0"/>
              <a:t> </a:t>
            </a:r>
            <a:r>
              <a:rPr lang="en-US" sz="2000" dirty="0" err="1" smtClean="0"/>
              <a:t>mengambil</a:t>
            </a:r>
            <a:r>
              <a:rPr lang="en-US" sz="2000" dirty="0" smtClean="0"/>
              <a:t> </a:t>
            </a:r>
            <a:r>
              <a:rPr lang="en-US" sz="2000" dirty="0" err="1" smtClean="0"/>
              <a:t>semua</a:t>
            </a:r>
            <a:r>
              <a:rPr lang="en-US" sz="2000" dirty="0" smtClean="0"/>
              <a:t> </a:t>
            </a:r>
            <a:r>
              <a:rPr lang="en-US" sz="2000" dirty="0" err="1" smtClean="0"/>
              <a:t>kursi</a:t>
            </a:r>
            <a:r>
              <a:rPr lang="en-US" sz="2000" dirty="0" smtClean="0"/>
              <a:t> (the winner takes all)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s-ES" dirty="0"/>
          </a:p>
          <a:p>
            <a:pPr algn="ctr"/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1" y="4267200"/>
            <a:ext cx="3733800" cy="2124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7287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Varian </a:t>
            </a:r>
            <a:r>
              <a:rPr lang="en-US" dirty="0" err="1" smtClean="0"/>
              <a:t>Mayoritarian</a:t>
            </a:r>
            <a:r>
              <a:rPr lang="en-US" dirty="0" smtClean="0"/>
              <a:t>: FPTP</a:t>
            </a:r>
            <a:endParaRPr lang="en-US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676400"/>
            <a:ext cx="4925291" cy="2367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Oval 3"/>
          <p:cNvSpPr/>
          <p:nvPr/>
        </p:nvSpPr>
        <p:spPr>
          <a:xfrm>
            <a:off x="457200" y="4281054"/>
            <a:ext cx="4648200" cy="2195946"/>
          </a:xfrm>
          <a:prstGeom prst="ellipse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First Past The Post 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mayoritas</a:t>
            </a:r>
            <a:r>
              <a:rPr lang="en-US" dirty="0" smtClean="0"/>
              <a:t> </a:t>
            </a:r>
            <a:r>
              <a:rPr lang="en-US" dirty="0" err="1" smtClean="0"/>
              <a:t>relatif</a:t>
            </a:r>
            <a:r>
              <a:rPr lang="en-US" dirty="0" smtClean="0"/>
              <a:t>, </a:t>
            </a:r>
            <a:r>
              <a:rPr lang="en-US" dirty="0" err="1" smtClean="0"/>
              <a:t>varian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 </a:t>
            </a:r>
            <a:r>
              <a:rPr lang="en-US" dirty="0" err="1" smtClean="0"/>
              <a:t>mayoritarian</a:t>
            </a:r>
            <a:r>
              <a:rPr lang="en-US" dirty="0" smtClean="0"/>
              <a:t> </a:t>
            </a:r>
            <a:r>
              <a:rPr lang="en-US" dirty="0" err="1" smtClean="0"/>
              <a:t>dimana</a:t>
            </a:r>
            <a:r>
              <a:rPr lang="en-US" dirty="0" smtClean="0"/>
              <a:t> </a:t>
            </a:r>
            <a:r>
              <a:rPr lang="en-US" dirty="0" err="1" smtClean="0"/>
              <a:t>kandidat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suara</a:t>
            </a:r>
            <a:r>
              <a:rPr lang="en-US" dirty="0" smtClean="0"/>
              <a:t> </a:t>
            </a:r>
            <a:r>
              <a:rPr lang="en-US" dirty="0" err="1" smtClean="0"/>
              <a:t>terbanyak</a:t>
            </a:r>
            <a:r>
              <a:rPr lang="en-US" dirty="0" smtClean="0"/>
              <a:t> menjadi  </a:t>
            </a:r>
            <a:r>
              <a:rPr lang="en-US" dirty="0" err="1" smtClean="0"/>
              <a:t>pemenangnya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5486400" y="1759527"/>
            <a:ext cx="3352800" cy="4793673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Distrik</a:t>
            </a:r>
            <a:r>
              <a:rPr lang="en-US" dirty="0" smtClean="0"/>
              <a:t> </a:t>
            </a:r>
            <a:r>
              <a:rPr lang="en-US" dirty="0" err="1" smtClean="0"/>
              <a:t>terdiri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anggota</a:t>
            </a:r>
            <a:r>
              <a:rPr lang="en-US" dirty="0" smtClean="0"/>
              <a:t> </a:t>
            </a:r>
            <a:r>
              <a:rPr lang="en-US" dirty="0" err="1" smtClean="0"/>
              <a:t>legislatif</a:t>
            </a:r>
            <a:r>
              <a:rPr lang="en-US" dirty="0" smtClean="0"/>
              <a:t> </a:t>
            </a:r>
            <a:r>
              <a:rPr lang="en-US" dirty="0" err="1" smtClean="0"/>
              <a:t>tunggal</a:t>
            </a:r>
            <a:r>
              <a:rPr lang="en-US" dirty="0" smtClean="0"/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 smtClean="0"/>
              <a:t>Pemilih</a:t>
            </a:r>
            <a:r>
              <a:rPr lang="en-US" dirty="0" smtClean="0"/>
              <a:t>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memilih</a:t>
            </a:r>
            <a:r>
              <a:rPr lang="en-US" dirty="0" smtClean="0"/>
              <a:t> </a:t>
            </a:r>
            <a:r>
              <a:rPr lang="en-US" dirty="0" err="1" smtClean="0"/>
              <a:t>salah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kandidat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cara</a:t>
            </a:r>
            <a:r>
              <a:rPr lang="en-US" dirty="0" smtClean="0"/>
              <a:t> </a:t>
            </a:r>
            <a:r>
              <a:rPr lang="en-US" dirty="0" err="1" smtClean="0"/>
              <a:t>menuliskan</a:t>
            </a:r>
            <a:r>
              <a:rPr lang="en-US" dirty="0" smtClean="0"/>
              <a:t> </a:t>
            </a:r>
            <a:r>
              <a:rPr lang="en-US" dirty="0" err="1" smtClean="0"/>
              <a:t>nama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memberi</a:t>
            </a:r>
            <a:r>
              <a:rPr lang="en-US" dirty="0" smtClean="0"/>
              <a:t> </a:t>
            </a:r>
            <a:r>
              <a:rPr lang="en-US" dirty="0" err="1" smtClean="0"/>
              <a:t>tanda</a:t>
            </a:r>
            <a:r>
              <a:rPr lang="en-US" dirty="0" smtClean="0"/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 smtClean="0"/>
              <a:t>Pemenangnya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kandidat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suara</a:t>
            </a:r>
            <a:r>
              <a:rPr lang="en-US" dirty="0" smtClean="0"/>
              <a:t> </a:t>
            </a:r>
            <a:r>
              <a:rPr lang="en-US" dirty="0" err="1" smtClean="0"/>
              <a:t>terbanyak</a:t>
            </a:r>
            <a:r>
              <a:rPr lang="en-US" dirty="0" smtClean="0"/>
              <a:t> </a:t>
            </a:r>
            <a:r>
              <a:rPr lang="en-US" dirty="0" err="1" smtClean="0"/>
              <a:t>meski</a:t>
            </a:r>
            <a:r>
              <a:rPr lang="en-US" dirty="0" smtClean="0"/>
              <a:t> </a:t>
            </a:r>
            <a:r>
              <a:rPr lang="en-US" dirty="0" err="1" smtClean="0"/>
              <a:t>kurang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50 %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 smtClean="0"/>
              <a:t>Digunakan</a:t>
            </a:r>
            <a:r>
              <a:rPr lang="en-US" dirty="0" smtClean="0"/>
              <a:t> di </a:t>
            </a:r>
            <a:r>
              <a:rPr lang="en-US" dirty="0" err="1" smtClean="0"/>
              <a:t>Inggris</a:t>
            </a:r>
            <a:r>
              <a:rPr lang="en-US" dirty="0" smtClean="0"/>
              <a:t>, AS, </a:t>
            </a:r>
            <a:r>
              <a:rPr lang="en-US" dirty="0" err="1" smtClean="0"/>
              <a:t>Kanada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India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7560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0999" y="1719070"/>
            <a:ext cx="8407893" cy="4605529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Varian </a:t>
            </a:r>
            <a:r>
              <a:rPr lang="en-US" dirty="0" err="1" smtClean="0"/>
              <a:t>Mayoritarian</a:t>
            </a:r>
            <a:r>
              <a:rPr lang="en-US" dirty="0" smtClean="0"/>
              <a:t>: BV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81000" y="1752600"/>
            <a:ext cx="3886200" cy="4572000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err="1" smtClean="0"/>
              <a:t>Distrik</a:t>
            </a:r>
            <a:r>
              <a:rPr lang="en-US" sz="2000" dirty="0" smtClean="0"/>
              <a:t> </a:t>
            </a:r>
            <a:r>
              <a:rPr lang="en-US" sz="2000" dirty="0" err="1"/>
              <a:t>b</a:t>
            </a:r>
            <a:r>
              <a:rPr lang="en-US" sz="2000" dirty="0" err="1" smtClean="0"/>
              <a:t>erwakil</a:t>
            </a:r>
            <a:r>
              <a:rPr lang="en-US" sz="2000" dirty="0" smtClean="0"/>
              <a:t> </a:t>
            </a:r>
            <a:r>
              <a:rPr lang="en-US" sz="2000" dirty="0" err="1" smtClean="0"/>
              <a:t>majemuk</a:t>
            </a:r>
            <a:r>
              <a:rPr lang="en-US" sz="2000" dirty="0" smtClean="0"/>
              <a:t> (multi member district, </a:t>
            </a:r>
            <a:r>
              <a:rPr lang="en-US" sz="2000" dirty="0" err="1" smtClean="0"/>
              <a:t>satu</a:t>
            </a:r>
            <a:r>
              <a:rPr lang="en-US" sz="2000" dirty="0" smtClean="0"/>
              <a:t> </a:t>
            </a:r>
            <a:r>
              <a:rPr lang="en-US" sz="2000" dirty="0" err="1" smtClean="0"/>
              <a:t>distrik</a:t>
            </a:r>
            <a:r>
              <a:rPr lang="en-US" sz="2000" dirty="0" smtClean="0"/>
              <a:t> </a:t>
            </a:r>
            <a:r>
              <a:rPr lang="en-US" sz="2000" dirty="0" err="1" smtClean="0"/>
              <a:t>untuk</a:t>
            </a:r>
            <a:r>
              <a:rPr lang="en-US" sz="2000" dirty="0" smtClean="0"/>
              <a:t> </a:t>
            </a:r>
            <a:r>
              <a:rPr lang="en-US" sz="2000" dirty="0" err="1" smtClean="0"/>
              <a:t>pilih</a:t>
            </a:r>
            <a:r>
              <a:rPr lang="en-US" sz="2000" dirty="0" smtClean="0"/>
              <a:t> </a:t>
            </a:r>
            <a:r>
              <a:rPr lang="en-US" sz="2000" dirty="0" err="1" smtClean="0"/>
              <a:t>beberapa</a:t>
            </a:r>
            <a:r>
              <a:rPr lang="en-US" sz="2000" dirty="0" smtClean="0"/>
              <a:t> wakil).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 err="1" smtClean="0"/>
              <a:t>Pemilih</a:t>
            </a:r>
            <a:r>
              <a:rPr lang="en-US" sz="2000" dirty="0" smtClean="0"/>
              <a:t> </a:t>
            </a:r>
            <a:r>
              <a:rPr lang="en-US" sz="2000" dirty="0" err="1" smtClean="0"/>
              <a:t>memiliki</a:t>
            </a:r>
            <a:r>
              <a:rPr lang="en-US" sz="2000" dirty="0" smtClean="0"/>
              <a:t> </a:t>
            </a:r>
            <a:r>
              <a:rPr lang="en-US" sz="2000" dirty="0" err="1" smtClean="0"/>
              <a:t>hak</a:t>
            </a:r>
            <a:r>
              <a:rPr lang="en-US" sz="2000" dirty="0" smtClean="0"/>
              <a:t> </a:t>
            </a:r>
            <a:r>
              <a:rPr lang="en-US" sz="2000" dirty="0" err="1" smtClean="0"/>
              <a:t>suara</a:t>
            </a:r>
            <a:r>
              <a:rPr lang="en-US" sz="2000" dirty="0" smtClean="0"/>
              <a:t> </a:t>
            </a:r>
            <a:r>
              <a:rPr lang="en-US" sz="2000" dirty="0" err="1" smtClean="0"/>
              <a:t>sejumlah</a:t>
            </a:r>
            <a:r>
              <a:rPr lang="en-US" sz="2000" dirty="0" smtClean="0"/>
              <a:t> </a:t>
            </a:r>
            <a:r>
              <a:rPr lang="en-US" sz="2000" dirty="0" err="1" smtClean="0"/>
              <a:t>kursi</a:t>
            </a:r>
            <a:r>
              <a:rPr lang="en-US" sz="2000" dirty="0" smtClean="0"/>
              <a:t> yang </a:t>
            </a:r>
            <a:r>
              <a:rPr lang="en-US" sz="2000" dirty="0" err="1" smtClean="0"/>
              <a:t>diperebutkan</a:t>
            </a:r>
            <a:endParaRPr lang="en-US" sz="20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 err="1" smtClean="0"/>
              <a:t>Kandidat</a:t>
            </a:r>
            <a:r>
              <a:rPr lang="en-US" sz="2000" dirty="0" smtClean="0"/>
              <a:t> </a:t>
            </a:r>
            <a:r>
              <a:rPr lang="en-US" sz="2000" dirty="0" err="1" smtClean="0"/>
              <a:t>dengan</a:t>
            </a:r>
            <a:r>
              <a:rPr lang="en-US" sz="2000" dirty="0" smtClean="0"/>
              <a:t> </a:t>
            </a:r>
            <a:r>
              <a:rPr lang="en-US" sz="2000" dirty="0" err="1" smtClean="0"/>
              <a:t>suara</a:t>
            </a:r>
            <a:r>
              <a:rPr lang="en-US" sz="2000" dirty="0" smtClean="0"/>
              <a:t> </a:t>
            </a:r>
            <a:r>
              <a:rPr lang="en-US" sz="2000" dirty="0" err="1" smtClean="0"/>
              <a:t>terbanyak</a:t>
            </a:r>
            <a:r>
              <a:rPr lang="en-US" sz="2000" dirty="0" smtClean="0"/>
              <a:t> </a:t>
            </a:r>
            <a:r>
              <a:rPr lang="en-US" sz="2000" dirty="0" err="1" smtClean="0"/>
              <a:t>otomatis</a:t>
            </a:r>
            <a:r>
              <a:rPr lang="en-US" sz="2000" dirty="0" smtClean="0"/>
              <a:t> </a:t>
            </a:r>
            <a:r>
              <a:rPr lang="en-US" sz="2000" dirty="0" err="1" smtClean="0"/>
              <a:t>memperoleh</a:t>
            </a:r>
            <a:r>
              <a:rPr lang="en-US" sz="2000" dirty="0" smtClean="0"/>
              <a:t> </a:t>
            </a:r>
            <a:r>
              <a:rPr lang="en-US" sz="2000" dirty="0" err="1" smtClean="0"/>
              <a:t>kursi</a:t>
            </a:r>
            <a:r>
              <a:rPr lang="en-US" sz="2000" dirty="0" smtClean="0"/>
              <a:t>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 err="1" smtClean="0"/>
              <a:t>Digunakan</a:t>
            </a:r>
            <a:r>
              <a:rPr lang="en-US" sz="2000" dirty="0" smtClean="0"/>
              <a:t> di </a:t>
            </a:r>
            <a:r>
              <a:rPr lang="en-US" sz="2000" dirty="0" err="1"/>
              <a:t>P</a:t>
            </a:r>
            <a:r>
              <a:rPr lang="en-US" sz="2000" dirty="0" err="1" smtClean="0"/>
              <a:t>alestina</a:t>
            </a:r>
            <a:r>
              <a:rPr lang="en-US" sz="2000" dirty="0" smtClean="0"/>
              <a:t>, </a:t>
            </a:r>
            <a:r>
              <a:rPr lang="en-US" sz="2000" dirty="0" err="1" smtClean="0"/>
              <a:t>Bermuda,Fiji</a:t>
            </a:r>
            <a:r>
              <a:rPr lang="en-US" sz="2000" dirty="0" smtClean="0"/>
              <a:t>, Laos, Thailand, </a:t>
            </a:r>
            <a:r>
              <a:rPr lang="en-US" sz="2000" dirty="0" err="1" smtClean="0"/>
              <a:t>Maldivia</a:t>
            </a:r>
            <a:r>
              <a:rPr lang="en-US" sz="2000" dirty="0" smtClean="0"/>
              <a:t>, Kuwait, Filipina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Mauritus</a:t>
            </a:r>
            <a:r>
              <a:rPr lang="en-US" sz="2000" dirty="0" smtClean="0"/>
              <a:t>.</a:t>
            </a:r>
            <a:endParaRPr lang="en-US" sz="2000" dirty="0"/>
          </a:p>
        </p:txBody>
      </p:sp>
      <p:sp>
        <p:nvSpPr>
          <p:cNvPr id="5" name="Oval 4"/>
          <p:cNvSpPr/>
          <p:nvPr/>
        </p:nvSpPr>
        <p:spPr>
          <a:xfrm>
            <a:off x="5943600" y="457200"/>
            <a:ext cx="2971800" cy="2895600"/>
          </a:xfrm>
          <a:prstGeom prst="ellipse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Block Vote </a:t>
            </a:r>
            <a:r>
              <a:rPr lang="en-US" dirty="0" err="1" smtClean="0"/>
              <a:t>arau</a:t>
            </a:r>
            <a:r>
              <a:rPr lang="en-US" dirty="0" smtClean="0"/>
              <a:t> Approval Vote 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varian</a:t>
            </a:r>
            <a:r>
              <a:rPr lang="en-US" dirty="0" smtClean="0"/>
              <a:t> </a:t>
            </a:r>
            <a:r>
              <a:rPr lang="en-US" dirty="0" err="1" smtClean="0"/>
              <a:t>mayoritarian</a:t>
            </a:r>
            <a:r>
              <a:rPr lang="en-US" dirty="0" smtClean="0"/>
              <a:t> </a:t>
            </a:r>
            <a:r>
              <a:rPr lang="en-US" dirty="0" err="1" smtClean="0"/>
              <a:t>dimana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distrik</a:t>
            </a:r>
            <a:r>
              <a:rPr lang="en-US" dirty="0" smtClean="0"/>
              <a:t> </a:t>
            </a:r>
            <a:r>
              <a:rPr lang="en-US" dirty="0" err="1" smtClean="0"/>
              <a:t>terdapat</a:t>
            </a:r>
            <a:r>
              <a:rPr lang="en-US" dirty="0" smtClean="0"/>
              <a:t> </a:t>
            </a:r>
            <a:r>
              <a:rPr lang="en-US" dirty="0" err="1" smtClean="0"/>
              <a:t>beberapa</a:t>
            </a:r>
            <a:r>
              <a:rPr lang="en-US" dirty="0" smtClean="0"/>
              <a:t> wakil</a:t>
            </a:r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3644611"/>
            <a:ext cx="4343400" cy="2714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30644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Varian </a:t>
            </a:r>
            <a:r>
              <a:rPr lang="en-US" dirty="0" err="1" smtClean="0"/>
              <a:t>Mayoritarian</a:t>
            </a:r>
            <a:r>
              <a:rPr lang="en-US" dirty="0" smtClean="0"/>
              <a:t>: PBV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876800" y="1719071"/>
            <a:ext cx="3912092" cy="4882620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err="1" smtClean="0"/>
              <a:t>Pemilih</a:t>
            </a:r>
            <a:r>
              <a:rPr lang="en-US" dirty="0" smtClean="0"/>
              <a:t> </a:t>
            </a:r>
            <a:r>
              <a:rPr lang="en-US" dirty="0" err="1" smtClean="0"/>
              <a:t>memilih</a:t>
            </a:r>
            <a:r>
              <a:rPr lang="en-US" dirty="0" smtClean="0"/>
              <a:t> </a:t>
            </a:r>
            <a:r>
              <a:rPr lang="en-US" dirty="0" err="1" smtClean="0"/>
              <a:t>partai</a:t>
            </a:r>
            <a:r>
              <a:rPr lang="en-US" dirty="0" smtClean="0"/>
              <a:t>, </a:t>
            </a:r>
            <a:r>
              <a:rPr lang="en-US" dirty="0" err="1" smtClean="0"/>
              <a:t>bukan</a:t>
            </a:r>
            <a:r>
              <a:rPr lang="en-US" dirty="0" smtClean="0"/>
              <a:t> </a:t>
            </a:r>
            <a:r>
              <a:rPr lang="en-US" dirty="0" err="1" smtClean="0"/>
              <a:t>memilih</a:t>
            </a:r>
            <a:r>
              <a:rPr lang="en-US" dirty="0" smtClean="0"/>
              <a:t> </a:t>
            </a:r>
            <a:r>
              <a:rPr lang="en-US" dirty="0" err="1" smtClean="0"/>
              <a:t>kandidat</a:t>
            </a:r>
            <a:r>
              <a:rPr lang="en-US" dirty="0" smtClean="0"/>
              <a:t>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err="1" smtClean="0"/>
              <a:t>Partai</a:t>
            </a:r>
            <a:r>
              <a:rPr lang="en-US" sz="2000" dirty="0" smtClean="0"/>
              <a:t> yang </a:t>
            </a:r>
            <a:r>
              <a:rPr lang="en-US" sz="2000" dirty="0" err="1" smtClean="0"/>
              <a:t>memperoleh</a:t>
            </a:r>
            <a:r>
              <a:rPr lang="en-US" sz="2000" dirty="0" smtClean="0"/>
              <a:t> </a:t>
            </a:r>
            <a:r>
              <a:rPr lang="en-US" sz="2000" dirty="0" err="1" smtClean="0"/>
              <a:t>suara</a:t>
            </a:r>
            <a:r>
              <a:rPr lang="en-US" sz="2000" dirty="0" smtClean="0"/>
              <a:t> </a:t>
            </a:r>
            <a:r>
              <a:rPr lang="en-US" sz="2000" dirty="0" err="1" smtClean="0"/>
              <a:t>terbanyak</a:t>
            </a:r>
            <a:r>
              <a:rPr lang="en-US" sz="2000" dirty="0" smtClean="0"/>
              <a:t> </a:t>
            </a:r>
            <a:r>
              <a:rPr lang="en-US" sz="2000" dirty="0" err="1" smtClean="0"/>
              <a:t>mengambil</a:t>
            </a:r>
            <a:r>
              <a:rPr lang="en-US" sz="2000" dirty="0" smtClean="0"/>
              <a:t> </a:t>
            </a:r>
            <a:r>
              <a:rPr lang="en-US" sz="2000" dirty="0" err="1" smtClean="0"/>
              <a:t>semua</a:t>
            </a:r>
            <a:r>
              <a:rPr lang="en-US" sz="2000" dirty="0" smtClean="0"/>
              <a:t> </a:t>
            </a:r>
            <a:r>
              <a:rPr lang="en-US" sz="2000" dirty="0" err="1" smtClean="0"/>
              <a:t>kursi</a:t>
            </a:r>
            <a:r>
              <a:rPr lang="en-US" sz="2000" dirty="0" smtClean="0"/>
              <a:t> di </a:t>
            </a:r>
            <a:r>
              <a:rPr lang="en-US" sz="2000" dirty="0" err="1" smtClean="0"/>
              <a:t>distri</a:t>
            </a:r>
            <a:r>
              <a:rPr lang="en-US" sz="2000" dirty="0" smtClean="0"/>
              <a:t> </a:t>
            </a:r>
            <a:r>
              <a:rPr lang="en-US" sz="2000" dirty="0" err="1" smtClean="0"/>
              <a:t>tersebut</a:t>
            </a:r>
            <a:r>
              <a:rPr lang="en-US" sz="2000" dirty="0" smtClean="0"/>
              <a:t>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err="1" smtClean="0"/>
              <a:t>Digunakan</a:t>
            </a:r>
            <a:r>
              <a:rPr lang="en-US" dirty="0" smtClean="0"/>
              <a:t> di Singapura, </a:t>
            </a:r>
            <a:r>
              <a:rPr lang="en-US" dirty="0" err="1" smtClean="0"/>
              <a:t>Libanon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Ekuador</a:t>
            </a:r>
            <a:r>
              <a:rPr lang="en-US" dirty="0" smtClean="0"/>
              <a:t>.</a:t>
            </a:r>
            <a:endParaRPr lang="en-US" sz="2000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" y="3962400"/>
            <a:ext cx="4495800" cy="2639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Oval 6"/>
          <p:cNvSpPr/>
          <p:nvPr/>
        </p:nvSpPr>
        <p:spPr>
          <a:xfrm>
            <a:off x="342900" y="1828800"/>
            <a:ext cx="4114800" cy="1828800"/>
          </a:xfrm>
          <a:prstGeom prst="ellipse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Party Block Vote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variasi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BV.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3274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Varian </a:t>
            </a:r>
            <a:r>
              <a:rPr lang="en-US" dirty="0" err="1" smtClean="0"/>
              <a:t>Mayoritarian</a:t>
            </a:r>
            <a:r>
              <a:rPr lang="en-US" dirty="0" smtClean="0"/>
              <a:t>: AV</a:t>
            </a:r>
            <a:endParaRPr lang="en-US" dirty="0"/>
          </a:p>
        </p:txBody>
      </p:sp>
      <p:sp>
        <p:nvSpPr>
          <p:cNvPr id="6" name="Oval 5"/>
          <p:cNvSpPr/>
          <p:nvPr/>
        </p:nvSpPr>
        <p:spPr>
          <a:xfrm>
            <a:off x="5791200" y="533400"/>
            <a:ext cx="3048000" cy="2971800"/>
          </a:xfrm>
          <a:prstGeom prst="ellipse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Alternative vote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pemiliu</a:t>
            </a:r>
            <a:r>
              <a:rPr lang="en-US" dirty="0" smtClean="0"/>
              <a:t> </a:t>
            </a:r>
            <a:r>
              <a:rPr lang="en-US" dirty="0" err="1" smtClean="0"/>
              <a:t>dimana</a:t>
            </a:r>
            <a:r>
              <a:rPr lang="en-US" dirty="0" smtClean="0"/>
              <a:t> </a:t>
            </a:r>
            <a:r>
              <a:rPr lang="en-US" dirty="0" err="1" smtClean="0"/>
              <a:t>Pemilih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preferensi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meranking</a:t>
            </a:r>
            <a:r>
              <a:rPr lang="en-US" dirty="0" smtClean="0"/>
              <a:t> </a:t>
            </a:r>
            <a:r>
              <a:rPr lang="en-US" dirty="0" err="1" smtClean="0"/>
              <a:t>kandidat</a:t>
            </a:r>
            <a:r>
              <a:rPr lang="en-US" dirty="0" smtClean="0"/>
              <a:t> yang </a:t>
            </a:r>
            <a:r>
              <a:rPr lang="en-US" dirty="0" err="1" smtClean="0"/>
              <a:t>mereka</a:t>
            </a:r>
            <a:r>
              <a:rPr lang="en-US" dirty="0" smtClean="0"/>
              <a:t> </a:t>
            </a:r>
            <a:r>
              <a:rPr lang="en-US" dirty="0" err="1" smtClean="0"/>
              <a:t>sukai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7" name="Content Placeholder 4"/>
          <p:cNvSpPr>
            <a:spLocks noGrp="1"/>
          </p:cNvSpPr>
          <p:nvPr>
            <p:ph idx="1"/>
          </p:nvPr>
        </p:nvSpPr>
        <p:spPr>
          <a:xfrm>
            <a:off x="380999" y="1719070"/>
            <a:ext cx="5029201" cy="4986529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>
            <a:normAutofit lnSpcReduction="100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600" dirty="0" err="1" smtClean="0"/>
              <a:t>Distrik</a:t>
            </a:r>
            <a:r>
              <a:rPr lang="en-US" sz="1600" dirty="0" smtClean="0"/>
              <a:t> </a:t>
            </a:r>
            <a:r>
              <a:rPr lang="en-US" sz="1600" dirty="0" err="1" smtClean="0"/>
              <a:t>berwakil</a:t>
            </a:r>
            <a:r>
              <a:rPr lang="en-US" sz="1600" dirty="0" smtClean="0"/>
              <a:t> </a:t>
            </a:r>
            <a:r>
              <a:rPr lang="en-US" sz="1600" dirty="0" err="1" smtClean="0"/>
              <a:t>tunggal</a:t>
            </a:r>
            <a:r>
              <a:rPr lang="en-US" sz="1600" dirty="0" smtClean="0"/>
              <a:t> (single member </a:t>
            </a:r>
            <a:r>
              <a:rPr lang="en-US" sz="1600" dirty="0" err="1" smtClean="0"/>
              <a:t>dsitrict</a:t>
            </a:r>
            <a:r>
              <a:rPr lang="en-US" sz="1600" dirty="0" smtClean="0"/>
              <a:t>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600" dirty="0" err="1" smtClean="0"/>
              <a:t>Pemilih</a:t>
            </a:r>
            <a:r>
              <a:rPr lang="en-US" sz="1600" dirty="0" smtClean="0"/>
              <a:t> </a:t>
            </a:r>
            <a:r>
              <a:rPr lang="en-US" sz="1600" dirty="0" err="1" smtClean="0"/>
              <a:t>diminta</a:t>
            </a:r>
            <a:r>
              <a:rPr lang="en-US" sz="1600" dirty="0" smtClean="0"/>
              <a:t> </a:t>
            </a:r>
            <a:r>
              <a:rPr lang="en-US" sz="1600" dirty="0" err="1" smtClean="0"/>
              <a:t>meranking</a:t>
            </a:r>
            <a:r>
              <a:rPr lang="en-US" sz="1600" dirty="0" smtClean="0"/>
              <a:t> </a:t>
            </a:r>
            <a:r>
              <a:rPr lang="en-US" sz="1600" dirty="0" err="1" smtClean="0"/>
              <a:t>sejumlah</a:t>
            </a:r>
            <a:r>
              <a:rPr lang="en-US" sz="1600" dirty="0" smtClean="0"/>
              <a:t> </a:t>
            </a:r>
            <a:r>
              <a:rPr lang="en-US" sz="1600" dirty="0" err="1" smtClean="0"/>
              <a:t>kandidat</a:t>
            </a:r>
            <a:r>
              <a:rPr lang="en-US" sz="1600" dirty="0" smtClean="0"/>
              <a:t> </a:t>
            </a:r>
            <a:r>
              <a:rPr lang="en-US" sz="1600" dirty="0" err="1" smtClean="0"/>
              <a:t>dalam</a:t>
            </a:r>
            <a:r>
              <a:rPr lang="en-US" sz="1600" dirty="0" smtClean="0"/>
              <a:t> </a:t>
            </a:r>
            <a:r>
              <a:rPr lang="en-US" sz="1600" dirty="0" err="1" smtClean="0"/>
              <a:t>jumlah</a:t>
            </a:r>
            <a:r>
              <a:rPr lang="en-US" sz="1600" dirty="0" smtClean="0"/>
              <a:t> </a:t>
            </a:r>
            <a:r>
              <a:rPr lang="en-US" sz="1600" dirty="0" err="1" smtClean="0"/>
              <a:t>tertentu</a:t>
            </a:r>
            <a:r>
              <a:rPr lang="en-US" sz="1600" dirty="0" smtClean="0"/>
              <a:t> </a:t>
            </a:r>
            <a:r>
              <a:rPr lang="en-US" sz="1600" dirty="0" err="1" smtClean="0"/>
              <a:t>sesuai</a:t>
            </a:r>
            <a:r>
              <a:rPr lang="en-US" sz="1600" dirty="0" smtClean="0"/>
              <a:t> </a:t>
            </a:r>
            <a:r>
              <a:rPr lang="en-US" sz="1600" dirty="0" err="1" smtClean="0"/>
              <a:t>dengan</a:t>
            </a:r>
            <a:r>
              <a:rPr lang="en-US" sz="1600" dirty="0" smtClean="0"/>
              <a:t> </a:t>
            </a:r>
            <a:r>
              <a:rPr lang="en-US" sz="1600" dirty="0" err="1" smtClean="0"/>
              <a:t>pilihannya</a:t>
            </a:r>
            <a:r>
              <a:rPr lang="en-US" sz="1600" dirty="0" smtClean="0"/>
              <a:t>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600" dirty="0" err="1" smtClean="0"/>
              <a:t>Pemenangnya</a:t>
            </a:r>
            <a:r>
              <a:rPr lang="en-US" sz="1600" dirty="0" smtClean="0"/>
              <a:t> </a:t>
            </a:r>
            <a:r>
              <a:rPr lang="en-US" sz="1600" dirty="0" err="1" smtClean="0"/>
              <a:t>adalah</a:t>
            </a:r>
            <a:r>
              <a:rPr lang="en-US" sz="1600" dirty="0" smtClean="0"/>
              <a:t>  yang </a:t>
            </a:r>
            <a:r>
              <a:rPr lang="en-US" sz="1600" dirty="0" err="1" smtClean="0"/>
              <a:t>mendapat</a:t>
            </a:r>
            <a:r>
              <a:rPr lang="en-US" sz="1600" dirty="0" smtClean="0"/>
              <a:t> </a:t>
            </a:r>
            <a:r>
              <a:rPr lang="en-US" sz="1600" dirty="0" err="1" smtClean="0"/>
              <a:t>suara</a:t>
            </a:r>
            <a:r>
              <a:rPr lang="en-US" sz="1600" dirty="0" smtClean="0"/>
              <a:t> </a:t>
            </a:r>
            <a:r>
              <a:rPr lang="en-US" sz="1600" dirty="0" err="1" smtClean="0"/>
              <a:t>mayoritas</a:t>
            </a:r>
            <a:r>
              <a:rPr lang="en-US" sz="1600" dirty="0" smtClean="0"/>
              <a:t> </a:t>
            </a:r>
            <a:r>
              <a:rPr lang="en-US" sz="1600" dirty="0" err="1" smtClean="0"/>
              <a:t>absolut</a:t>
            </a:r>
            <a:r>
              <a:rPr lang="en-US" sz="1600" dirty="0" smtClean="0"/>
              <a:t> (50% +1)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600" dirty="0" err="1" smtClean="0"/>
              <a:t>Apabila</a:t>
            </a:r>
            <a:r>
              <a:rPr lang="en-US" sz="1600" dirty="0" smtClean="0"/>
              <a:t> </a:t>
            </a:r>
            <a:r>
              <a:rPr lang="en-US" sz="1600" dirty="0" err="1" smtClean="0"/>
              <a:t>tidak</a:t>
            </a:r>
            <a:r>
              <a:rPr lang="en-US" sz="1600" dirty="0" smtClean="0"/>
              <a:t> </a:t>
            </a:r>
            <a:r>
              <a:rPr lang="en-US" sz="1600" dirty="0" err="1" smtClean="0"/>
              <a:t>ada</a:t>
            </a:r>
            <a:r>
              <a:rPr lang="en-US" sz="1600" dirty="0" smtClean="0"/>
              <a:t> </a:t>
            </a:r>
            <a:r>
              <a:rPr lang="en-US" sz="1600" dirty="0" err="1" smtClean="0"/>
              <a:t>kandidat</a:t>
            </a:r>
            <a:r>
              <a:rPr lang="en-US" sz="1600" dirty="0" smtClean="0"/>
              <a:t> yang </a:t>
            </a:r>
            <a:r>
              <a:rPr lang="en-US" sz="1600" dirty="0" err="1" smtClean="0"/>
              <a:t>memperoleh</a:t>
            </a:r>
            <a:r>
              <a:rPr lang="en-US" sz="1600" dirty="0" smtClean="0"/>
              <a:t> </a:t>
            </a:r>
            <a:r>
              <a:rPr lang="en-US" sz="1600" dirty="0" err="1" smtClean="0"/>
              <a:t>suara</a:t>
            </a:r>
            <a:r>
              <a:rPr lang="en-US" sz="1600" dirty="0" smtClean="0"/>
              <a:t> </a:t>
            </a:r>
            <a:r>
              <a:rPr lang="en-US" sz="1600" dirty="0" err="1" smtClean="0"/>
              <a:t>absolut</a:t>
            </a:r>
            <a:r>
              <a:rPr lang="en-US" sz="1600" dirty="0" smtClean="0"/>
              <a:t>, </a:t>
            </a:r>
            <a:r>
              <a:rPr lang="en-US" sz="1600" dirty="0" err="1" smtClean="0"/>
              <a:t>maka</a:t>
            </a:r>
            <a:r>
              <a:rPr lang="en-US" sz="1600" dirty="0" smtClean="0"/>
              <a:t> </a:t>
            </a:r>
            <a:r>
              <a:rPr lang="en-US" sz="1600" dirty="0" err="1" smtClean="0"/>
              <a:t>kandidat</a:t>
            </a:r>
            <a:r>
              <a:rPr lang="en-US" sz="1600" dirty="0" smtClean="0"/>
              <a:t> </a:t>
            </a:r>
            <a:r>
              <a:rPr lang="en-US" sz="1600" dirty="0" err="1" smtClean="0"/>
              <a:t>dengan</a:t>
            </a:r>
            <a:r>
              <a:rPr lang="en-US" sz="1600" dirty="0" smtClean="0"/>
              <a:t> </a:t>
            </a:r>
            <a:r>
              <a:rPr lang="en-US" sz="1600" dirty="0" err="1" smtClean="0"/>
              <a:t>suara</a:t>
            </a:r>
            <a:r>
              <a:rPr lang="en-US" sz="1600" dirty="0" smtClean="0"/>
              <a:t> </a:t>
            </a:r>
            <a:r>
              <a:rPr lang="en-US" sz="1600" dirty="0" err="1" smtClean="0"/>
              <a:t>terendah</a:t>
            </a:r>
            <a:r>
              <a:rPr lang="en-US" sz="1600" dirty="0" smtClean="0"/>
              <a:t> </a:t>
            </a:r>
            <a:r>
              <a:rPr lang="en-US" sz="1600" dirty="0" err="1" smtClean="0"/>
              <a:t>preferensi</a:t>
            </a:r>
            <a:r>
              <a:rPr lang="en-US" sz="1600" dirty="0" smtClean="0"/>
              <a:t> </a:t>
            </a:r>
            <a:r>
              <a:rPr lang="en-US" sz="1600" dirty="0" err="1" smtClean="0"/>
              <a:t>pertamanya</a:t>
            </a:r>
            <a:r>
              <a:rPr lang="en-US" sz="1600" dirty="0" smtClean="0"/>
              <a:t> </a:t>
            </a:r>
            <a:r>
              <a:rPr lang="en-US" sz="1600" dirty="0" err="1" smtClean="0"/>
              <a:t>dicoret</a:t>
            </a:r>
            <a:r>
              <a:rPr lang="en-US" sz="1600" dirty="0" smtClean="0"/>
              <a:t> </a:t>
            </a:r>
            <a:r>
              <a:rPr lang="en-US" sz="1600" dirty="0" err="1" smtClean="0"/>
              <a:t>dari</a:t>
            </a:r>
            <a:r>
              <a:rPr lang="en-US" sz="1600" dirty="0" smtClean="0"/>
              <a:t> </a:t>
            </a:r>
            <a:r>
              <a:rPr lang="en-US" sz="1600" dirty="0" err="1" smtClean="0"/>
              <a:t>daftar</a:t>
            </a:r>
            <a:r>
              <a:rPr lang="en-US" sz="1600" dirty="0"/>
              <a:t> </a:t>
            </a:r>
            <a:r>
              <a:rPr lang="en-US" sz="1600" dirty="0" err="1" smtClean="0"/>
              <a:t>untuk</a:t>
            </a:r>
            <a:r>
              <a:rPr lang="en-US" sz="1600" dirty="0" smtClean="0"/>
              <a:t> </a:t>
            </a:r>
            <a:r>
              <a:rPr lang="en-US" sz="1600" dirty="0" err="1" smtClean="0"/>
              <a:t>selanjutnya</a:t>
            </a:r>
            <a:r>
              <a:rPr lang="en-US" sz="1600" dirty="0" smtClean="0"/>
              <a:t> </a:t>
            </a:r>
            <a:r>
              <a:rPr lang="en-US" sz="1600" dirty="0" err="1" smtClean="0"/>
              <a:t>dilihat</a:t>
            </a:r>
            <a:r>
              <a:rPr lang="en-US" sz="1600" dirty="0" smtClean="0"/>
              <a:t> </a:t>
            </a:r>
            <a:r>
              <a:rPr lang="en-US" sz="1600" dirty="0" err="1" smtClean="0"/>
              <a:t>preferensi</a:t>
            </a:r>
            <a:r>
              <a:rPr lang="en-US" sz="1600" dirty="0" smtClean="0"/>
              <a:t> </a:t>
            </a:r>
            <a:r>
              <a:rPr lang="en-US" sz="1600" dirty="0" err="1" smtClean="0"/>
              <a:t>kedua</a:t>
            </a:r>
            <a:r>
              <a:rPr lang="en-US" sz="1600" dirty="0" smtClean="0"/>
              <a:t> </a:t>
            </a:r>
            <a:r>
              <a:rPr lang="en-US" sz="1600" dirty="0" err="1" smtClean="0"/>
              <a:t>dari</a:t>
            </a:r>
            <a:r>
              <a:rPr lang="en-US" sz="1600" dirty="0" smtClean="0"/>
              <a:t> </a:t>
            </a:r>
            <a:r>
              <a:rPr lang="en-US" sz="1600" dirty="0" err="1" smtClean="0"/>
              <a:t>kandidat</a:t>
            </a:r>
            <a:r>
              <a:rPr lang="en-US" sz="1600" dirty="0" smtClean="0"/>
              <a:t> </a:t>
            </a:r>
            <a:r>
              <a:rPr lang="en-US" sz="1600" dirty="0" err="1" smtClean="0"/>
              <a:t>tersebut</a:t>
            </a:r>
            <a:r>
              <a:rPr lang="en-US" sz="1600" dirty="0" smtClean="0"/>
              <a:t>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600" dirty="0" err="1" smtClean="0"/>
              <a:t>Suara</a:t>
            </a:r>
            <a:r>
              <a:rPr lang="en-US" sz="1600" dirty="0" smtClean="0"/>
              <a:t> </a:t>
            </a:r>
            <a:r>
              <a:rPr lang="en-US" sz="1600" dirty="0" err="1" smtClean="0"/>
              <a:t>preferensi</a:t>
            </a:r>
            <a:r>
              <a:rPr lang="en-US" sz="1600" dirty="0" smtClean="0"/>
              <a:t> </a:t>
            </a:r>
            <a:r>
              <a:rPr lang="en-US" sz="1600" dirty="0" err="1" smtClean="0"/>
              <a:t>kedua</a:t>
            </a:r>
            <a:r>
              <a:rPr lang="en-US" sz="1600" dirty="0" smtClean="0"/>
              <a:t> </a:t>
            </a:r>
            <a:r>
              <a:rPr lang="en-US" sz="1600" dirty="0" err="1" smtClean="0"/>
              <a:t>tersebut</a:t>
            </a:r>
            <a:r>
              <a:rPr lang="en-US" sz="1600" dirty="0" smtClean="0"/>
              <a:t> </a:t>
            </a:r>
            <a:r>
              <a:rPr lang="en-US" sz="1600" dirty="0" err="1" smtClean="0"/>
              <a:t>diberikan</a:t>
            </a:r>
            <a:r>
              <a:rPr lang="en-US" sz="1600" dirty="0" smtClean="0"/>
              <a:t> </a:t>
            </a:r>
            <a:r>
              <a:rPr lang="en-US" sz="1600" dirty="0" err="1" smtClean="0"/>
              <a:t>kepada</a:t>
            </a:r>
            <a:r>
              <a:rPr lang="en-US" sz="1600" dirty="0" smtClean="0"/>
              <a:t> </a:t>
            </a:r>
            <a:r>
              <a:rPr lang="en-US" sz="1600" dirty="0" err="1" smtClean="0"/>
              <a:t>kandidat</a:t>
            </a:r>
            <a:r>
              <a:rPr lang="en-US" sz="1600" dirty="0" smtClean="0"/>
              <a:t> yang </a:t>
            </a:r>
            <a:r>
              <a:rPr lang="en-US" sz="1600" dirty="0" err="1" smtClean="0"/>
              <a:t>tersisa</a:t>
            </a:r>
            <a:r>
              <a:rPr lang="en-US" sz="1600" dirty="0" smtClean="0"/>
              <a:t> </a:t>
            </a:r>
            <a:r>
              <a:rPr lang="en-US" sz="1600" dirty="0" err="1" smtClean="0"/>
              <a:t>berdasakan</a:t>
            </a:r>
            <a:r>
              <a:rPr lang="en-US" sz="1600" dirty="0" smtClean="0"/>
              <a:t> </a:t>
            </a:r>
            <a:r>
              <a:rPr lang="en-US" sz="1600" dirty="0" err="1" smtClean="0"/>
              <a:t>tanda</a:t>
            </a:r>
            <a:r>
              <a:rPr lang="en-US" sz="1600" dirty="0" smtClean="0"/>
              <a:t> yang </a:t>
            </a:r>
            <a:r>
              <a:rPr lang="en-US" sz="1600" dirty="0" err="1" smtClean="0"/>
              <a:t>tertera</a:t>
            </a:r>
            <a:r>
              <a:rPr lang="en-US" sz="1600" dirty="0" smtClean="0"/>
              <a:t> di </a:t>
            </a:r>
            <a:r>
              <a:rPr lang="en-US" sz="1600" dirty="0" err="1" smtClean="0"/>
              <a:t>kertas</a:t>
            </a:r>
            <a:r>
              <a:rPr lang="en-US" sz="1600" dirty="0" smtClean="0"/>
              <a:t> </a:t>
            </a:r>
            <a:r>
              <a:rPr lang="en-US" sz="1600" dirty="0" err="1" smtClean="0"/>
              <a:t>suara</a:t>
            </a:r>
            <a:r>
              <a:rPr lang="en-US" sz="1600" dirty="0" smtClean="0"/>
              <a:t>. </a:t>
            </a:r>
            <a:r>
              <a:rPr lang="en-US" sz="1600" dirty="0" err="1" smtClean="0"/>
              <a:t>Langkah</a:t>
            </a:r>
            <a:r>
              <a:rPr lang="en-US" sz="1600" dirty="0" smtClean="0"/>
              <a:t> </a:t>
            </a:r>
            <a:r>
              <a:rPr lang="en-US" sz="1600" dirty="0" err="1" smtClean="0"/>
              <a:t>ini</a:t>
            </a:r>
            <a:r>
              <a:rPr lang="en-US" sz="1600" dirty="0" smtClean="0"/>
              <a:t> </a:t>
            </a:r>
            <a:r>
              <a:rPr lang="en-US" sz="1600" dirty="0" err="1" smtClean="0"/>
              <a:t>diulangi</a:t>
            </a:r>
            <a:r>
              <a:rPr lang="en-US" sz="1600" dirty="0" smtClean="0"/>
              <a:t> </a:t>
            </a:r>
            <a:r>
              <a:rPr lang="en-US" sz="1600" dirty="0" err="1" smtClean="0"/>
              <a:t>hingga</a:t>
            </a:r>
            <a:r>
              <a:rPr lang="en-US" sz="1600" dirty="0" smtClean="0"/>
              <a:t> </a:t>
            </a:r>
            <a:r>
              <a:rPr lang="en-US" sz="1600" dirty="0" err="1" smtClean="0"/>
              <a:t>ada</a:t>
            </a:r>
            <a:r>
              <a:rPr lang="en-US" sz="1600" dirty="0" smtClean="0"/>
              <a:t> </a:t>
            </a:r>
            <a:r>
              <a:rPr lang="en-US" sz="1600" dirty="0" err="1" smtClean="0"/>
              <a:t>kandidat</a:t>
            </a:r>
            <a:r>
              <a:rPr lang="en-US" sz="1600" dirty="0" smtClean="0"/>
              <a:t> yang </a:t>
            </a:r>
            <a:r>
              <a:rPr lang="en-US" sz="1600" dirty="0" err="1" smtClean="0"/>
              <a:t>memperoleh</a:t>
            </a:r>
            <a:r>
              <a:rPr lang="en-US" sz="1600" dirty="0" smtClean="0"/>
              <a:t> </a:t>
            </a:r>
            <a:r>
              <a:rPr lang="en-US" sz="1600" dirty="0" err="1" smtClean="0"/>
              <a:t>suara</a:t>
            </a:r>
            <a:r>
              <a:rPr lang="en-US" sz="1600" dirty="0" smtClean="0"/>
              <a:t> </a:t>
            </a:r>
            <a:r>
              <a:rPr lang="en-US" sz="1600" dirty="0" err="1" smtClean="0"/>
              <a:t>absolut</a:t>
            </a:r>
            <a:r>
              <a:rPr lang="en-US" sz="1600" dirty="0" smtClean="0"/>
              <a:t>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600" dirty="0" err="1" smtClean="0"/>
              <a:t>Digunakan</a:t>
            </a:r>
            <a:r>
              <a:rPr lang="en-US" sz="1600" dirty="0" smtClean="0"/>
              <a:t> di Australia. </a:t>
            </a:r>
          </a:p>
          <a:p>
            <a:pPr marL="0" indent="0">
              <a:buNone/>
            </a:pPr>
            <a:r>
              <a:rPr lang="en-US" dirty="0" smtClean="0"/>
              <a:t>  </a:t>
            </a: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200" y="3657600"/>
            <a:ext cx="2438400" cy="301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93752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Varian </a:t>
            </a:r>
            <a:r>
              <a:rPr lang="en-US" dirty="0" err="1" smtClean="0"/>
              <a:t>Mayoritarian</a:t>
            </a:r>
            <a:r>
              <a:rPr lang="en-US" dirty="0" smtClean="0"/>
              <a:t>: TRS</a:t>
            </a:r>
            <a:endParaRPr lang="en-US" dirty="0"/>
          </a:p>
        </p:txBody>
      </p:sp>
      <p:sp>
        <p:nvSpPr>
          <p:cNvPr id="4" name="Content Placeholder 4"/>
          <p:cNvSpPr txBox="1">
            <a:spLocks/>
          </p:cNvSpPr>
          <p:nvPr/>
        </p:nvSpPr>
        <p:spPr>
          <a:xfrm>
            <a:off x="4648201" y="1447800"/>
            <a:ext cx="4281056" cy="5215128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27432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 2" pitchFamily="18" charset="2"/>
              <a:buChar char=""/>
              <a:defRPr sz="2000" kern="1200" spc="15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§"/>
              <a:defRPr sz="1800" kern="1200" spc="1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 pitchFamily="2" charset="2"/>
              <a:buChar char="§"/>
              <a:defRPr sz="1600" kern="1200" spc="1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 pitchFamily="2" charset="2"/>
              <a:buChar char="§"/>
              <a:defRPr sz="1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Font typeface="Wingdings" pitchFamily="2" charset="2"/>
              <a:buChar char="§"/>
              <a:defRPr sz="1300" kern="1200" spc="1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§"/>
              <a:defRPr sz="1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§"/>
              <a:defRPr sz="1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 pitchFamily="2" charset="2"/>
              <a:buChar char="§"/>
              <a:defRPr sz="1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Wingdings" pitchFamily="2" charset="2"/>
              <a:buChar char="§"/>
              <a:defRPr sz="1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800" dirty="0" err="1" smtClean="0"/>
              <a:t>Setiap</a:t>
            </a:r>
            <a:r>
              <a:rPr lang="en-US" sz="1800" dirty="0" smtClean="0"/>
              <a:t> </a:t>
            </a:r>
            <a:r>
              <a:rPr lang="en-US" sz="1800" dirty="0" err="1" smtClean="0"/>
              <a:t>distrik</a:t>
            </a:r>
            <a:r>
              <a:rPr lang="en-US" sz="1800" dirty="0" smtClean="0"/>
              <a:t> </a:t>
            </a:r>
            <a:r>
              <a:rPr lang="en-US" sz="1800" dirty="0" err="1" smtClean="0"/>
              <a:t>berwakil</a:t>
            </a:r>
            <a:r>
              <a:rPr lang="en-US" sz="1800" dirty="0" smtClean="0"/>
              <a:t> </a:t>
            </a:r>
            <a:r>
              <a:rPr lang="en-US" sz="1800" dirty="0" err="1" smtClean="0"/>
              <a:t>tunggal</a:t>
            </a:r>
            <a:endParaRPr lang="en-US" sz="18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800" dirty="0" err="1" smtClean="0"/>
              <a:t>Pemilih</a:t>
            </a:r>
            <a:r>
              <a:rPr lang="en-US" sz="1800" dirty="0" smtClean="0"/>
              <a:t> </a:t>
            </a:r>
            <a:r>
              <a:rPr lang="en-US" sz="1800" dirty="0" err="1" smtClean="0"/>
              <a:t>memilih</a:t>
            </a:r>
            <a:r>
              <a:rPr lang="en-US" sz="1800" dirty="0" smtClean="0"/>
              <a:t> </a:t>
            </a:r>
            <a:r>
              <a:rPr lang="en-US" sz="1800" dirty="0" err="1" smtClean="0"/>
              <a:t>satu</a:t>
            </a:r>
            <a:r>
              <a:rPr lang="en-US" sz="1800" dirty="0" smtClean="0"/>
              <a:t> </a:t>
            </a:r>
            <a:r>
              <a:rPr lang="en-US" sz="1800" dirty="0" err="1" smtClean="0"/>
              <a:t>kandidat</a:t>
            </a:r>
            <a:r>
              <a:rPr lang="en-US" sz="1800" dirty="0" smtClean="0"/>
              <a:t>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800" dirty="0" err="1" smtClean="0"/>
              <a:t>Pemenangnya</a:t>
            </a:r>
            <a:r>
              <a:rPr lang="en-US" sz="1800" dirty="0" smtClean="0"/>
              <a:t> </a:t>
            </a:r>
            <a:r>
              <a:rPr lang="en-US" sz="1800" dirty="0" err="1" smtClean="0"/>
              <a:t>adalah</a:t>
            </a:r>
            <a:r>
              <a:rPr lang="en-US" sz="1800" dirty="0" smtClean="0"/>
              <a:t> </a:t>
            </a:r>
            <a:r>
              <a:rPr lang="en-US" sz="1800" dirty="0" err="1" smtClean="0"/>
              <a:t>jika</a:t>
            </a:r>
            <a:r>
              <a:rPr lang="en-US" sz="1800" dirty="0" smtClean="0"/>
              <a:t> </a:t>
            </a:r>
            <a:r>
              <a:rPr lang="en-US" sz="1800" dirty="0" err="1" smtClean="0"/>
              <a:t>seorang</a:t>
            </a:r>
            <a:r>
              <a:rPr lang="en-US" sz="1800" dirty="0" smtClean="0"/>
              <a:t> </a:t>
            </a:r>
            <a:r>
              <a:rPr lang="en-US" sz="1800" dirty="0" err="1" smtClean="0"/>
              <a:t>kandidat</a:t>
            </a:r>
            <a:r>
              <a:rPr lang="en-US" sz="1800" dirty="0" smtClean="0"/>
              <a:t> </a:t>
            </a:r>
            <a:r>
              <a:rPr lang="en-US" sz="1800" dirty="0" err="1" smtClean="0"/>
              <a:t>mendapat</a:t>
            </a:r>
            <a:r>
              <a:rPr lang="en-US" sz="1800" dirty="0" smtClean="0"/>
              <a:t> </a:t>
            </a:r>
            <a:r>
              <a:rPr lang="en-US" sz="1800" dirty="0" err="1" smtClean="0"/>
              <a:t>suara</a:t>
            </a:r>
            <a:r>
              <a:rPr lang="en-US" sz="1800" dirty="0" smtClean="0"/>
              <a:t> </a:t>
            </a:r>
            <a:r>
              <a:rPr lang="en-US" sz="1800" dirty="0" err="1" smtClean="0"/>
              <a:t>mayoritas</a:t>
            </a:r>
            <a:r>
              <a:rPr lang="en-US" sz="1800" dirty="0" smtClean="0"/>
              <a:t> </a:t>
            </a:r>
            <a:r>
              <a:rPr lang="en-US" sz="1800" dirty="0" err="1" smtClean="0"/>
              <a:t>absolut</a:t>
            </a:r>
            <a:r>
              <a:rPr lang="en-US" sz="1800" dirty="0" smtClean="0"/>
              <a:t> (50%+1)</a:t>
            </a:r>
            <a:endParaRPr lang="en-US" sz="18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800" dirty="0" err="1" smtClean="0"/>
              <a:t>Jika</a:t>
            </a:r>
            <a:r>
              <a:rPr lang="en-US" sz="1800" dirty="0" smtClean="0"/>
              <a:t> </a:t>
            </a:r>
            <a:r>
              <a:rPr lang="en-US" sz="1800" dirty="0" err="1" smtClean="0"/>
              <a:t>tidak</a:t>
            </a:r>
            <a:r>
              <a:rPr lang="en-US" sz="1800" dirty="0" smtClean="0"/>
              <a:t> </a:t>
            </a:r>
            <a:r>
              <a:rPr lang="en-US" sz="1800" dirty="0" err="1" smtClean="0"/>
              <a:t>ada</a:t>
            </a:r>
            <a:r>
              <a:rPr lang="en-US" sz="1800" dirty="0" smtClean="0"/>
              <a:t> yang </a:t>
            </a:r>
            <a:r>
              <a:rPr lang="en-US" sz="1800" dirty="0" err="1" smtClean="0"/>
              <a:t>mendapat</a:t>
            </a:r>
            <a:r>
              <a:rPr lang="en-US" sz="1800" dirty="0" smtClean="0"/>
              <a:t> </a:t>
            </a:r>
            <a:r>
              <a:rPr lang="en-US" sz="1800" dirty="0" err="1" smtClean="0"/>
              <a:t>suara</a:t>
            </a:r>
            <a:r>
              <a:rPr lang="en-US" sz="1800" dirty="0" smtClean="0"/>
              <a:t> </a:t>
            </a:r>
            <a:r>
              <a:rPr lang="en-US" sz="1800" dirty="0" err="1" smtClean="0"/>
              <a:t>mutlak</a:t>
            </a:r>
            <a:r>
              <a:rPr lang="en-US" sz="1800" dirty="0" smtClean="0"/>
              <a:t> </a:t>
            </a:r>
            <a:r>
              <a:rPr lang="en-US" sz="1800" dirty="0" err="1" smtClean="0"/>
              <a:t>maka</a:t>
            </a:r>
            <a:r>
              <a:rPr lang="en-US" sz="1800" dirty="0" smtClean="0"/>
              <a:t> </a:t>
            </a:r>
            <a:r>
              <a:rPr lang="en-US" sz="1800" dirty="0" err="1" smtClean="0"/>
              <a:t>diadakan</a:t>
            </a:r>
            <a:r>
              <a:rPr lang="en-US" sz="1800" dirty="0" smtClean="0"/>
              <a:t> </a:t>
            </a:r>
            <a:r>
              <a:rPr lang="en-US" sz="1800" dirty="0" err="1" smtClean="0"/>
              <a:t>putaran</a:t>
            </a:r>
            <a:r>
              <a:rPr lang="en-US" sz="1800" dirty="0" smtClean="0"/>
              <a:t> </a:t>
            </a:r>
            <a:r>
              <a:rPr lang="en-US" sz="1800" dirty="0" err="1" smtClean="0"/>
              <a:t>kedua</a:t>
            </a:r>
            <a:r>
              <a:rPr lang="en-US" sz="1800" dirty="0" smtClean="0"/>
              <a:t> yang </a:t>
            </a:r>
            <a:r>
              <a:rPr lang="en-US" sz="1800" dirty="0" err="1" smtClean="0"/>
              <a:t>diikuti</a:t>
            </a:r>
            <a:r>
              <a:rPr lang="en-US" sz="1800" dirty="0" smtClean="0"/>
              <a:t> </a:t>
            </a:r>
            <a:r>
              <a:rPr lang="en-US" sz="1800" dirty="0" err="1" smtClean="0"/>
              <a:t>oleh</a:t>
            </a:r>
            <a:r>
              <a:rPr lang="en-US" sz="1800" dirty="0" smtClean="0"/>
              <a:t> </a:t>
            </a:r>
            <a:r>
              <a:rPr lang="en-US" sz="1800" dirty="0" err="1" smtClean="0"/>
              <a:t>dua</a:t>
            </a:r>
            <a:r>
              <a:rPr lang="en-US" sz="1800" dirty="0" smtClean="0"/>
              <a:t> </a:t>
            </a:r>
            <a:r>
              <a:rPr lang="en-US" sz="1800" dirty="0" err="1" smtClean="0"/>
              <a:t>kandidat</a:t>
            </a:r>
            <a:r>
              <a:rPr lang="en-US" sz="1800" dirty="0" smtClean="0"/>
              <a:t> </a:t>
            </a:r>
            <a:r>
              <a:rPr lang="en-US" sz="1800" dirty="0" err="1" smtClean="0"/>
              <a:t>dengan</a:t>
            </a:r>
            <a:r>
              <a:rPr lang="en-US" sz="1800" dirty="0" smtClean="0"/>
              <a:t> </a:t>
            </a:r>
            <a:r>
              <a:rPr lang="en-US" sz="1800" dirty="0" err="1" smtClean="0"/>
              <a:t>suara</a:t>
            </a:r>
            <a:r>
              <a:rPr lang="en-US" sz="1800" dirty="0" smtClean="0"/>
              <a:t> </a:t>
            </a:r>
            <a:r>
              <a:rPr lang="en-US" sz="1800" dirty="0" err="1" smtClean="0"/>
              <a:t>terbanyak.Pemenang</a:t>
            </a:r>
            <a:r>
              <a:rPr lang="en-US" sz="1800" dirty="0" smtClean="0"/>
              <a:t> </a:t>
            </a:r>
            <a:r>
              <a:rPr lang="en-US" sz="1800" dirty="0" err="1" smtClean="0"/>
              <a:t>pada</a:t>
            </a:r>
            <a:r>
              <a:rPr lang="en-US" sz="1800" dirty="0" smtClean="0"/>
              <a:t> </a:t>
            </a:r>
            <a:r>
              <a:rPr lang="en-US" sz="1800" dirty="0" err="1" smtClean="0"/>
              <a:t>putaran</a:t>
            </a:r>
            <a:r>
              <a:rPr lang="en-US" sz="1800" dirty="0" smtClean="0"/>
              <a:t> </a:t>
            </a:r>
            <a:r>
              <a:rPr lang="en-US" sz="1800" dirty="0" err="1" smtClean="0"/>
              <a:t>kedua</a:t>
            </a:r>
            <a:r>
              <a:rPr lang="en-US" sz="1800" dirty="0" smtClean="0"/>
              <a:t> </a:t>
            </a:r>
            <a:r>
              <a:rPr lang="en-US" sz="1800" dirty="0" err="1" smtClean="0"/>
              <a:t>iniliah</a:t>
            </a:r>
            <a:r>
              <a:rPr lang="en-US" sz="1800" dirty="0" smtClean="0"/>
              <a:t> yang </a:t>
            </a:r>
            <a:r>
              <a:rPr lang="en-US" sz="1800" dirty="0" err="1" smtClean="0"/>
              <a:t>ditetapkan</a:t>
            </a:r>
            <a:r>
              <a:rPr lang="en-US" sz="1800" dirty="0" smtClean="0"/>
              <a:t> </a:t>
            </a:r>
            <a:r>
              <a:rPr lang="en-US" sz="1800" dirty="0" err="1" smtClean="0"/>
              <a:t>sebagai</a:t>
            </a:r>
            <a:r>
              <a:rPr lang="en-US" sz="1800" dirty="0" smtClean="0"/>
              <a:t> wakil.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800" dirty="0" smtClean="0"/>
              <a:t>Varian </a:t>
            </a:r>
            <a:r>
              <a:rPr lang="en-US" sz="1800" dirty="0" err="1" smtClean="0"/>
              <a:t>dari</a:t>
            </a:r>
            <a:r>
              <a:rPr lang="en-US" sz="1800" dirty="0" smtClean="0"/>
              <a:t> TRS </a:t>
            </a:r>
            <a:r>
              <a:rPr lang="en-US" sz="1800" dirty="0" err="1" smtClean="0"/>
              <a:t>adalalah</a:t>
            </a:r>
            <a:r>
              <a:rPr lang="en-US" sz="1800" dirty="0" smtClean="0"/>
              <a:t> ala </a:t>
            </a:r>
            <a:r>
              <a:rPr lang="en-US" sz="1800" dirty="0" err="1" smtClean="0"/>
              <a:t>Perancis</a:t>
            </a:r>
            <a:r>
              <a:rPr lang="en-US" sz="1800" dirty="0" smtClean="0"/>
              <a:t>, </a:t>
            </a:r>
            <a:r>
              <a:rPr lang="en-US" sz="1800" dirty="0" err="1" smtClean="0"/>
              <a:t>dimana</a:t>
            </a:r>
            <a:r>
              <a:rPr lang="en-US" sz="1800" dirty="0" smtClean="0"/>
              <a:t> yang </a:t>
            </a:r>
            <a:r>
              <a:rPr lang="en-US" sz="1800" dirty="0" err="1" smtClean="0"/>
              <a:t>berhak</a:t>
            </a:r>
            <a:r>
              <a:rPr lang="en-US" sz="1800" dirty="0" smtClean="0"/>
              <a:t> </a:t>
            </a:r>
            <a:r>
              <a:rPr lang="en-US" sz="1800" dirty="0" err="1" smtClean="0"/>
              <a:t>maju</a:t>
            </a:r>
            <a:r>
              <a:rPr lang="en-US" sz="1800" dirty="0" smtClean="0"/>
              <a:t> </a:t>
            </a:r>
            <a:r>
              <a:rPr lang="en-US" sz="1800" dirty="0" err="1" smtClean="0"/>
              <a:t>pada</a:t>
            </a:r>
            <a:r>
              <a:rPr lang="en-US" sz="1800" dirty="0" smtClean="0"/>
              <a:t> </a:t>
            </a:r>
            <a:r>
              <a:rPr lang="en-US" sz="1800" dirty="0" err="1" smtClean="0"/>
              <a:t>putaran</a:t>
            </a:r>
            <a:r>
              <a:rPr lang="en-US" sz="1800" dirty="0" smtClean="0"/>
              <a:t> </a:t>
            </a:r>
            <a:r>
              <a:rPr lang="en-US" sz="1800" dirty="0" err="1" smtClean="0"/>
              <a:t>kedua</a:t>
            </a:r>
            <a:r>
              <a:rPr lang="en-US" sz="1800" dirty="0" smtClean="0"/>
              <a:t> </a:t>
            </a:r>
            <a:r>
              <a:rPr lang="en-US" sz="1800" dirty="0" err="1" smtClean="0"/>
              <a:t>adalah</a:t>
            </a:r>
            <a:r>
              <a:rPr lang="en-US" sz="1800" dirty="0" smtClean="0"/>
              <a:t> </a:t>
            </a:r>
            <a:r>
              <a:rPr lang="en-US" sz="1800" dirty="0" err="1" smtClean="0"/>
              <a:t>kandidat</a:t>
            </a:r>
            <a:r>
              <a:rPr lang="en-US" sz="1800" dirty="0" smtClean="0"/>
              <a:t> yang </a:t>
            </a:r>
            <a:r>
              <a:rPr lang="en-US" sz="1800" dirty="0" err="1" smtClean="0"/>
              <a:t>peroleh</a:t>
            </a:r>
            <a:r>
              <a:rPr lang="en-US" sz="1800" dirty="0" smtClean="0"/>
              <a:t> threshold. </a:t>
            </a:r>
            <a:endParaRPr lang="en-US" sz="16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1600" dirty="0" smtClean="0"/>
          </a:p>
          <a:p>
            <a:pPr marL="0" indent="0">
              <a:buFont typeface="Wingdings 2" pitchFamily="18" charset="2"/>
              <a:buNone/>
            </a:pPr>
            <a:r>
              <a:rPr lang="en-US" dirty="0" smtClean="0"/>
              <a:t>  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228600" y="1371600"/>
            <a:ext cx="4191000" cy="3505201"/>
          </a:xfrm>
          <a:prstGeom prst="ellipse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marL="45720" indent="0" algn="ctr">
              <a:buNone/>
            </a:pPr>
            <a:r>
              <a:rPr lang="en-US" sz="1800" dirty="0" smtClean="0"/>
              <a:t>Two Round System </a:t>
            </a:r>
            <a:r>
              <a:rPr lang="en-US" sz="1800" dirty="0" err="1" smtClean="0"/>
              <a:t>atau</a:t>
            </a:r>
            <a:r>
              <a:rPr lang="en-US" sz="1800" dirty="0" smtClean="0"/>
              <a:t> Double Ballot </a:t>
            </a:r>
            <a:r>
              <a:rPr lang="en-US" sz="1800" dirty="0" err="1" smtClean="0"/>
              <a:t>merupakan</a:t>
            </a:r>
            <a:r>
              <a:rPr lang="en-US" sz="1800" dirty="0" smtClean="0"/>
              <a:t> </a:t>
            </a:r>
            <a:r>
              <a:rPr lang="en-US" sz="1800" dirty="0" err="1" smtClean="0"/>
              <a:t>sytem</a:t>
            </a:r>
            <a:r>
              <a:rPr lang="en-US" sz="1800" dirty="0" smtClean="0"/>
              <a:t> </a:t>
            </a:r>
            <a:r>
              <a:rPr lang="en-US" sz="1800" dirty="0" err="1" smtClean="0"/>
              <a:t>untuk</a:t>
            </a:r>
            <a:r>
              <a:rPr lang="en-US" sz="1800" dirty="0" smtClean="0"/>
              <a:t> yang </a:t>
            </a:r>
            <a:r>
              <a:rPr lang="en-US" sz="1800" dirty="0" err="1" smtClean="0"/>
              <a:t>menggunakan</a:t>
            </a:r>
            <a:r>
              <a:rPr lang="en-US" sz="1800" dirty="0" smtClean="0"/>
              <a:t> </a:t>
            </a:r>
            <a:r>
              <a:rPr lang="en-US" sz="1800" dirty="0" err="1" smtClean="0"/>
              <a:t>putaran</a:t>
            </a:r>
            <a:r>
              <a:rPr lang="en-US" sz="1800" dirty="0" smtClean="0"/>
              <a:t> </a:t>
            </a:r>
            <a:r>
              <a:rPr lang="en-US" sz="1800" dirty="0" err="1" smtClean="0"/>
              <a:t>kedua</a:t>
            </a:r>
            <a:r>
              <a:rPr lang="en-US" sz="1800" dirty="0" smtClean="0"/>
              <a:t> </a:t>
            </a:r>
            <a:r>
              <a:rPr lang="en-US" sz="1800" dirty="0" err="1" smtClean="0"/>
              <a:t>apabila</a:t>
            </a:r>
            <a:r>
              <a:rPr lang="en-US" sz="1800" dirty="0"/>
              <a:t> </a:t>
            </a:r>
            <a:r>
              <a:rPr lang="en-US" sz="1800" dirty="0" err="1" smtClean="0"/>
              <a:t>tidak</a:t>
            </a:r>
            <a:r>
              <a:rPr lang="en-US" sz="1800" dirty="0" smtClean="0"/>
              <a:t> </a:t>
            </a:r>
            <a:r>
              <a:rPr lang="en-US" sz="1800" dirty="0" err="1" smtClean="0"/>
              <a:t>ada</a:t>
            </a:r>
            <a:r>
              <a:rPr lang="en-US" sz="1800" dirty="0" smtClean="0"/>
              <a:t> </a:t>
            </a:r>
            <a:r>
              <a:rPr lang="en-US" sz="1800" dirty="0" err="1" smtClean="0"/>
              <a:t>kandidat</a:t>
            </a:r>
            <a:r>
              <a:rPr lang="en-US" sz="1800" dirty="0" smtClean="0"/>
              <a:t> yang </a:t>
            </a:r>
            <a:r>
              <a:rPr lang="en-US" sz="1800" dirty="0" err="1" smtClean="0"/>
              <a:t>tidak</a:t>
            </a:r>
            <a:r>
              <a:rPr lang="en-US" sz="1800" dirty="0" smtClean="0"/>
              <a:t> </a:t>
            </a:r>
            <a:r>
              <a:rPr lang="en-US" sz="1800" dirty="0" err="1" smtClean="0"/>
              <a:t>dapat</a:t>
            </a:r>
            <a:r>
              <a:rPr lang="en-US" sz="1800" dirty="0" smtClean="0"/>
              <a:t> </a:t>
            </a:r>
            <a:r>
              <a:rPr lang="en-US" sz="1800" dirty="0" err="1" smtClean="0"/>
              <a:t>memenuhi</a:t>
            </a:r>
            <a:r>
              <a:rPr lang="en-US" sz="1800" dirty="0" smtClean="0"/>
              <a:t> </a:t>
            </a:r>
            <a:r>
              <a:rPr lang="en-US" sz="1800" dirty="0" err="1" smtClean="0"/>
              <a:t>ambang</a:t>
            </a:r>
            <a:r>
              <a:rPr lang="en-US" sz="1800" dirty="0" smtClean="0"/>
              <a:t> </a:t>
            </a:r>
            <a:r>
              <a:rPr lang="en-US" sz="1800" dirty="0" err="1" smtClean="0"/>
              <a:t>batas</a:t>
            </a:r>
            <a:r>
              <a:rPr lang="en-US" sz="1800" dirty="0" smtClean="0"/>
              <a:t> </a:t>
            </a:r>
            <a:r>
              <a:rPr lang="en-US" sz="1800" dirty="0" err="1" smtClean="0"/>
              <a:t>suara</a:t>
            </a:r>
            <a:r>
              <a:rPr lang="en-US" sz="1800" dirty="0" smtClean="0"/>
              <a:t> </a:t>
            </a:r>
            <a:r>
              <a:rPr lang="en-US" sz="1800" dirty="0" err="1" smtClean="0"/>
              <a:t>untuk</a:t>
            </a:r>
            <a:r>
              <a:rPr lang="en-US" sz="1800" dirty="0" smtClean="0"/>
              <a:t> ,menjadi </a:t>
            </a:r>
            <a:r>
              <a:rPr lang="en-US" sz="1800" dirty="0" err="1" smtClean="0"/>
              <a:t>pemenang</a:t>
            </a:r>
            <a:r>
              <a:rPr lang="en-US" sz="1800" dirty="0" smtClean="0"/>
              <a:t> </a:t>
            </a:r>
            <a:endParaRPr lang="en-US" sz="1800" dirty="0"/>
          </a:p>
        </p:txBody>
      </p:sp>
      <p:sp>
        <p:nvSpPr>
          <p:cNvPr id="2" name="Rectangle 1"/>
          <p:cNvSpPr/>
          <p:nvPr/>
        </p:nvSpPr>
        <p:spPr>
          <a:xfrm>
            <a:off x="381000" y="5090437"/>
            <a:ext cx="3716482" cy="157249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err="1" smtClean="0"/>
              <a:t>Banyak</a:t>
            </a:r>
            <a:r>
              <a:rPr lang="en-US" sz="1600" dirty="0" smtClean="0"/>
              <a:t> </a:t>
            </a:r>
            <a:r>
              <a:rPr lang="en-US" sz="1600" dirty="0" err="1" smtClean="0"/>
              <a:t>digunakan</a:t>
            </a:r>
            <a:r>
              <a:rPr lang="en-US" sz="1600" dirty="0" smtClean="0"/>
              <a:t> ex </a:t>
            </a:r>
            <a:r>
              <a:rPr lang="en-US" sz="1600" dirty="0" err="1" smtClean="0"/>
              <a:t>negara</a:t>
            </a:r>
            <a:r>
              <a:rPr lang="en-US" sz="1600" dirty="0" smtClean="0"/>
              <a:t> </a:t>
            </a:r>
            <a:r>
              <a:rPr lang="en-US" sz="1600" dirty="0" err="1" smtClean="0"/>
              <a:t>jajahan</a:t>
            </a:r>
            <a:r>
              <a:rPr lang="en-US" sz="1600" dirty="0" smtClean="0"/>
              <a:t> </a:t>
            </a:r>
            <a:r>
              <a:rPr lang="en-US" sz="1600" dirty="0" err="1"/>
              <a:t>P</a:t>
            </a:r>
            <a:r>
              <a:rPr lang="en-US" sz="1600" dirty="0" err="1" smtClean="0"/>
              <a:t>rancis</a:t>
            </a:r>
            <a:r>
              <a:rPr lang="en-US" sz="1600" dirty="0" smtClean="0"/>
              <a:t>: </a:t>
            </a:r>
            <a:r>
              <a:rPr lang="en-US" sz="1600" dirty="0" err="1" smtClean="0"/>
              <a:t>Afrika</a:t>
            </a:r>
            <a:r>
              <a:rPr lang="en-US" sz="1600" dirty="0" smtClean="0"/>
              <a:t> Tengah, Mali ,Togo, </a:t>
            </a:r>
            <a:r>
              <a:rPr lang="en-US" sz="1600" dirty="0" err="1" smtClean="0"/>
              <a:t>Gabon,Chad</a:t>
            </a:r>
            <a:r>
              <a:rPr lang="en-US" sz="1600" dirty="0" smtClean="0"/>
              <a:t>  </a:t>
            </a:r>
            <a:r>
              <a:rPr lang="en-US" sz="1600" dirty="0" err="1" smtClean="0"/>
              <a:t>dan</a:t>
            </a:r>
            <a:r>
              <a:rPr lang="en-US" sz="1600" dirty="0" smtClean="0"/>
              <a:t> </a:t>
            </a:r>
            <a:r>
              <a:rPr lang="en-US" sz="1600" dirty="0" err="1" smtClean="0"/>
              <a:t>Uni</a:t>
            </a:r>
            <a:r>
              <a:rPr lang="en-US" sz="1600" dirty="0" smtClean="0"/>
              <a:t> Soviet (</a:t>
            </a:r>
            <a:r>
              <a:rPr lang="en-US" sz="1600" dirty="0" err="1" smtClean="0"/>
              <a:t>Kyrgistan</a:t>
            </a:r>
            <a:r>
              <a:rPr lang="en-US" sz="1600" dirty="0" smtClean="0"/>
              <a:t>, Moldova, </a:t>
            </a:r>
            <a:r>
              <a:rPr lang="en-US" sz="1600" dirty="0" err="1" smtClean="0"/>
              <a:t>Usbek</a:t>
            </a:r>
            <a:r>
              <a:rPr lang="en-US" sz="1600" dirty="0" smtClean="0"/>
              <a:t>, </a:t>
            </a:r>
            <a:r>
              <a:rPr lang="en-US" sz="1600" dirty="0" err="1" smtClean="0"/>
              <a:t>Ukraina</a:t>
            </a:r>
            <a:r>
              <a:rPr lang="en-US" sz="1600" dirty="0" smtClean="0"/>
              <a:t>, </a:t>
            </a:r>
            <a:r>
              <a:rPr lang="en-US" sz="1600" dirty="0" err="1" smtClean="0"/>
              <a:t>Tarjikistan</a:t>
            </a:r>
            <a:r>
              <a:rPr lang="en-US" sz="1600" dirty="0" smtClean="0"/>
              <a:t>, Belarus Macedonia)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84507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MeNIMBANG</a:t>
            </a:r>
            <a:r>
              <a:rPr lang="en-US" dirty="0" smtClean="0"/>
              <a:t> SISTEM </a:t>
            </a:r>
            <a:r>
              <a:rPr lang="en-US" dirty="0" err="1" smtClean="0"/>
              <a:t>Mayoritarian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380999" y="1719070"/>
            <a:ext cx="4114801" cy="4910329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>
            <a:normAutofit/>
          </a:bodyPr>
          <a:lstStyle/>
          <a:p>
            <a:endParaRPr lang="en-US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800" dirty="0" err="1" smtClean="0"/>
              <a:t>Kedekatan</a:t>
            </a:r>
            <a:r>
              <a:rPr lang="en-US" sz="1800" dirty="0" smtClean="0"/>
              <a:t> </a:t>
            </a:r>
            <a:r>
              <a:rPr lang="en-US" sz="1800" dirty="0" err="1" smtClean="0"/>
              <a:t>kandidat</a:t>
            </a:r>
            <a:r>
              <a:rPr lang="en-US" sz="1800" dirty="0" smtClean="0"/>
              <a:t> </a:t>
            </a:r>
            <a:r>
              <a:rPr lang="en-US" sz="1800" dirty="0" err="1" smtClean="0"/>
              <a:t>dengan</a:t>
            </a:r>
            <a:r>
              <a:rPr lang="en-US" sz="1800" dirty="0" smtClean="0"/>
              <a:t> </a:t>
            </a:r>
            <a:r>
              <a:rPr lang="en-US" sz="1800" dirty="0" err="1" smtClean="0"/>
              <a:t>pemilih</a:t>
            </a:r>
            <a:r>
              <a:rPr lang="en-US" sz="1800" dirty="0" smtClean="0"/>
              <a:t> </a:t>
            </a:r>
            <a:r>
              <a:rPr lang="en-US" sz="1800" dirty="0" err="1" smtClean="0"/>
              <a:t>sangat</a:t>
            </a:r>
            <a:r>
              <a:rPr lang="en-US" sz="1800" dirty="0" smtClean="0"/>
              <a:t> </a:t>
            </a:r>
            <a:r>
              <a:rPr lang="en-US" sz="1800" dirty="0" err="1" smtClean="0"/>
              <a:t>tinggi</a:t>
            </a:r>
            <a:r>
              <a:rPr lang="en-US" sz="1800" dirty="0" smtClean="0"/>
              <a:t>.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800" dirty="0" err="1" smtClean="0"/>
              <a:t>Akuntabilitas</a:t>
            </a:r>
            <a:r>
              <a:rPr lang="en-US" sz="1800" dirty="0" smtClean="0"/>
              <a:t> wakil </a:t>
            </a:r>
            <a:r>
              <a:rPr lang="en-US" sz="1800" dirty="0" err="1" smtClean="0"/>
              <a:t>rakyat</a:t>
            </a:r>
            <a:r>
              <a:rPr lang="en-US" sz="1800" dirty="0" smtClean="0"/>
              <a:t> </a:t>
            </a:r>
            <a:r>
              <a:rPr lang="en-US" sz="1800" dirty="0" err="1" smtClean="0"/>
              <a:t>sangat</a:t>
            </a:r>
            <a:r>
              <a:rPr lang="en-US" sz="1800" dirty="0" smtClean="0"/>
              <a:t> </a:t>
            </a:r>
            <a:r>
              <a:rPr lang="en-US" sz="1800" dirty="0" err="1" smtClean="0"/>
              <a:t>tinggi</a:t>
            </a:r>
            <a:endParaRPr lang="en-US" sz="1800" dirty="0" smtClean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800" dirty="0" err="1" smtClean="0"/>
              <a:t>Pemilih</a:t>
            </a:r>
            <a:r>
              <a:rPr lang="en-US" sz="1800" dirty="0" smtClean="0"/>
              <a:t> </a:t>
            </a:r>
            <a:r>
              <a:rPr lang="en-US" sz="1800" dirty="0" err="1" smtClean="0"/>
              <a:t>dapat</a:t>
            </a:r>
            <a:r>
              <a:rPr lang="en-US" sz="1800" dirty="0" smtClean="0"/>
              <a:t> </a:t>
            </a:r>
            <a:r>
              <a:rPr lang="en-US" sz="1800" dirty="0" err="1" smtClean="0"/>
              <a:t>betul-betul</a:t>
            </a:r>
            <a:r>
              <a:rPr lang="en-US" sz="1800" dirty="0" smtClean="0"/>
              <a:t> </a:t>
            </a:r>
            <a:r>
              <a:rPr lang="en-US" sz="1800" dirty="0" err="1" smtClean="0"/>
              <a:t>menentukan</a:t>
            </a:r>
            <a:r>
              <a:rPr lang="en-US" sz="1800" dirty="0" smtClean="0"/>
              <a:t> </a:t>
            </a:r>
            <a:r>
              <a:rPr lang="en-US" sz="1800" dirty="0" err="1" smtClean="0"/>
              <a:t>calon</a:t>
            </a:r>
            <a:r>
              <a:rPr lang="en-US" sz="1800" dirty="0" smtClean="0"/>
              <a:t> </a:t>
            </a:r>
            <a:r>
              <a:rPr lang="en-US" sz="1800" dirty="0" err="1" smtClean="0"/>
              <a:t>mereka</a:t>
            </a:r>
            <a:r>
              <a:rPr lang="en-US" sz="1800" dirty="0" smtClean="0"/>
              <a:t> yang </a:t>
            </a:r>
            <a:r>
              <a:rPr lang="en-US" sz="1800" dirty="0" err="1" smtClean="0"/>
              <a:t>dapat</a:t>
            </a:r>
            <a:r>
              <a:rPr lang="en-US" sz="1800" dirty="0" smtClean="0"/>
              <a:t> </a:t>
            </a:r>
            <a:r>
              <a:rPr lang="en-US" sz="1800" dirty="0" err="1" smtClean="0"/>
              <a:t>diandalkan</a:t>
            </a:r>
            <a:endParaRPr lang="en-US" sz="1800" dirty="0" smtClean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800" dirty="0" err="1" smtClean="0"/>
              <a:t>Terbatasnya</a:t>
            </a:r>
            <a:r>
              <a:rPr lang="en-US" sz="1800" dirty="0" smtClean="0"/>
              <a:t> </a:t>
            </a:r>
            <a:r>
              <a:rPr lang="en-US" sz="1800" dirty="0" err="1" smtClean="0"/>
              <a:t>peran</a:t>
            </a:r>
            <a:r>
              <a:rPr lang="en-US" sz="1800" dirty="0" smtClean="0"/>
              <a:t> </a:t>
            </a:r>
            <a:r>
              <a:rPr lang="en-US" sz="1800" dirty="0" err="1" smtClean="0"/>
              <a:t>partai</a:t>
            </a:r>
            <a:r>
              <a:rPr lang="en-US" sz="1800" dirty="0" smtClean="0"/>
              <a:t> </a:t>
            </a:r>
            <a:r>
              <a:rPr lang="en-US" sz="1800" dirty="0" err="1" smtClean="0"/>
              <a:t>politik</a:t>
            </a:r>
            <a:r>
              <a:rPr lang="en-US" sz="1800" dirty="0" smtClean="0"/>
              <a:t> </a:t>
            </a:r>
            <a:r>
              <a:rPr lang="en-US" sz="1800" dirty="0" err="1" smtClean="0"/>
              <a:t>dan</a:t>
            </a:r>
            <a:r>
              <a:rPr lang="en-US" sz="1800" dirty="0" smtClean="0"/>
              <a:t> </a:t>
            </a:r>
            <a:r>
              <a:rPr lang="en-US" sz="1800" dirty="0" err="1" smtClean="0"/>
              <a:t>parta</a:t>
            </a:r>
            <a:r>
              <a:rPr lang="en-US" sz="1800" dirty="0" smtClean="0"/>
              <a:t> </a:t>
            </a:r>
            <a:r>
              <a:rPr lang="en-US" sz="1800" dirty="0" err="1" smtClean="0"/>
              <a:t>hanya</a:t>
            </a:r>
            <a:r>
              <a:rPr lang="en-US" sz="1800" dirty="0" smtClean="0"/>
              <a:t> menjadi </a:t>
            </a:r>
            <a:r>
              <a:rPr lang="en-US" sz="1800" dirty="0" err="1" smtClean="0"/>
              <a:t>fasilitator</a:t>
            </a:r>
            <a:endParaRPr lang="en-US" sz="1800" dirty="0" smtClean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800" dirty="0" err="1" smtClean="0"/>
              <a:t>Mendorong</a:t>
            </a:r>
            <a:r>
              <a:rPr lang="en-US" sz="1800" dirty="0" smtClean="0"/>
              <a:t> </a:t>
            </a:r>
            <a:r>
              <a:rPr lang="en-US" sz="1800" dirty="0" err="1" smtClean="0"/>
              <a:t>koalisi</a:t>
            </a:r>
            <a:r>
              <a:rPr lang="en-US" sz="1800" dirty="0" smtClean="0"/>
              <a:t> </a:t>
            </a:r>
            <a:r>
              <a:rPr lang="en-US" sz="1800" dirty="0" err="1" smtClean="0"/>
              <a:t>partai</a:t>
            </a:r>
            <a:r>
              <a:rPr lang="en-US" sz="1800" dirty="0" smtClean="0"/>
              <a:t> </a:t>
            </a:r>
            <a:r>
              <a:rPr lang="en-US" sz="1800" dirty="0" err="1" smtClean="0"/>
              <a:t>dan</a:t>
            </a:r>
            <a:r>
              <a:rPr lang="en-US" sz="1800" dirty="0" smtClean="0"/>
              <a:t> </a:t>
            </a:r>
            <a:r>
              <a:rPr lang="en-US" sz="1800" dirty="0" err="1" smtClean="0"/>
              <a:t>penyederhanaan</a:t>
            </a:r>
            <a:r>
              <a:rPr lang="en-US" sz="1800" dirty="0"/>
              <a:t> </a:t>
            </a:r>
            <a:r>
              <a:rPr lang="en-US" sz="1800" dirty="0" err="1" smtClean="0"/>
              <a:t>partai</a:t>
            </a:r>
            <a:r>
              <a:rPr lang="en-US" sz="1800" dirty="0" smtClean="0"/>
              <a:t> </a:t>
            </a:r>
            <a:r>
              <a:rPr lang="en-US" sz="1800" dirty="0" err="1" smtClean="0"/>
              <a:t>secara</a:t>
            </a:r>
            <a:r>
              <a:rPr lang="en-US" sz="1800" dirty="0" smtClean="0"/>
              <a:t> </a:t>
            </a:r>
            <a:r>
              <a:rPr lang="en-US" sz="1800" dirty="0" err="1" smtClean="0"/>
              <a:t>alamiah</a:t>
            </a:r>
            <a:r>
              <a:rPr lang="en-US" sz="1800" dirty="0" smtClean="0"/>
              <a:t> (</a:t>
            </a:r>
            <a:r>
              <a:rPr lang="en-US" sz="1800" dirty="0" err="1" smtClean="0"/>
              <a:t>Kemungkinan</a:t>
            </a:r>
            <a:r>
              <a:rPr lang="en-US" sz="1800" dirty="0" smtClean="0"/>
              <a:t> </a:t>
            </a:r>
            <a:r>
              <a:rPr lang="en-US" sz="1800" dirty="0" err="1" smtClean="0"/>
              <a:t>terjadinya</a:t>
            </a:r>
            <a:r>
              <a:rPr lang="en-US" sz="1800" dirty="0" smtClean="0"/>
              <a:t> </a:t>
            </a:r>
            <a:r>
              <a:rPr lang="en-US" sz="1800" dirty="0" err="1" smtClean="0"/>
              <a:t>sistem</a:t>
            </a:r>
            <a:r>
              <a:rPr lang="en-US" sz="1800" dirty="0" smtClean="0"/>
              <a:t> </a:t>
            </a:r>
            <a:r>
              <a:rPr lang="en-US" sz="1800" dirty="0" err="1" smtClean="0"/>
              <a:t>dua</a:t>
            </a:r>
            <a:r>
              <a:rPr lang="en-US" sz="1800" dirty="0" smtClean="0"/>
              <a:t> </a:t>
            </a:r>
            <a:r>
              <a:rPr lang="en-US" sz="1800" dirty="0" err="1" smtClean="0"/>
              <a:t>partai</a:t>
            </a:r>
            <a:r>
              <a:rPr lang="en-US" dirty="0" smtClean="0"/>
              <a:t>)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4800599" y="1752600"/>
            <a:ext cx="4114800" cy="4876800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err="1"/>
              <a:t>P</a:t>
            </a:r>
            <a:r>
              <a:rPr lang="en-US" sz="1600" dirty="0" err="1" smtClean="0"/>
              <a:t>erolehan</a:t>
            </a:r>
            <a:r>
              <a:rPr lang="en-US" sz="1600" dirty="0" smtClean="0"/>
              <a:t> </a:t>
            </a:r>
            <a:r>
              <a:rPr lang="en-US" sz="1600" dirty="0" err="1"/>
              <a:t>kursi</a:t>
            </a:r>
            <a:r>
              <a:rPr lang="en-US" sz="1600" dirty="0"/>
              <a:t> </a:t>
            </a:r>
            <a:r>
              <a:rPr lang="en-US" sz="1600" dirty="0" err="1"/>
              <a:t>secara</a:t>
            </a:r>
            <a:r>
              <a:rPr lang="en-US" sz="1600" dirty="0"/>
              <a:t> </a:t>
            </a:r>
            <a:r>
              <a:rPr lang="nn-NO" sz="1600" dirty="0"/>
              <a:t>nasional tidak selalu sebanding dengan total </a:t>
            </a:r>
            <a:r>
              <a:rPr lang="en-US" sz="1600" dirty="0" err="1"/>
              <a:t>perolehan</a:t>
            </a:r>
            <a:r>
              <a:rPr lang="en-US" sz="1600" dirty="0"/>
              <a:t> </a:t>
            </a:r>
            <a:r>
              <a:rPr lang="en-US" sz="1600" dirty="0" err="1"/>
              <a:t>suara</a:t>
            </a:r>
            <a:r>
              <a:rPr lang="en-US" sz="1600" dirty="0"/>
              <a:t> </a:t>
            </a:r>
            <a:r>
              <a:rPr lang="en-US" sz="1600" dirty="0" err="1"/>
              <a:t>secara</a:t>
            </a:r>
            <a:r>
              <a:rPr lang="en-US" sz="1600" dirty="0"/>
              <a:t> </a:t>
            </a:r>
            <a:r>
              <a:rPr lang="en-US" sz="1600" dirty="0" err="1" smtClean="0"/>
              <a:t>nasional</a:t>
            </a:r>
            <a:r>
              <a:rPr lang="en-US" sz="1600" dirty="0" smtClean="0"/>
              <a:t> yang </a:t>
            </a:r>
            <a:r>
              <a:rPr lang="en-US" sz="1600" dirty="0" err="1" smtClean="0"/>
              <a:t>memunculkan</a:t>
            </a:r>
            <a:r>
              <a:rPr lang="en-US" sz="1600" dirty="0" smtClean="0"/>
              <a:t> </a:t>
            </a:r>
            <a:r>
              <a:rPr lang="en-US" sz="1600" dirty="0" err="1" smtClean="0"/>
              <a:t>fenomena</a:t>
            </a:r>
            <a:r>
              <a:rPr lang="en-US" sz="1600" dirty="0" smtClean="0"/>
              <a:t> </a:t>
            </a:r>
            <a:r>
              <a:rPr lang="en-US" sz="1600" i="1" dirty="0"/>
              <a:t>overrepresentation </a:t>
            </a:r>
            <a:r>
              <a:rPr lang="en-US" sz="1600" dirty="0" err="1"/>
              <a:t>dan</a:t>
            </a:r>
            <a:r>
              <a:rPr lang="en-US" sz="1600" dirty="0"/>
              <a:t> </a:t>
            </a:r>
            <a:r>
              <a:rPr lang="en-US" sz="1600" i="1" dirty="0"/>
              <a:t>under-representation</a:t>
            </a:r>
            <a:r>
              <a:rPr lang="en-US" sz="1600" dirty="0"/>
              <a:t>. </a:t>
            </a:r>
            <a:endParaRPr lang="en-US" sz="16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err="1"/>
              <a:t>Kurang</a:t>
            </a:r>
            <a:r>
              <a:rPr lang="en-US" sz="1600" dirty="0"/>
              <a:t> </a:t>
            </a:r>
            <a:r>
              <a:rPr lang="en-US" sz="1600" dirty="0" err="1"/>
              <a:t>memperhatikan</a:t>
            </a:r>
            <a:r>
              <a:rPr lang="en-US" sz="1600" dirty="0"/>
              <a:t> </a:t>
            </a:r>
            <a:r>
              <a:rPr lang="en-US" sz="1600" dirty="0" err="1"/>
              <a:t>partai-partai</a:t>
            </a:r>
            <a:r>
              <a:rPr lang="en-US" sz="1600" dirty="0"/>
              <a:t> </a:t>
            </a:r>
            <a:r>
              <a:rPr lang="en-US" sz="1600" dirty="0" err="1"/>
              <a:t>kecil</a:t>
            </a:r>
            <a:r>
              <a:rPr lang="en-US" sz="1600" dirty="0"/>
              <a:t> </a:t>
            </a:r>
            <a:r>
              <a:rPr lang="en-US" sz="1600" dirty="0" err="1"/>
              <a:t>dan</a:t>
            </a:r>
            <a:r>
              <a:rPr lang="en-US" sz="1600" dirty="0"/>
              <a:t> </a:t>
            </a:r>
            <a:r>
              <a:rPr lang="en-US" sz="1600" dirty="0" err="1"/>
              <a:t>golongan</a:t>
            </a:r>
            <a:r>
              <a:rPr lang="en-US" sz="1600" dirty="0"/>
              <a:t> </a:t>
            </a:r>
            <a:r>
              <a:rPr lang="en-US" sz="1600" dirty="0" err="1"/>
              <a:t>minoritas</a:t>
            </a:r>
            <a:r>
              <a:rPr lang="en-US" sz="1600" dirty="0"/>
              <a:t>, </a:t>
            </a:r>
            <a:r>
              <a:rPr lang="en-US" sz="1600" dirty="0" err="1"/>
              <a:t>apalagi</a:t>
            </a:r>
            <a:r>
              <a:rPr lang="en-US" sz="1600" dirty="0"/>
              <a:t> </a:t>
            </a:r>
            <a:r>
              <a:rPr lang="en-US" sz="1600" dirty="0" err="1"/>
              <a:t>jika</a:t>
            </a:r>
            <a:r>
              <a:rPr lang="en-US" sz="1600" dirty="0"/>
              <a:t> </a:t>
            </a:r>
            <a:r>
              <a:rPr lang="en-US" sz="1600" dirty="0" err="1"/>
              <a:t>tersebar</a:t>
            </a:r>
            <a:r>
              <a:rPr lang="en-US" sz="1600" dirty="0"/>
              <a:t> </a:t>
            </a:r>
            <a:r>
              <a:rPr lang="en-US" sz="1600" dirty="0" err="1"/>
              <a:t>dalam</a:t>
            </a:r>
            <a:r>
              <a:rPr lang="en-US" sz="1600" dirty="0"/>
              <a:t> </a:t>
            </a:r>
            <a:r>
              <a:rPr lang="en-US" sz="1600" dirty="0" err="1"/>
              <a:t>banyak</a:t>
            </a:r>
            <a:r>
              <a:rPr lang="en-US" sz="1600" dirty="0"/>
              <a:t> </a:t>
            </a:r>
            <a:r>
              <a:rPr lang="en-US" sz="1600" dirty="0" err="1"/>
              <a:t>distrik-distrik</a:t>
            </a:r>
            <a:r>
              <a:rPr lang="en-US" sz="1600" dirty="0"/>
              <a:t> yang </a:t>
            </a:r>
            <a:r>
              <a:rPr lang="en-US" sz="1600" dirty="0" err="1"/>
              <a:t>kecil</a:t>
            </a:r>
            <a:r>
              <a:rPr lang="en-US" sz="1600" dirty="0" smtClean="0"/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err="1" smtClean="0"/>
              <a:t>Kurang</a:t>
            </a:r>
            <a:r>
              <a:rPr lang="en-US" sz="1600" dirty="0" smtClean="0"/>
              <a:t> </a:t>
            </a:r>
            <a:r>
              <a:rPr lang="en-US" sz="1600" dirty="0" err="1" smtClean="0"/>
              <a:t>efektif</a:t>
            </a:r>
            <a:r>
              <a:rPr lang="en-US" sz="1600" dirty="0" smtClean="0"/>
              <a:t> </a:t>
            </a:r>
            <a:r>
              <a:rPr lang="en-US" sz="1600" dirty="0" err="1" smtClean="0"/>
              <a:t>dalam</a:t>
            </a:r>
            <a:r>
              <a:rPr lang="en-US" sz="1600" dirty="0" smtClean="0"/>
              <a:t> </a:t>
            </a:r>
            <a:r>
              <a:rPr lang="en-US" sz="1600" dirty="0" err="1" smtClean="0"/>
              <a:t>masyarakat</a:t>
            </a:r>
            <a:r>
              <a:rPr lang="en-US" sz="1600" dirty="0" smtClean="0"/>
              <a:t> plural , yang </a:t>
            </a:r>
            <a:r>
              <a:rPr lang="en-US" sz="1600" dirty="0" err="1" smtClean="0"/>
              <a:t>memunculkan</a:t>
            </a:r>
            <a:r>
              <a:rPr lang="en-US" sz="1600" dirty="0" smtClean="0"/>
              <a:t> </a:t>
            </a:r>
            <a:r>
              <a:rPr lang="en-US" sz="1600" dirty="0" err="1" smtClean="0"/>
              <a:t>anggapan</a:t>
            </a:r>
            <a:r>
              <a:rPr lang="en-US" sz="1600" dirty="0" smtClean="0"/>
              <a:t> </a:t>
            </a:r>
            <a:r>
              <a:rPr lang="en-US" sz="1600" dirty="0" err="1" smtClean="0"/>
              <a:t>bahwa</a:t>
            </a:r>
            <a:r>
              <a:rPr lang="en-US" sz="1600" dirty="0" smtClean="0"/>
              <a:t> </a:t>
            </a:r>
            <a:r>
              <a:rPr lang="en-US" sz="1600" dirty="0" err="1" smtClean="0"/>
              <a:t>ideologi</a:t>
            </a:r>
            <a:r>
              <a:rPr lang="en-US" sz="1600" dirty="0" smtClean="0"/>
              <a:t> </a:t>
            </a:r>
            <a:r>
              <a:rPr lang="en-US" sz="1600" dirty="0" err="1" smtClean="0"/>
              <a:t>nasional</a:t>
            </a:r>
            <a:r>
              <a:rPr lang="en-US" sz="1600" dirty="0" smtClean="0"/>
              <a:t> menjadi </a:t>
            </a:r>
            <a:r>
              <a:rPr lang="en-US" sz="1600" dirty="0" err="1" smtClean="0"/>
              <a:t>prasyarat</a:t>
            </a:r>
            <a:r>
              <a:rPr lang="en-US" sz="1600" dirty="0" smtClean="0"/>
              <a:t> </a:t>
            </a:r>
            <a:r>
              <a:rPr lang="en-US" sz="1600" dirty="0" err="1" smtClean="0"/>
              <a:t>bagi</a:t>
            </a:r>
            <a:r>
              <a:rPr lang="en-US" sz="1600" dirty="0" smtClean="0"/>
              <a:t> </a:t>
            </a:r>
            <a:r>
              <a:rPr lang="en-US" sz="1600" dirty="0" err="1" smtClean="0"/>
              <a:t>keberhasilan</a:t>
            </a:r>
            <a:r>
              <a:rPr lang="en-US" sz="1600" dirty="0" smtClean="0"/>
              <a:t> </a:t>
            </a:r>
            <a:r>
              <a:rPr lang="en-US" sz="1600" dirty="0" err="1" smtClean="0"/>
              <a:t>sistem</a:t>
            </a:r>
            <a:r>
              <a:rPr lang="en-US" sz="1600" dirty="0" smtClean="0"/>
              <a:t> </a:t>
            </a:r>
            <a:r>
              <a:rPr lang="en-US" sz="1600" dirty="0" err="1" smtClean="0"/>
              <a:t>ini</a:t>
            </a:r>
            <a:r>
              <a:rPr lang="en-US" sz="1600" dirty="0" smtClean="0"/>
              <a:t>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smtClean="0"/>
              <a:t>Ada </a:t>
            </a:r>
            <a:r>
              <a:rPr lang="en-US" sz="1600" dirty="0" err="1" smtClean="0"/>
              <a:t>kecenderungan</a:t>
            </a:r>
            <a:r>
              <a:rPr lang="en-US" sz="1600" dirty="0" smtClean="0"/>
              <a:t>, wakil </a:t>
            </a:r>
            <a:r>
              <a:rPr lang="en-US" sz="1600" dirty="0" err="1" smtClean="0"/>
              <a:t>rakyat</a:t>
            </a:r>
            <a:r>
              <a:rPr lang="en-US" sz="1600" dirty="0" smtClean="0"/>
              <a:t> </a:t>
            </a:r>
            <a:r>
              <a:rPr lang="en-US" sz="1600" dirty="0" err="1" smtClean="0"/>
              <a:t>terpilih</a:t>
            </a:r>
            <a:r>
              <a:rPr lang="en-US" sz="1600" dirty="0" smtClean="0"/>
              <a:t> </a:t>
            </a:r>
            <a:r>
              <a:rPr lang="en-US" sz="1600" dirty="0" err="1" smtClean="0"/>
              <a:t>lebih</a:t>
            </a:r>
            <a:r>
              <a:rPr lang="en-US" sz="1600" dirty="0" smtClean="0"/>
              <a:t> </a:t>
            </a:r>
            <a:r>
              <a:rPr lang="en-US" sz="1600" dirty="0" err="1" smtClean="0"/>
              <a:t>mementingkan</a:t>
            </a:r>
            <a:r>
              <a:rPr lang="en-US" sz="1600" dirty="0" smtClean="0"/>
              <a:t> </a:t>
            </a:r>
            <a:r>
              <a:rPr lang="en-US" sz="1600" dirty="0" err="1" smtClean="0"/>
              <a:t>kepetingan</a:t>
            </a:r>
            <a:r>
              <a:rPr lang="en-US" sz="1600" dirty="0" smtClean="0"/>
              <a:t> </a:t>
            </a:r>
            <a:r>
              <a:rPr lang="en-US" sz="1600" dirty="0" err="1" smtClean="0"/>
              <a:t>distriknya</a:t>
            </a:r>
            <a:r>
              <a:rPr lang="en-US" sz="1600" dirty="0" smtClean="0"/>
              <a:t>, </a:t>
            </a:r>
            <a:r>
              <a:rPr lang="en-US" sz="1600" dirty="0" err="1" smtClean="0"/>
              <a:t>daripada</a:t>
            </a:r>
            <a:r>
              <a:rPr lang="en-US" sz="1600" dirty="0" smtClean="0"/>
              <a:t> </a:t>
            </a:r>
            <a:r>
              <a:rPr lang="en-US" sz="1600" dirty="0" err="1" smtClean="0"/>
              <a:t>kepentingan</a:t>
            </a:r>
            <a:r>
              <a:rPr lang="en-US" sz="1600" dirty="0" smtClean="0"/>
              <a:t> </a:t>
            </a:r>
            <a:r>
              <a:rPr lang="en-US" sz="1600" dirty="0" err="1" smtClean="0"/>
              <a:t>nasional</a:t>
            </a:r>
            <a:r>
              <a:rPr lang="en-US" sz="1600" dirty="0" smtClean="0"/>
              <a:t>.</a:t>
            </a:r>
            <a:endParaRPr lang="en-US" sz="1600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8862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FENOMENA OVER &amp; UNDER REPRESENTATION</a:t>
            </a:r>
            <a:endParaRPr lang="en-US" dirty="0"/>
          </a:p>
        </p:txBody>
      </p:sp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09" y="1676400"/>
            <a:ext cx="8962106" cy="502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48711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rid">
  <a:themeElements>
    <a:clrScheme name="Grid">
      <a:dk1>
        <a:sysClr val="windowText" lastClr="000000"/>
      </a:dk1>
      <a:lt1>
        <a:sysClr val="window" lastClr="FFFFFF"/>
      </a:lt1>
      <a:dk2>
        <a:srgbClr val="534949"/>
      </a:dk2>
      <a:lt2>
        <a:srgbClr val="CCD1B9"/>
      </a:lt2>
      <a:accent1>
        <a:srgbClr val="C66951"/>
      </a:accent1>
      <a:accent2>
        <a:srgbClr val="BF974D"/>
      </a:accent2>
      <a:accent3>
        <a:srgbClr val="928B70"/>
      </a:accent3>
      <a:accent4>
        <a:srgbClr val="87706B"/>
      </a:accent4>
      <a:accent5>
        <a:srgbClr val="94734E"/>
      </a:accent5>
      <a:accent6>
        <a:srgbClr val="6F777D"/>
      </a:accent6>
      <a:hlink>
        <a:srgbClr val="CC9900"/>
      </a:hlink>
      <a:folHlink>
        <a:srgbClr val="C0C0C0"/>
      </a:folHlink>
    </a:clrScheme>
    <a:fontScheme name="Grid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Grid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Grid">
  <a:themeElements>
    <a:clrScheme name="Grid">
      <a:dk1>
        <a:sysClr val="windowText" lastClr="000000"/>
      </a:dk1>
      <a:lt1>
        <a:sysClr val="window" lastClr="FFFFFF"/>
      </a:lt1>
      <a:dk2>
        <a:srgbClr val="534949"/>
      </a:dk2>
      <a:lt2>
        <a:srgbClr val="CCD1B9"/>
      </a:lt2>
      <a:accent1>
        <a:srgbClr val="C66951"/>
      </a:accent1>
      <a:accent2>
        <a:srgbClr val="BF974D"/>
      </a:accent2>
      <a:accent3>
        <a:srgbClr val="928B70"/>
      </a:accent3>
      <a:accent4>
        <a:srgbClr val="87706B"/>
      </a:accent4>
      <a:accent5>
        <a:srgbClr val="94734E"/>
      </a:accent5>
      <a:accent6>
        <a:srgbClr val="6F777D"/>
      </a:accent6>
      <a:hlink>
        <a:srgbClr val="CC9900"/>
      </a:hlink>
      <a:folHlink>
        <a:srgbClr val="C0C0C0"/>
      </a:folHlink>
    </a:clrScheme>
    <a:fontScheme name="Grid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Grid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466</TotalTime>
  <Words>946</Words>
  <Application>Microsoft Office PowerPoint</Application>
  <PresentationFormat>On-screen Show (4:3)</PresentationFormat>
  <Paragraphs>132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14</vt:i4>
      </vt:variant>
    </vt:vector>
  </HeadingPairs>
  <TitlesOfParts>
    <vt:vector size="16" baseType="lpstr">
      <vt:lpstr>Grid</vt:lpstr>
      <vt:lpstr>1_Grid</vt:lpstr>
      <vt:lpstr>Sistem PEMILU: MAYORITARIAN, CAMPURAN &amp; LAIN-LAIN</vt:lpstr>
      <vt:lpstr>SISTEM MAYORITARIAN</vt:lpstr>
      <vt:lpstr>Varian Mayoritarian: FPTP</vt:lpstr>
      <vt:lpstr>Varian Mayoritarian: BV</vt:lpstr>
      <vt:lpstr>Varian Mayoritarian: PBV</vt:lpstr>
      <vt:lpstr>Varian Mayoritarian: AV</vt:lpstr>
      <vt:lpstr>Varian Mayoritarian: TRS</vt:lpstr>
      <vt:lpstr>MeNIMBANG SISTEM Mayoritarian</vt:lpstr>
      <vt:lpstr>FENOMENA OVER &amp; UNDER REPRESENTATION</vt:lpstr>
      <vt:lpstr>SISTEM CAMPURAN: ParalLel &amp; MMP</vt:lpstr>
      <vt:lpstr>MMP DI Jerman</vt:lpstr>
      <vt:lpstr>MENIMBANG SISTEM CAMPURAN</vt:lpstr>
      <vt:lpstr>SISTEM PEMILU DI LUAR PEMILU MAINSTREAM</vt:lpstr>
      <vt:lpstr>PowerPoint Presentation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ismail - [2010]</dc:creator>
  <cp:lastModifiedBy>user</cp:lastModifiedBy>
  <cp:revision>27</cp:revision>
  <cp:lastPrinted>2016-12-12T21:32:29Z</cp:lastPrinted>
  <dcterms:created xsi:type="dcterms:W3CDTF">2016-12-05T23:17:20Z</dcterms:created>
  <dcterms:modified xsi:type="dcterms:W3CDTF">2017-12-05T02:04:55Z</dcterms:modified>
</cp:coreProperties>
</file>