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E8434-8A4C-4E6A-B699-00183DDA080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94B0A6-8A24-4AC0-92B1-D3757C167155}">
      <dgm:prSet phldrT="[Text]"/>
      <dgm:spPr/>
      <dgm:t>
        <a:bodyPr/>
        <a:lstStyle/>
        <a:p>
          <a:r>
            <a:rPr lang="en-US" b="1" dirty="0" smtClean="0"/>
            <a:t>PERKEMBANGAN KEHIDUPAN YANG LEBIH MAJU DAN MODERN MENDORONG MENINGKATNYA KEBUTUHAN YANG SEMAKIN KOMPLEK HARUS DIPENUHI FISIK MAUPUN NONN FISIK --- KESEJAHTERAAN</a:t>
          </a:r>
        </a:p>
        <a:p>
          <a:r>
            <a:rPr lang="en-US" b="1" dirty="0" smtClean="0"/>
            <a:t>(PROSES PEMBANGUNAN)</a:t>
          </a:r>
        </a:p>
        <a:p>
          <a:r>
            <a:rPr lang="en-US" b="1" dirty="0" smtClean="0"/>
            <a:t>- POTENSI YANG TERBATAS----- PRIORITAS</a:t>
          </a:r>
        </a:p>
        <a:p>
          <a:r>
            <a:rPr lang="en-US" b="1" dirty="0" smtClean="0"/>
            <a:t>INDIVIDU --- SOSIAL – TERBATAS </a:t>
          </a:r>
          <a:endParaRPr lang="en-US" b="1" dirty="0"/>
        </a:p>
      </dgm:t>
    </dgm:pt>
    <dgm:pt modelId="{253E9503-5F00-4D4D-8A61-00C843C8D993}" type="parTrans" cxnId="{9C23C304-DD89-4672-97A1-286F17E0FBBB}">
      <dgm:prSet/>
      <dgm:spPr/>
      <dgm:t>
        <a:bodyPr/>
        <a:lstStyle/>
        <a:p>
          <a:endParaRPr lang="en-US"/>
        </a:p>
      </dgm:t>
    </dgm:pt>
    <dgm:pt modelId="{618A7C56-44BF-47EE-8A68-54E87D0A4CC9}" type="sibTrans" cxnId="{9C23C304-DD89-4672-97A1-286F17E0FBBB}">
      <dgm:prSet/>
      <dgm:spPr/>
      <dgm:t>
        <a:bodyPr/>
        <a:lstStyle/>
        <a:p>
          <a:endParaRPr lang="en-US"/>
        </a:p>
      </dgm:t>
    </dgm:pt>
    <dgm:pt modelId="{5D88DCCE-6B96-4745-B47A-865B7F769924}">
      <dgm:prSet phldrT="[Text]"/>
      <dgm:spPr/>
      <dgm:t>
        <a:bodyPr/>
        <a:lstStyle/>
        <a:p>
          <a:r>
            <a:rPr lang="en-US" dirty="0" smtClean="0"/>
            <a:t>ORGANISASI /LEMBAGA </a:t>
          </a:r>
        </a:p>
        <a:p>
          <a:r>
            <a:rPr lang="en-US" dirty="0" smtClean="0"/>
            <a:t>(BENTUK KERJASAMA ANTAR INDIVIDU)</a:t>
          </a:r>
        </a:p>
        <a:p>
          <a:r>
            <a:rPr lang="en-US" dirty="0" smtClean="0"/>
            <a:t>SEBAGAI SARANA UNTUK MENGATASI MASALAH DALAM KEHIDUPAN GUNA MEMENUHI KEBUTUHAN </a:t>
          </a:r>
        </a:p>
        <a:p>
          <a:r>
            <a:rPr lang="en-US" dirty="0" smtClean="0"/>
            <a:t>(ORGANISASI FORMAL MAUPUN NON FORMAL)</a:t>
          </a:r>
          <a:endParaRPr lang="en-US" dirty="0"/>
        </a:p>
      </dgm:t>
    </dgm:pt>
    <dgm:pt modelId="{75661B7B-58BB-4AB4-BE22-39685A7AABAA}" type="parTrans" cxnId="{AC5BEFFA-CD2C-427D-9DA0-712848048310}">
      <dgm:prSet/>
      <dgm:spPr/>
      <dgm:t>
        <a:bodyPr/>
        <a:lstStyle/>
        <a:p>
          <a:endParaRPr lang="en-US"/>
        </a:p>
      </dgm:t>
    </dgm:pt>
    <dgm:pt modelId="{83CFD09F-5966-4162-A331-9BC96A5957D4}" type="sibTrans" cxnId="{AC5BEFFA-CD2C-427D-9DA0-712848048310}">
      <dgm:prSet/>
      <dgm:spPr/>
      <dgm:t>
        <a:bodyPr/>
        <a:lstStyle/>
        <a:p>
          <a:endParaRPr lang="en-US"/>
        </a:p>
      </dgm:t>
    </dgm:pt>
    <dgm:pt modelId="{60796FE3-8A37-4402-8EF0-09738C4BB7E0}">
      <dgm:prSet phldrT="[Text]"/>
      <dgm:spPr/>
      <dgm:t>
        <a:bodyPr/>
        <a:lstStyle/>
        <a:p>
          <a:r>
            <a:rPr lang="en-US" dirty="0" smtClean="0"/>
            <a:t>PEMIMPIN – KEPEMIMPINAN </a:t>
          </a:r>
        </a:p>
        <a:p>
          <a:r>
            <a:rPr lang="en-US" dirty="0" smtClean="0"/>
            <a:t>TUGAS POKOK MENGARAHKAN, MEMOTIVASI, MENDORONG MENGERAKAN , MENGELOLA DSBNYA DALAM MENCAPAI TUJUAN ORGANISASAI/KELOMPOK</a:t>
          </a:r>
        </a:p>
        <a:p>
          <a:r>
            <a:rPr lang="en-US" dirty="0" smtClean="0"/>
            <a:t>(FUNGSI ADMINISTRASI – MANAJEMEN ) </a:t>
          </a:r>
          <a:endParaRPr lang="en-US" dirty="0"/>
        </a:p>
      </dgm:t>
    </dgm:pt>
    <dgm:pt modelId="{FCFC5783-6294-44BB-B78C-FD18B3201AEC}" type="parTrans" cxnId="{E55ACA61-183B-40A5-9540-FA5B98FCD7FC}">
      <dgm:prSet/>
      <dgm:spPr/>
      <dgm:t>
        <a:bodyPr/>
        <a:lstStyle/>
        <a:p>
          <a:endParaRPr lang="en-US"/>
        </a:p>
      </dgm:t>
    </dgm:pt>
    <dgm:pt modelId="{9A15EAB1-F7D3-4A3C-B7C7-12CF7B5EFCD4}" type="sibTrans" cxnId="{E55ACA61-183B-40A5-9540-FA5B98FCD7FC}">
      <dgm:prSet/>
      <dgm:spPr/>
      <dgm:t>
        <a:bodyPr/>
        <a:lstStyle/>
        <a:p>
          <a:endParaRPr lang="en-US"/>
        </a:p>
      </dgm:t>
    </dgm:pt>
    <dgm:pt modelId="{6C67F860-09ED-4A31-8B9F-6F053A92D353}" type="pres">
      <dgm:prSet presAssocID="{C57E8434-8A4C-4E6A-B699-00183DDA080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7A55E6-6994-4F96-AA92-FE984E746D18}" type="pres">
      <dgm:prSet presAssocID="{1694B0A6-8A24-4AC0-92B1-D3757C167155}" presName="node" presStyleLbl="node1" presStyleIdx="0" presStyleCnt="3" custScaleX="42176" custScaleY="69939" custLinFactNeighborX="-24513" custLinFactNeighborY="8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619274-30DA-4B93-BF69-0D7FC84D383F}" type="pres">
      <dgm:prSet presAssocID="{618A7C56-44BF-47EE-8A68-54E87D0A4CC9}" presName="sibTrans" presStyleCnt="0"/>
      <dgm:spPr/>
    </dgm:pt>
    <dgm:pt modelId="{031D7535-3827-486D-B7AF-F84FAD5D3B02}" type="pres">
      <dgm:prSet presAssocID="{5D88DCCE-6B96-4745-B47A-865B7F769924}" presName="node" presStyleLbl="node1" presStyleIdx="1" presStyleCnt="3" custScaleX="46605" custScaleY="66642" custLinFactNeighborX="15369" custLinFactNeighborY="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EC51F2-1AA0-4466-BF75-729EDC63FB70}" type="pres">
      <dgm:prSet presAssocID="{83CFD09F-5966-4162-A331-9BC96A5957D4}" presName="sibTrans" presStyleCnt="0"/>
      <dgm:spPr/>
    </dgm:pt>
    <dgm:pt modelId="{9DA86384-DBD9-4688-9B24-997B089ACB81}" type="pres">
      <dgm:prSet presAssocID="{60796FE3-8A37-4402-8EF0-09738C4BB7E0}" presName="node" presStyleLbl="node1" presStyleIdx="2" presStyleCnt="3" custScaleX="56556" custScaleY="420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5ACA61-183B-40A5-9540-FA5B98FCD7FC}" srcId="{C57E8434-8A4C-4E6A-B699-00183DDA0808}" destId="{60796FE3-8A37-4402-8EF0-09738C4BB7E0}" srcOrd="2" destOrd="0" parTransId="{FCFC5783-6294-44BB-B78C-FD18B3201AEC}" sibTransId="{9A15EAB1-F7D3-4A3C-B7C7-12CF7B5EFCD4}"/>
    <dgm:cxn modelId="{9C23C304-DD89-4672-97A1-286F17E0FBBB}" srcId="{C57E8434-8A4C-4E6A-B699-00183DDA0808}" destId="{1694B0A6-8A24-4AC0-92B1-D3757C167155}" srcOrd="0" destOrd="0" parTransId="{253E9503-5F00-4D4D-8A61-00C843C8D993}" sibTransId="{618A7C56-44BF-47EE-8A68-54E87D0A4CC9}"/>
    <dgm:cxn modelId="{9742C289-595C-4672-AC6A-072FCEAA4D05}" type="presOf" srcId="{60796FE3-8A37-4402-8EF0-09738C4BB7E0}" destId="{9DA86384-DBD9-4688-9B24-997B089ACB81}" srcOrd="0" destOrd="0" presId="urn:microsoft.com/office/officeart/2005/8/layout/default#1"/>
    <dgm:cxn modelId="{F89EA9B4-7B34-4F91-8D8E-D7ADAF0D011C}" type="presOf" srcId="{C57E8434-8A4C-4E6A-B699-00183DDA0808}" destId="{6C67F860-09ED-4A31-8B9F-6F053A92D353}" srcOrd="0" destOrd="0" presId="urn:microsoft.com/office/officeart/2005/8/layout/default#1"/>
    <dgm:cxn modelId="{AC5BEFFA-CD2C-427D-9DA0-712848048310}" srcId="{C57E8434-8A4C-4E6A-B699-00183DDA0808}" destId="{5D88DCCE-6B96-4745-B47A-865B7F769924}" srcOrd="1" destOrd="0" parTransId="{75661B7B-58BB-4AB4-BE22-39685A7AABAA}" sibTransId="{83CFD09F-5966-4162-A331-9BC96A5957D4}"/>
    <dgm:cxn modelId="{D4D4A2DD-D177-4D93-AB38-764688843651}" type="presOf" srcId="{1694B0A6-8A24-4AC0-92B1-D3757C167155}" destId="{E67A55E6-6994-4F96-AA92-FE984E746D18}" srcOrd="0" destOrd="0" presId="urn:microsoft.com/office/officeart/2005/8/layout/default#1"/>
    <dgm:cxn modelId="{A7B46CEE-5FFB-456C-AB74-D61ACF64E3DC}" type="presOf" srcId="{5D88DCCE-6B96-4745-B47A-865B7F769924}" destId="{031D7535-3827-486D-B7AF-F84FAD5D3B02}" srcOrd="0" destOrd="0" presId="urn:microsoft.com/office/officeart/2005/8/layout/default#1"/>
    <dgm:cxn modelId="{4C7EFFBE-8BD2-4F88-AFA2-766663E6DE7C}" type="presParOf" srcId="{6C67F860-09ED-4A31-8B9F-6F053A92D353}" destId="{E67A55E6-6994-4F96-AA92-FE984E746D18}" srcOrd="0" destOrd="0" presId="urn:microsoft.com/office/officeart/2005/8/layout/default#1"/>
    <dgm:cxn modelId="{BBCC6702-A536-4FE8-BEC1-4059BF777752}" type="presParOf" srcId="{6C67F860-09ED-4A31-8B9F-6F053A92D353}" destId="{9A619274-30DA-4B93-BF69-0D7FC84D383F}" srcOrd="1" destOrd="0" presId="urn:microsoft.com/office/officeart/2005/8/layout/default#1"/>
    <dgm:cxn modelId="{3791B3E2-85DE-4B1B-926E-2E09E3CC28EE}" type="presParOf" srcId="{6C67F860-09ED-4A31-8B9F-6F053A92D353}" destId="{031D7535-3827-486D-B7AF-F84FAD5D3B02}" srcOrd="2" destOrd="0" presId="urn:microsoft.com/office/officeart/2005/8/layout/default#1"/>
    <dgm:cxn modelId="{114A8914-429C-44FA-84AD-C03023CC4521}" type="presParOf" srcId="{6C67F860-09ED-4A31-8B9F-6F053A92D353}" destId="{D9EC51F2-1AA0-4466-BF75-729EDC63FB70}" srcOrd="3" destOrd="0" presId="urn:microsoft.com/office/officeart/2005/8/layout/default#1"/>
    <dgm:cxn modelId="{FB5C992C-F4C2-4B5D-8D48-70E386EBF856}" type="presParOf" srcId="{6C67F860-09ED-4A31-8B9F-6F053A92D353}" destId="{9DA86384-DBD9-4688-9B24-997B089ACB81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F1033C-1DC9-4990-BD95-969A5781BA24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B401AE-01D5-4D9E-BB8E-15BF58B612C9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FFFF00"/>
              </a:solidFill>
            </a:rPr>
            <a:t>ORGANISASI </a:t>
          </a:r>
        </a:p>
        <a:p>
          <a:r>
            <a:rPr lang="en-US" sz="1400" b="1" dirty="0" smtClean="0">
              <a:solidFill>
                <a:srgbClr val="FFFF00"/>
              </a:solidFill>
            </a:rPr>
            <a:t>SETIAP BENTUK KERJASAMA/PERSEKUTUAN DIANTARA DUA ORANG ATAU LEBIH DALAM SUATU IKATAN UNTUK MENCAPAI TUJUAN BERSAMA </a:t>
          </a:r>
          <a:endParaRPr lang="en-US" sz="1400" b="1" dirty="0">
            <a:solidFill>
              <a:srgbClr val="FFFF00"/>
            </a:solidFill>
          </a:endParaRPr>
        </a:p>
      </dgm:t>
    </dgm:pt>
    <dgm:pt modelId="{091FBB3B-D9C5-4B3A-96BC-D41CCEB15940}" type="parTrans" cxnId="{53FAD566-5E3C-421F-8F3D-B4EC4BE3AF8C}">
      <dgm:prSet/>
      <dgm:spPr/>
      <dgm:t>
        <a:bodyPr/>
        <a:lstStyle/>
        <a:p>
          <a:endParaRPr lang="en-US"/>
        </a:p>
      </dgm:t>
    </dgm:pt>
    <dgm:pt modelId="{47F9FE61-59C0-466F-B2BC-DE0E9F2B0346}" type="sibTrans" cxnId="{53FAD566-5E3C-421F-8F3D-B4EC4BE3AF8C}">
      <dgm:prSet/>
      <dgm:spPr/>
      <dgm:t>
        <a:bodyPr/>
        <a:lstStyle/>
        <a:p>
          <a:endParaRPr lang="en-US"/>
        </a:p>
      </dgm:t>
    </dgm:pt>
    <dgm:pt modelId="{E5C3E78F-2A03-458E-84FB-6A0C792B36D0}">
      <dgm:prSet phldrT="[Text]"/>
      <dgm:spPr/>
      <dgm:t>
        <a:bodyPr/>
        <a:lstStyle/>
        <a:p>
          <a:r>
            <a:rPr lang="en-US" dirty="0" smtClean="0"/>
            <a:t>PEMIMPIN </a:t>
          </a:r>
        </a:p>
        <a:p>
          <a:r>
            <a:rPr lang="en-US" dirty="0" smtClean="0"/>
            <a:t>ORANG YANG MEMILIKI KEMAMPUAN DALAM MEMPENGARUHI , MENGERAKAN, MENGERAKAN, MENGELOLAMEMERINTAH TERHADAP ORANG DALAM MENCAPAI TUJUAN BERSAMA </a:t>
          </a:r>
        </a:p>
        <a:p>
          <a:r>
            <a:rPr lang="en-US" dirty="0" smtClean="0"/>
            <a:t>(</a:t>
          </a:r>
          <a:r>
            <a:rPr lang="en-US" b="1" dirty="0" smtClean="0">
              <a:solidFill>
                <a:srgbClr val="FFFF00"/>
              </a:solidFill>
            </a:rPr>
            <a:t>ORGANISASI FORMAL MAUPUN NON FORMAL</a:t>
          </a:r>
          <a:r>
            <a:rPr lang="en-US" dirty="0" smtClean="0"/>
            <a:t>)</a:t>
          </a:r>
          <a:endParaRPr lang="en-US" dirty="0"/>
        </a:p>
      </dgm:t>
    </dgm:pt>
    <dgm:pt modelId="{C41AA069-E5BF-4C74-8FBD-69721A96DDF2}" type="parTrans" cxnId="{5D005C0C-16A3-4070-83F1-ADF5CA543728}">
      <dgm:prSet/>
      <dgm:spPr/>
      <dgm:t>
        <a:bodyPr/>
        <a:lstStyle/>
        <a:p>
          <a:endParaRPr lang="en-US"/>
        </a:p>
      </dgm:t>
    </dgm:pt>
    <dgm:pt modelId="{4F7EF09D-74EC-4F0D-9D53-58A933B50228}" type="sibTrans" cxnId="{5D005C0C-16A3-4070-83F1-ADF5CA543728}">
      <dgm:prSet/>
      <dgm:spPr/>
      <dgm:t>
        <a:bodyPr/>
        <a:lstStyle/>
        <a:p>
          <a:endParaRPr lang="en-US"/>
        </a:p>
      </dgm:t>
    </dgm:pt>
    <dgm:pt modelId="{4140D300-6667-469B-B357-3337A010CADC}">
      <dgm:prSet phldrT="[Text]"/>
      <dgm:spPr/>
      <dgm:t>
        <a:bodyPr/>
        <a:lstStyle/>
        <a:p>
          <a:r>
            <a:rPr lang="en-US" dirty="0" smtClean="0"/>
            <a:t>KEPEMIMPINAN </a:t>
          </a:r>
        </a:p>
        <a:p>
          <a:r>
            <a:rPr lang="en-US" dirty="0" smtClean="0"/>
            <a:t>PROSES UNTUK MEMPENGARUHI, MENGERAKAN, MEMOTIVASI, MENGERAKAN, MEMERINTAH AGAR ORANG LAIN MAU MELAKSANAKAN APA YANG DIKEHENDAKI OLEH PEMIMPIN DALAM MENCAPAI TUJUAN TERTENTU</a:t>
          </a:r>
        </a:p>
        <a:p>
          <a:r>
            <a:rPr lang="en-US" b="1" dirty="0" smtClean="0">
              <a:solidFill>
                <a:srgbClr val="FFFF00"/>
              </a:solidFill>
            </a:rPr>
            <a:t>TEKNIK MEMIMPIN </a:t>
          </a:r>
        </a:p>
        <a:p>
          <a:r>
            <a:rPr lang="en-US" b="1" dirty="0" smtClean="0">
              <a:solidFill>
                <a:srgbClr val="FFFF00"/>
              </a:solidFill>
            </a:rPr>
            <a:t>(ETIKA, PERINTAH, MEMOTIVASI, TEGURAN, PENGENDALIAN KONFLIK DSBNYA )</a:t>
          </a:r>
          <a:endParaRPr lang="en-US" b="1" dirty="0">
            <a:solidFill>
              <a:srgbClr val="FFFF00"/>
            </a:solidFill>
          </a:endParaRPr>
        </a:p>
      </dgm:t>
    </dgm:pt>
    <dgm:pt modelId="{EED07D08-FCAA-4D44-BFE4-E360CE7954ED}" type="parTrans" cxnId="{25D9F297-584C-4860-832E-32CA8F1B6B30}">
      <dgm:prSet/>
      <dgm:spPr/>
      <dgm:t>
        <a:bodyPr/>
        <a:lstStyle/>
        <a:p>
          <a:endParaRPr lang="en-US"/>
        </a:p>
      </dgm:t>
    </dgm:pt>
    <dgm:pt modelId="{145DCEF4-DCC8-43CD-B27C-CED847B406BD}" type="sibTrans" cxnId="{25D9F297-584C-4860-832E-32CA8F1B6B30}">
      <dgm:prSet/>
      <dgm:spPr/>
      <dgm:t>
        <a:bodyPr/>
        <a:lstStyle/>
        <a:p>
          <a:endParaRPr lang="en-US"/>
        </a:p>
      </dgm:t>
    </dgm:pt>
    <dgm:pt modelId="{E31907AA-0580-4BB4-AADF-B1B86C573194}" type="pres">
      <dgm:prSet presAssocID="{86F1033C-1DC9-4990-BD95-969A5781BA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869890-6DB6-4E52-8544-83AAF67F25D1}" type="pres">
      <dgm:prSet presAssocID="{A7B401AE-01D5-4D9E-BB8E-15BF58B612C9}" presName="node" presStyleLbl="node1" presStyleIdx="0" presStyleCnt="3" custScaleX="65380" custScaleY="46279" custLinFactNeighborX="-7104" custLinFactNeighborY="3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82D34-E3E8-46AD-A235-93787F2FF7FA}" type="pres">
      <dgm:prSet presAssocID="{47F9FE61-59C0-466F-B2BC-DE0E9F2B0346}" presName="sibTrans" presStyleCnt="0"/>
      <dgm:spPr/>
    </dgm:pt>
    <dgm:pt modelId="{29E8CC4E-80BD-4993-AAE0-C78A7C02854D}" type="pres">
      <dgm:prSet presAssocID="{E5C3E78F-2A03-458E-84FB-6A0C792B36D0}" presName="node" presStyleLbl="node1" presStyleIdx="1" presStyleCnt="3" custScaleX="56271" custScaleY="49922" custLinFactNeighborX="28927" custLinFactNeighborY="-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3804D6-E2A9-4CDF-9552-182644D7633A}" type="pres">
      <dgm:prSet presAssocID="{4F7EF09D-74EC-4F0D-9D53-58A933B50228}" presName="sibTrans" presStyleCnt="0"/>
      <dgm:spPr/>
    </dgm:pt>
    <dgm:pt modelId="{5DA0CA81-AB1E-45B2-9B03-812360FB3476}" type="pres">
      <dgm:prSet presAssocID="{4140D300-6667-469B-B357-3337A010CADC}" presName="node" presStyleLbl="node1" presStyleIdx="2" presStyleCnt="3" custScaleX="62308" custScaleY="67165" custLinFactNeighborX="60949" custLinFactNeighborY="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A1E654-A5AA-4032-98AB-C1A12BD27FC5}" type="presOf" srcId="{A7B401AE-01D5-4D9E-BB8E-15BF58B612C9}" destId="{A2869890-6DB6-4E52-8544-83AAF67F25D1}" srcOrd="0" destOrd="0" presId="urn:microsoft.com/office/officeart/2005/8/layout/default#2"/>
    <dgm:cxn modelId="{25D9F297-584C-4860-832E-32CA8F1B6B30}" srcId="{86F1033C-1DC9-4990-BD95-969A5781BA24}" destId="{4140D300-6667-469B-B357-3337A010CADC}" srcOrd="2" destOrd="0" parTransId="{EED07D08-FCAA-4D44-BFE4-E360CE7954ED}" sibTransId="{145DCEF4-DCC8-43CD-B27C-CED847B406BD}"/>
    <dgm:cxn modelId="{E1CC6EAF-5B35-4C84-96F3-4F2A84C3CBCE}" type="presOf" srcId="{86F1033C-1DC9-4990-BD95-969A5781BA24}" destId="{E31907AA-0580-4BB4-AADF-B1B86C573194}" srcOrd="0" destOrd="0" presId="urn:microsoft.com/office/officeart/2005/8/layout/default#2"/>
    <dgm:cxn modelId="{1B7CFF57-9B57-49AF-A168-0E6D935A6062}" type="presOf" srcId="{4140D300-6667-469B-B357-3337A010CADC}" destId="{5DA0CA81-AB1E-45B2-9B03-812360FB3476}" srcOrd="0" destOrd="0" presId="urn:microsoft.com/office/officeart/2005/8/layout/default#2"/>
    <dgm:cxn modelId="{53FAD566-5E3C-421F-8F3D-B4EC4BE3AF8C}" srcId="{86F1033C-1DC9-4990-BD95-969A5781BA24}" destId="{A7B401AE-01D5-4D9E-BB8E-15BF58B612C9}" srcOrd="0" destOrd="0" parTransId="{091FBB3B-D9C5-4B3A-96BC-D41CCEB15940}" sibTransId="{47F9FE61-59C0-466F-B2BC-DE0E9F2B0346}"/>
    <dgm:cxn modelId="{5D005C0C-16A3-4070-83F1-ADF5CA543728}" srcId="{86F1033C-1DC9-4990-BD95-969A5781BA24}" destId="{E5C3E78F-2A03-458E-84FB-6A0C792B36D0}" srcOrd="1" destOrd="0" parTransId="{C41AA069-E5BF-4C74-8FBD-69721A96DDF2}" sibTransId="{4F7EF09D-74EC-4F0D-9D53-58A933B50228}"/>
    <dgm:cxn modelId="{3986DBC5-677D-4871-A960-106914716C83}" type="presOf" srcId="{E5C3E78F-2A03-458E-84FB-6A0C792B36D0}" destId="{29E8CC4E-80BD-4993-AAE0-C78A7C02854D}" srcOrd="0" destOrd="0" presId="urn:microsoft.com/office/officeart/2005/8/layout/default#2"/>
    <dgm:cxn modelId="{0FCA4323-EB49-42AA-B708-30E1C748B7B9}" type="presParOf" srcId="{E31907AA-0580-4BB4-AADF-B1B86C573194}" destId="{A2869890-6DB6-4E52-8544-83AAF67F25D1}" srcOrd="0" destOrd="0" presId="urn:microsoft.com/office/officeart/2005/8/layout/default#2"/>
    <dgm:cxn modelId="{26F954CF-89B2-4C1F-8383-5521FF3F7C4C}" type="presParOf" srcId="{E31907AA-0580-4BB4-AADF-B1B86C573194}" destId="{85782D34-E3E8-46AD-A235-93787F2FF7FA}" srcOrd="1" destOrd="0" presId="urn:microsoft.com/office/officeart/2005/8/layout/default#2"/>
    <dgm:cxn modelId="{33718D9B-C8AA-4CB5-AE4D-972FBB2CA207}" type="presParOf" srcId="{E31907AA-0580-4BB4-AADF-B1B86C573194}" destId="{29E8CC4E-80BD-4993-AAE0-C78A7C02854D}" srcOrd="2" destOrd="0" presId="urn:microsoft.com/office/officeart/2005/8/layout/default#2"/>
    <dgm:cxn modelId="{81BC2C8A-9209-4AFD-8297-5BDD32B4EB91}" type="presParOf" srcId="{E31907AA-0580-4BB4-AADF-B1B86C573194}" destId="{F33804D6-E2A9-4CDF-9552-182644D7633A}" srcOrd="3" destOrd="0" presId="urn:microsoft.com/office/officeart/2005/8/layout/default#2"/>
    <dgm:cxn modelId="{F9499EA4-4051-495E-B88C-06F44C5C0D10}" type="presParOf" srcId="{E31907AA-0580-4BB4-AADF-B1B86C573194}" destId="{5DA0CA81-AB1E-45B2-9B03-812360FB3476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A55E6-6994-4F96-AA92-FE984E746D18}">
      <dsp:nvSpPr>
        <dsp:cNvPr id="0" name=""/>
        <dsp:cNvSpPr/>
      </dsp:nvSpPr>
      <dsp:spPr>
        <a:xfrm>
          <a:off x="0" y="315562"/>
          <a:ext cx="2497412" cy="2484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PERKEMBANGAN KEHIDUPAN YANG LEBIH MAJU DAN MODERN MENDORONG MENINGKATNYA KEBUTUHAN YANG SEMAKIN KOMPLEK HARUS DIPENUHI FISIK MAUPUN NONN FISIK --- KESEJAHTERAAN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(PROSES PEMBANGUNAN)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- POTENSI YANG TERBATAS----- PRIORITAS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INDIVIDU --- SOSIAL – TERBATAS </a:t>
          </a:r>
          <a:endParaRPr lang="en-US" sz="1300" b="1" kern="1200" dirty="0"/>
        </a:p>
      </dsp:txBody>
      <dsp:txXfrm>
        <a:off x="0" y="315562"/>
        <a:ext cx="2497412" cy="2484824"/>
      </dsp:txXfrm>
    </dsp:sp>
    <dsp:sp modelId="{031D7535-3827-486D-B7AF-F84FAD5D3B02}">
      <dsp:nvSpPr>
        <dsp:cNvPr id="0" name=""/>
        <dsp:cNvSpPr/>
      </dsp:nvSpPr>
      <dsp:spPr>
        <a:xfrm>
          <a:off x="5327120" y="389657"/>
          <a:ext cx="2759672" cy="2367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ORGANISASI /LEMBAGA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(BENTUK KERJASAMA ANTAR INDIVIDU)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SEBAGAI SARANA UNTUK MENGATASI MASALAH DALAM KEHIDUPAN GUNA MEMENUHI KEBUTUHAN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(ORGANISASI FORMAL MAUPUN NON FORMAL)</a:t>
          </a:r>
          <a:endParaRPr lang="en-US" sz="1300" kern="1200" dirty="0"/>
        </a:p>
      </dsp:txBody>
      <dsp:txXfrm>
        <a:off x="5327120" y="389657"/>
        <a:ext cx="2759672" cy="2367686"/>
      </dsp:txXfrm>
    </dsp:sp>
    <dsp:sp modelId="{9DA86384-DBD9-4688-9B24-997B089ACB81}">
      <dsp:nvSpPr>
        <dsp:cNvPr id="0" name=""/>
        <dsp:cNvSpPr/>
      </dsp:nvSpPr>
      <dsp:spPr>
        <a:xfrm>
          <a:off x="2577663" y="3077390"/>
          <a:ext cx="3348911" cy="1494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PEMIMPIN – KEPEMIMPINAN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TUGAS POKOK MENGARAHKAN, MEMOTIVASI, MENDORONG MENGERAKAN , MENGELOLA DSBNYA DALAM MENCAPAI TUJUAN ORGANISASAI/KELOMPOK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(FUNGSI ADMINISTRASI – MANAJEMEN ) </a:t>
          </a:r>
          <a:endParaRPr lang="en-US" sz="1300" kern="1200" dirty="0"/>
        </a:p>
      </dsp:txBody>
      <dsp:txXfrm>
        <a:off x="2577663" y="3077390"/>
        <a:ext cx="3348911" cy="1494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69890-6DB6-4E52-8544-83AAF67F25D1}">
      <dsp:nvSpPr>
        <dsp:cNvPr id="0" name=""/>
        <dsp:cNvSpPr/>
      </dsp:nvSpPr>
      <dsp:spPr>
        <a:xfrm>
          <a:off x="0" y="190444"/>
          <a:ext cx="4159748" cy="1766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ORGANISASI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SETIAP BENTUK KERJASAMA/PERSEKUTUAN DIANTARA DUA ORANG ATAU LEBIH DALAM SUATU IKATAN UNTUK MENCAPAI TUJUAN BERSAMA </a:t>
          </a:r>
          <a:endParaRPr lang="en-US" sz="1400" b="1" kern="1200" dirty="0">
            <a:solidFill>
              <a:srgbClr val="FFFF00"/>
            </a:solidFill>
          </a:endParaRPr>
        </a:p>
      </dsp:txBody>
      <dsp:txXfrm>
        <a:off x="0" y="190444"/>
        <a:ext cx="4159748" cy="1766677"/>
      </dsp:txXfrm>
    </dsp:sp>
    <dsp:sp modelId="{29E8CC4E-80BD-4993-AAE0-C78A7C02854D}">
      <dsp:nvSpPr>
        <dsp:cNvPr id="0" name=""/>
        <dsp:cNvSpPr/>
      </dsp:nvSpPr>
      <dsp:spPr>
        <a:xfrm>
          <a:off x="5308092" y="1919"/>
          <a:ext cx="3580195" cy="19057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PEMIMPIN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ORANG YANG MEMILIKI KEMAMPUAN DALAM MEMPENGARUHI , MENGERAKAN, MENGERAKAN, MENGELOLAMEMERINTAH TERHADAP ORANG DALAM MENCAPAI TUJUAN BERSAMA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</a:t>
          </a:r>
          <a:r>
            <a:rPr lang="en-US" sz="1500" b="1" kern="1200" dirty="0" smtClean="0">
              <a:solidFill>
                <a:srgbClr val="FFFF00"/>
              </a:solidFill>
            </a:rPr>
            <a:t>ORGANISASI FORMAL MAUPUN NON FORMAL</a:t>
          </a:r>
          <a:r>
            <a:rPr lang="en-US" sz="1500" kern="1200" dirty="0" smtClean="0"/>
            <a:t>)</a:t>
          </a:r>
          <a:endParaRPr lang="en-US" sz="1500" kern="1200" dirty="0"/>
        </a:p>
      </dsp:txBody>
      <dsp:txXfrm>
        <a:off x="5308092" y="1919"/>
        <a:ext cx="3580195" cy="1905747"/>
      </dsp:txXfrm>
    </dsp:sp>
    <dsp:sp modelId="{5DA0CA81-AB1E-45B2-9B03-812360FB3476}">
      <dsp:nvSpPr>
        <dsp:cNvPr id="0" name=""/>
        <dsp:cNvSpPr/>
      </dsp:nvSpPr>
      <dsp:spPr>
        <a:xfrm>
          <a:off x="4923993" y="2547879"/>
          <a:ext cx="3964294" cy="2563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KEPEMIMPINAN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PROSES UNTUK MEMPENGARUHI, MENGERAKAN, MEMOTIVASI, MENGERAKAN, MEMERINTAH AGAR ORANG LAIN MAU MELAKSANAKAN APA YANG DIKEHENDAKI OLEH PEMIMPIN DALAM MENCAPAI TUJUAN TERTENTU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FF00"/>
              </a:solidFill>
            </a:rPr>
            <a:t>TEKNIK MEMIMPIN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FF00"/>
              </a:solidFill>
            </a:rPr>
            <a:t>(ETIKA, PERINTAH, MEMOTIVASI, TEGURAN, PENGENDALIAN KONFLIK DSBNYA )</a:t>
          </a:r>
          <a:endParaRPr lang="en-US" sz="1500" b="1" kern="1200" dirty="0">
            <a:solidFill>
              <a:srgbClr val="FFFF00"/>
            </a:solidFill>
          </a:endParaRPr>
        </a:p>
      </dsp:txBody>
      <dsp:txXfrm>
        <a:off x="4923993" y="2547879"/>
        <a:ext cx="3964294" cy="2563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A4863F9-9C8A-4B27-AA80-79580CB4AC00}" type="datetimeFigureOut">
              <a:rPr lang="id-ID" smtClean="0"/>
              <a:t>30/09/2020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AB684B5-DEEF-4175-A1F8-15356968036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440159"/>
          </a:xfrm>
        </p:spPr>
        <p:txBody>
          <a:bodyPr/>
          <a:lstStyle/>
          <a:p>
            <a:r>
              <a:rPr lang="id-ID" dirty="0" smtClean="0"/>
              <a:t>MATERI PERTAMA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573016"/>
            <a:ext cx="7920880" cy="2065784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 smtClean="0">
                <a:solidFill>
                  <a:srgbClr val="00B050"/>
                </a:solidFill>
              </a:rPr>
              <a:t>KEPEMIMPINAN DESA </a:t>
            </a:r>
          </a:p>
          <a:p>
            <a:r>
              <a:rPr lang="id-ID" sz="2400" b="1" dirty="0" smtClean="0">
                <a:solidFill>
                  <a:srgbClr val="FF0000"/>
                </a:solidFill>
              </a:rPr>
              <a:t>PRODI PEMBANGUNAN MASYARAKAT DESA – D3</a:t>
            </a:r>
          </a:p>
          <a:p>
            <a:r>
              <a:rPr lang="id-ID" sz="2000" b="1" dirty="0" smtClean="0">
                <a:solidFill>
                  <a:srgbClr val="0070C0"/>
                </a:solidFill>
              </a:rPr>
              <a:t>SEKOLAH TINGGI PEMBANGUNAN MASYARAKAT DESA “APMD”</a:t>
            </a:r>
          </a:p>
          <a:p>
            <a:r>
              <a:rPr lang="id-ID" sz="2000" b="1" dirty="0" smtClean="0">
                <a:solidFill>
                  <a:srgbClr val="0070C0"/>
                </a:solidFill>
              </a:rPr>
              <a:t>YOGYAKARTA</a:t>
            </a:r>
          </a:p>
          <a:p>
            <a:r>
              <a:rPr lang="id-ID" sz="2400" b="1" dirty="0" smtClean="0">
                <a:solidFill>
                  <a:srgbClr val="FF0000"/>
                </a:solidFill>
              </a:rPr>
              <a:t>2020</a:t>
            </a:r>
            <a:endParaRPr lang="id-ID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5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72588"/>
          </a:xfrm>
        </p:spPr>
        <p:txBody>
          <a:bodyPr>
            <a:normAutofit/>
          </a:bodyPr>
          <a:lstStyle/>
          <a:p>
            <a:pPr marL="0" indent="0"/>
            <a:r>
              <a:rPr lang="id-ID" sz="2000" dirty="0" smtClean="0"/>
              <a:t>MEMBERI PENGETAHUN TENTANG ARTI PENTINGNYA KEPEMIMPINAN DALAM MEMPENGARUHI TERCAPAINYA TUJUAN ORGANISASI</a:t>
            </a:r>
          </a:p>
          <a:p>
            <a:pPr marL="0" indent="0"/>
            <a:endParaRPr lang="id-ID" sz="2000" dirty="0" smtClean="0"/>
          </a:p>
          <a:p>
            <a:r>
              <a:rPr lang="id-ID" sz="2000" dirty="0" smtClean="0"/>
              <a:t>MEMBERIKAN TEORI DASAR-DASAR TEORI KEPEMIMPINAN </a:t>
            </a:r>
          </a:p>
          <a:p>
            <a:endParaRPr lang="id-ID" sz="2000" dirty="0" smtClean="0"/>
          </a:p>
          <a:p>
            <a:pPr marL="0" indent="0"/>
            <a:r>
              <a:rPr lang="id-ID" sz="2000" dirty="0" smtClean="0"/>
              <a:t>MAMPU MEMPRAKTEKAN GAYA DAN TYPE PROSES KEPEMIMPINAN DLAM PENCAPAIAN TUJUAN SECARA EFEKTIF </a:t>
            </a:r>
          </a:p>
          <a:p>
            <a:r>
              <a:rPr lang="id-ID" sz="2000" dirty="0" smtClean="0"/>
              <a:t>DLL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29766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POKOK BAHASAN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472608"/>
          </a:xfrm>
        </p:spPr>
        <p:txBody>
          <a:bodyPr>
            <a:normAutofit/>
          </a:bodyPr>
          <a:lstStyle/>
          <a:p>
            <a:pPr>
              <a:tabLst>
                <a:tab pos="442913" algn="l"/>
              </a:tabLst>
            </a:pPr>
            <a:r>
              <a:rPr lang="id-ID" sz="2400" dirty="0" smtClean="0"/>
              <a:t>	- POKOK-POKOK PENGERTIAN ARTI PENTINGNYA    	KEPEMIMPINAN DESA DALAM PENCAPAIAN TUJUAN</a:t>
            </a:r>
          </a:p>
          <a:p>
            <a:r>
              <a:rPr lang="id-ID" sz="2400" dirty="0" smtClean="0"/>
              <a:t>	- BEBERAPA  KONSEP TEORI , GAYA, TYPE KEPEMIMPINAN</a:t>
            </a:r>
          </a:p>
          <a:p>
            <a:r>
              <a:rPr lang="id-ID" sz="2400" dirty="0" smtClean="0"/>
              <a:t>	- TEKNIK KEPEMIMPINAN  KEPALA DESA YANG EFEKTIF </a:t>
            </a:r>
          </a:p>
          <a:p>
            <a:pPr marL="633413" indent="-633413"/>
            <a:r>
              <a:rPr lang="id-ID" sz="2400" dirty="0" smtClean="0"/>
              <a:t>	DALAM  PEMERINTAHAN , PEMBANGUNAN DAN PEMBERDAYAAN MASYARAKAT </a:t>
            </a:r>
          </a:p>
          <a:p>
            <a:r>
              <a:rPr lang="id-ID" sz="2400" dirty="0" smtClean="0"/>
              <a:t>	- PRAKTEK /PENGAMATAN BEBERAPA KEPEMIMPINAN YANG BERHASIL</a:t>
            </a:r>
          </a:p>
          <a:p>
            <a:pPr indent="-166688"/>
            <a:r>
              <a:rPr lang="id-ID" sz="2400" dirty="0" smtClean="0"/>
              <a:t>-  TUGAS INDIVIDU, KELOMPOK DAN DISKUSI  PENGAMATAN KE DESA 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82259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HUBUNGAN PEMIMPIN – KEPEMIMPINAN DAN PEMBANGUNAN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76892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eft-Right Arrow 6"/>
          <p:cNvSpPr/>
          <p:nvPr/>
        </p:nvSpPr>
        <p:spPr>
          <a:xfrm>
            <a:off x="3429000" y="2438400"/>
            <a:ext cx="2133600" cy="914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962400" y="3124200"/>
            <a:ext cx="9144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13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POLA HUBUNGAN ORGANISASI – PEMIMPIN DAN KEPEMIMPINAN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164080"/>
              </p:ext>
            </p:extLst>
          </p:nvPr>
        </p:nvGraphicFramePr>
        <p:xfrm>
          <a:off x="179512" y="1484784"/>
          <a:ext cx="888828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ight Arrow 5"/>
          <p:cNvSpPr/>
          <p:nvPr/>
        </p:nvSpPr>
        <p:spPr>
          <a:xfrm>
            <a:off x="4140763" y="2148348"/>
            <a:ext cx="1600200" cy="609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010400" y="3505200"/>
            <a:ext cx="533400" cy="6096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4419600"/>
            <a:ext cx="3795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KONDISI PEMIMPIN AKAN BERPENGARUH TERHADAP ;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 MAJU MUNDURNYA ORGANISASI/LEMBAGA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BERKEMBANG TIDAKNYA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SENANG TIDAKNYA SESEORANG BERADA  DLM ORGANISASI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CEPAT/TIDAKNYA TERCAPAINYA  TUJUAN  ORG DSBNYA   </a:t>
            </a:r>
            <a:endParaRPr lang="en-US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3962400" y="3352800"/>
            <a:ext cx="1600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962400" y="4495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19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BEBERAPA KONSEP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id-ID" dirty="0" smtClean="0"/>
              <a:t>PEMIMPIN ----- UMUM --- KEKUATAN DALAM  DIRI SESEORANG</a:t>
            </a:r>
          </a:p>
          <a:p>
            <a:r>
              <a:rPr lang="id-ID" dirty="0" smtClean="0"/>
              <a:t>TOKOH</a:t>
            </a:r>
          </a:p>
          <a:p>
            <a:r>
              <a:rPr lang="id-ID" dirty="0" smtClean="0"/>
              <a:t>LEADER</a:t>
            </a:r>
          </a:p>
          <a:p>
            <a:r>
              <a:rPr lang="id-ID" dirty="0" smtClean="0"/>
              <a:t>MANAJER ----- ORGANISASI/PERUSAHAAN</a:t>
            </a:r>
          </a:p>
          <a:p>
            <a:r>
              <a:rPr lang="id-ID" dirty="0" smtClean="0"/>
              <a:t>KEPALA </a:t>
            </a:r>
          </a:p>
          <a:p>
            <a:r>
              <a:rPr lang="id-ID" dirty="0" smtClean="0"/>
              <a:t>KETUA </a:t>
            </a:r>
          </a:p>
          <a:p>
            <a:r>
              <a:rPr lang="id-ID" dirty="0" smtClean="0"/>
              <a:t>DIREKTUR</a:t>
            </a:r>
          </a:p>
          <a:p>
            <a:r>
              <a:rPr lang="id-ID" dirty="0" smtClean="0"/>
              <a:t>BOS</a:t>
            </a:r>
          </a:p>
          <a:p>
            <a:r>
              <a:rPr lang="id-ID" dirty="0" smtClean="0"/>
              <a:t>KEPEMIMPINAN ---- PROSES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24032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283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MATERI PERTAMA</vt:lpstr>
      <vt:lpstr>TUJUAN </vt:lpstr>
      <vt:lpstr>POKOK BAHASAN </vt:lpstr>
      <vt:lpstr>HUBUNGAN PEMIMPIN – KEPEMIMPINAN DAN PEMBANGUNAN </vt:lpstr>
      <vt:lpstr>POLA HUBUNGAN ORGANISASI – PEMIMPIN DAN KEPEMIMPINAN </vt:lpstr>
      <vt:lpstr> BEBERAPA KONSEP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PERTAMA</dc:title>
  <dc:creator>Hartono</dc:creator>
  <cp:lastModifiedBy>Hartono</cp:lastModifiedBy>
  <cp:revision>1</cp:revision>
  <dcterms:created xsi:type="dcterms:W3CDTF">2020-09-30T06:56:21Z</dcterms:created>
  <dcterms:modified xsi:type="dcterms:W3CDTF">2020-09-30T07:00:36Z</dcterms:modified>
</cp:coreProperties>
</file>