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55391F3-48CE-4073-9D98-FD666ECE844D}" type="datetimeFigureOut">
              <a:rPr lang="id-ID" smtClean="0"/>
              <a:t>11/08/2020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061135-A3A1-4A0C-B2E7-F9A1F257FD16}"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5391F3-48CE-4073-9D98-FD666ECE844D}" type="datetimeFigureOut">
              <a:rPr lang="id-ID" smtClean="0"/>
              <a:t>11/08/2020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061135-A3A1-4A0C-B2E7-F9A1F257FD16}"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55391F3-48CE-4073-9D98-FD666ECE844D}" type="datetimeFigureOut">
              <a:rPr lang="id-ID" smtClean="0"/>
              <a:t>11/08/2020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061135-A3A1-4A0C-B2E7-F9A1F257FD16}"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55391F3-48CE-4073-9D98-FD666ECE844D}" type="datetimeFigureOut">
              <a:rPr lang="id-ID" smtClean="0"/>
              <a:t>11/08/2020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061135-A3A1-4A0C-B2E7-F9A1F257FD16}"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855391F3-48CE-4073-9D98-FD666ECE844D}" type="datetimeFigureOut">
              <a:rPr lang="id-ID" smtClean="0"/>
              <a:t>11/08/2020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1D061135-A3A1-4A0C-B2E7-F9A1F257FD16}" type="slidenum">
              <a:rPr lang="id-ID" smtClean="0"/>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55391F3-48CE-4073-9D98-FD666ECE844D}" type="datetimeFigureOut">
              <a:rPr lang="id-ID" smtClean="0"/>
              <a:t>11/08/2020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D061135-A3A1-4A0C-B2E7-F9A1F257FD16}"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55391F3-48CE-4073-9D98-FD666ECE844D}" type="datetimeFigureOut">
              <a:rPr lang="id-ID" smtClean="0"/>
              <a:t>11/08/2020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1D061135-A3A1-4A0C-B2E7-F9A1F257FD16}"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55391F3-48CE-4073-9D98-FD666ECE844D}" type="datetimeFigureOut">
              <a:rPr lang="id-ID" smtClean="0"/>
              <a:t>11/08/2020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1D061135-A3A1-4A0C-B2E7-F9A1F257FD16}" type="slidenum">
              <a:rPr lang="id-ID" smtClean="0"/>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5391F3-48CE-4073-9D98-FD666ECE844D}" type="datetimeFigureOut">
              <a:rPr lang="id-ID" smtClean="0"/>
              <a:t>11/08/2020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1D061135-A3A1-4A0C-B2E7-F9A1F257FD16}"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855391F3-48CE-4073-9D98-FD666ECE844D}" type="datetimeFigureOut">
              <a:rPr lang="id-ID" smtClean="0"/>
              <a:t>11/08/2020</a:t>
            </a:fld>
            <a:endParaRPr lang="id-ID"/>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id-ID"/>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1D061135-A3A1-4A0C-B2E7-F9A1F257FD16}" type="slidenum">
              <a:rPr lang="id-ID" smtClean="0"/>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5391F3-48CE-4073-9D98-FD666ECE844D}" type="datetimeFigureOut">
              <a:rPr lang="id-ID" smtClean="0"/>
              <a:t>11/08/2020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1D061135-A3A1-4A0C-B2E7-F9A1F257FD16}" type="slidenum">
              <a:rPr lang="id-ID" smtClean="0"/>
              <a:t>‹#›</a:t>
            </a:fld>
            <a:endParaRPr lang="id-ID"/>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855391F3-48CE-4073-9D98-FD666ECE844D}" type="datetimeFigureOut">
              <a:rPr lang="id-ID" smtClean="0"/>
              <a:t>11/08/2020</a:t>
            </a:fld>
            <a:endParaRPr lang="id-ID"/>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id-ID"/>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1D061135-A3A1-4A0C-B2E7-F9A1F257FD16}"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52737"/>
            <a:ext cx="7772400" cy="1224135"/>
          </a:xfrm>
        </p:spPr>
        <p:txBody>
          <a:bodyPr>
            <a:normAutofit fontScale="90000"/>
          </a:bodyPr>
          <a:lstStyle/>
          <a:p>
            <a:r>
              <a:rPr lang="id-ID" b="1" dirty="0" smtClean="0">
                <a:solidFill>
                  <a:srgbClr val="00B0F0"/>
                </a:solidFill>
              </a:rPr>
              <a:t>MATERI MATA KULIAH PERTAMA</a:t>
            </a:r>
            <a:br>
              <a:rPr lang="id-ID" b="1" dirty="0" smtClean="0">
                <a:solidFill>
                  <a:srgbClr val="00B0F0"/>
                </a:solidFill>
              </a:rPr>
            </a:br>
            <a:r>
              <a:rPr lang="id-ID" b="1" dirty="0" smtClean="0">
                <a:solidFill>
                  <a:srgbClr val="00B0F0"/>
                </a:solidFill>
              </a:rPr>
              <a:t>PENGORGANISASIAN MASYARAKAT </a:t>
            </a:r>
            <a:br>
              <a:rPr lang="id-ID" b="1" dirty="0" smtClean="0">
                <a:solidFill>
                  <a:srgbClr val="00B0F0"/>
                </a:solidFill>
              </a:rPr>
            </a:br>
            <a:endParaRPr lang="id-ID" b="1" dirty="0">
              <a:solidFill>
                <a:srgbClr val="00B0F0"/>
              </a:solidFill>
            </a:endParaRPr>
          </a:p>
        </p:txBody>
      </p:sp>
      <p:sp>
        <p:nvSpPr>
          <p:cNvPr id="3" name="Subtitle 2"/>
          <p:cNvSpPr>
            <a:spLocks noGrp="1"/>
          </p:cNvSpPr>
          <p:nvPr>
            <p:ph type="subTitle" idx="1"/>
          </p:nvPr>
        </p:nvSpPr>
        <p:spPr>
          <a:xfrm>
            <a:off x="611560" y="4437112"/>
            <a:ext cx="7848872" cy="2232248"/>
          </a:xfrm>
        </p:spPr>
        <p:txBody>
          <a:bodyPr>
            <a:normAutofit fontScale="70000" lnSpcReduction="20000"/>
          </a:bodyPr>
          <a:lstStyle/>
          <a:p>
            <a:endParaRPr lang="id-ID" dirty="0" smtClean="0"/>
          </a:p>
          <a:p>
            <a:r>
              <a:rPr lang="id-ID" b="1" dirty="0" smtClean="0">
                <a:solidFill>
                  <a:srgbClr val="C00000"/>
                </a:solidFill>
              </a:rPr>
              <a:t>DRS. HARTONO, MSI</a:t>
            </a:r>
          </a:p>
          <a:p>
            <a:r>
              <a:rPr lang="id-ID" b="1" dirty="0" smtClean="0">
                <a:solidFill>
                  <a:srgbClr val="C00000"/>
                </a:solidFill>
              </a:rPr>
              <a:t>PRODI PMD – D3</a:t>
            </a:r>
          </a:p>
          <a:p>
            <a:endParaRPr lang="id-ID" b="1" dirty="0" smtClean="0">
              <a:solidFill>
                <a:srgbClr val="C00000"/>
              </a:solidFill>
            </a:endParaRPr>
          </a:p>
          <a:p>
            <a:r>
              <a:rPr lang="id-ID" sz="4200" b="1" dirty="0" smtClean="0"/>
              <a:t>SEKOLAH TINGGI PEMBANGUNAN MASYARAKAT DESA ‘APMD’</a:t>
            </a:r>
          </a:p>
          <a:p>
            <a:r>
              <a:rPr lang="id-ID" dirty="0" smtClean="0"/>
              <a:t>YOGYAKARTA </a:t>
            </a:r>
          </a:p>
          <a:p>
            <a:r>
              <a:rPr lang="id-ID" dirty="0" smtClean="0"/>
              <a:t>2020</a:t>
            </a:r>
            <a:endParaRPr lang="id-ID" dirty="0"/>
          </a:p>
        </p:txBody>
      </p:sp>
      <p:pic>
        <p:nvPicPr>
          <p:cNvPr id="4" name="Picture 2" descr="Logo APMD JPEG"/>
          <p:cNvPicPr>
            <a:picLocks noChangeAspect="1" noChangeArrowheads="1"/>
          </p:cNvPicPr>
          <p:nvPr/>
        </p:nvPicPr>
        <p:blipFill>
          <a:blip r:embed="rId2" cstate="print"/>
          <a:srcRect/>
          <a:stretch>
            <a:fillRect/>
          </a:stretch>
        </p:blipFill>
        <p:spPr bwMode="auto">
          <a:xfrm>
            <a:off x="3851920" y="2636912"/>
            <a:ext cx="1694670" cy="1443608"/>
          </a:xfrm>
          <a:prstGeom prst="rect">
            <a:avLst/>
          </a:prstGeom>
          <a:noFill/>
          <a:ln w="9525">
            <a:noFill/>
            <a:miter lim="800000"/>
            <a:headEnd/>
            <a:tailEnd/>
          </a:ln>
        </p:spPr>
      </p:pic>
    </p:spTree>
    <p:extLst>
      <p:ext uri="{BB962C8B-B14F-4D97-AF65-F5344CB8AC3E}">
        <p14:creationId xmlns:p14="http://schemas.microsoft.com/office/powerpoint/2010/main" val="37307110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457200" y="304800"/>
            <a:ext cx="8229600" cy="1066800"/>
          </a:xfrm>
        </p:spPr>
        <p:txBody>
          <a:bodyPr>
            <a:normAutofit fontScale="90000"/>
          </a:bodyPr>
          <a:lstStyle/>
          <a:p>
            <a:r>
              <a:rPr lang="id-ID" b="1" dirty="0" smtClean="0"/>
              <a:t/>
            </a:r>
            <a:br>
              <a:rPr lang="id-ID" b="1" dirty="0" smtClean="0"/>
            </a:br>
            <a:r>
              <a:rPr lang="id-ID" b="1" dirty="0" smtClean="0"/>
              <a:t>Arah </a:t>
            </a:r>
            <a:r>
              <a:rPr lang="id-ID" b="1" dirty="0" smtClean="0"/>
              <a:t>Pengorganisasaian </a:t>
            </a:r>
            <a:r>
              <a:rPr lang="id-ID" b="1" dirty="0" smtClean="0"/>
              <a:t/>
            </a:r>
            <a:br>
              <a:rPr lang="id-ID" b="1" dirty="0" smtClean="0"/>
            </a:br>
            <a:r>
              <a:rPr lang="id-ID" dirty="0" smtClean="0"/>
              <a:t/>
            </a:r>
            <a:br>
              <a:rPr lang="id-ID" dirty="0" smtClean="0"/>
            </a:br>
            <a:endParaRPr lang="id-ID" dirty="0" smtClean="0"/>
          </a:p>
        </p:txBody>
      </p:sp>
      <p:sp>
        <p:nvSpPr>
          <p:cNvPr id="16387" name="Content Placeholder 2"/>
          <p:cNvSpPr>
            <a:spLocks noGrp="1"/>
          </p:cNvSpPr>
          <p:nvPr>
            <p:ph idx="1"/>
          </p:nvPr>
        </p:nvSpPr>
        <p:spPr/>
        <p:txBody>
          <a:bodyPr>
            <a:normAutofit/>
          </a:bodyPr>
          <a:lstStyle/>
          <a:p>
            <a:r>
              <a:rPr lang="id-ID" i="1" dirty="0" smtClean="0"/>
              <a:t>	</a:t>
            </a:r>
          </a:p>
          <a:p>
            <a:endParaRPr lang="id-ID" i="1" dirty="0"/>
          </a:p>
          <a:p>
            <a:r>
              <a:rPr lang="id-ID" i="1" dirty="0" smtClean="0"/>
              <a:t>Pengorganisasian </a:t>
            </a:r>
            <a:r>
              <a:rPr lang="id-ID" i="1" dirty="0" smtClean="0"/>
              <a:t>adalah untuk mengembangkan peningkatan kapasitas dan daya tawar masyarakat (komunitas). Pemikiran ini bermuara pada prinsip demokrasi, yang menegaskan bahwa kedaulatan ada di tangan rakyat, atau suatu proses dari, oleh dan untuk rakyat. Secara mendasar pengorganisasian diarahkan untuk meningkatkan kesadaran kritis masyarakat dan disisi lain mempersiapkan basis sosial bagi tatanan dan situasi yang baru dan lebih baik yang ingin diciptakan.</a:t>
            </a:r>
          </a:p>
          <a:p>
            <a:endParaRPr lang="id-ID" i="1" dirty="0" smtClean="0"/>
          </a:p>
        </p:txBody>
      </p:sp>
    </p:spTree>
    <p:extLst>
      <p:ext uri="{BB962C8B-B14F-4D97-AF65-F5344CB8AC3E}">
        <p14:creationId xmlns:p14="http://schemas.microsoft.com/office/powerpoint/2010/main" val="322513296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smtClean="0"/>
              <a:t> MATERI </a:t>
            </a:r>
            <a:endParaRPr lang="id-ID" dirty="0"/>
          </a:p>
        </p:txBody>
      </p:sp>
      <p:sp>
        <p:nvSpPr>
          <p:cNvPr id="4" name="Content Placeholder 3"/>
          <p:cNvSpPr>
            <a:spLocks noGrp="1"/>
          </p:cNvSpPr>
          <p:nvPr>
            <p:ph idx="1"/>
          </p:nvPr>
        </p:nvSpPr>
        <p:spPr/>
        <p:txBody>
          <a:bodyPr/>
          <a:lstStyle/>
          <a:p>
            <a:r>
              <a:rPr lang="id-ID" sz="2000" i="1" dirty="0" smtClean="0">
                <a:latin typeface="Arial" pitchFamily="34" charset="0"/>
                <a:cs typeface="Arial" pitchFamily="34" charset="0"/>
              </a:rPr>
              <a:t>LATAR BALAKANG </a:t>
            </a:r>
          </a:p>
          <a:p>
            <a:r>
              <a:rPr lang="id-ID" sz="2000" i="1" dirty="0" smtClean="0">
                <a:latin typeface="Arial" pitchFamily="34" charset="0"/>
                <a:cs typeface="Arial" pitchFamily="34" charset="0"/>
              </a:rPr>
              <a:t>KONSEP &amp; PENGERTIAN PENGORGANISASIAN  DAN PENGEMBANGAN  MASYARAKAT  DAN SEJENISNYA </a:t>
            </a:r>
          </a:p>
          <a:p>
            <a:r>
              <a:rPr lang="id-ID" sz="2000" i="1" dirty="0" smtClean="0">
                <a:latin typeface="Arial" pitchFamily="34" charset="0"/>
                <a:cs typeface="Arial" pitchFamily="34" charset="0"/>
              </a:rPr>
              <a:t>MAKSUD DAN TUJUAN </a:t>
            </a:r>
          </a:p>
          <a:p>
            <a:r>
              <a:rPr lang="id-ID" sz="2000" i="1" dirty="0" smtClean="0">
                <a:latin typeface="Arial" pitchFamily="34" charset="0"/>
                <a:cs typeface="Arial" pitchFamily="34" charset="0"/>
              </a:rPr>
              <a:t>ASAS , PRINSIP-PRINSIP  PPM </a:t>
            </a:r>
          </a:p>
          <a:p>
            <a:r>
              <a:rPr lang="id-ID" sz="2000" i="1" dirty="0" smtClean="0">
                <a:latin typeface="Arial" pitchFamily="34" charset="0"/>
                <a:cs typeface="Arial" pitchFamily="34" charset="0"/>
              </a:rPr>
              <a:t>ARAH &amp; STRATEGI – LANGKAH DLM PPM</a:t>
            </a:r>
          </a:p>
          <a:p>
            <a:r>
              <a:rPr lang="id-ID" sz="2000" i="1" dirty="0" smtClean="0">
                <a:latin typeface="Arial" pitchFamily="34" charset="0"/>
                <a:cs typeface="Arial" pitchFamily="34" charset="0"/>
              </a:rPr>
              <a:t>PENDEKATAN &amp; METODE ANSOS  ( PRA ) DALAM ppm</a:t>
            </a:r>
          </a:p>
          <a:p>
            <a:r>
              <a:rPr lang="id-ID" sz="2000" i="1" dirty="0" smtClean="0">
                <a:latin typeface="Arial" pitchFamily="34" charset="0"/>
                <a:cs typeface="Arial" pitchFamily="34" charset="0"/>
              </a:rPr>
              <a:t>BEBERAPA PENDEKATAN  INTERVENSI  PPM</a:t>
            </a:r>
          </a:p>
          <a:p>
            <a:r>
              <a:rPr lang="id-ID" sz="2000" i="1" dirty="0" smtClean="0">
                <a:latin typeface="Arial" pitchFamily="34" charset="0"/>
                <a:cs typeface="Arial" pitchFamily="34" charset="0"/>
              </a:rPr>
              <a:t>STUDY KASUS BSEBAGAI TUGAS </a:t>
            </a:r>
          </a:p>
          <a:p>
            <a:endParaRPr lang="id-ID" sz="2000" i="1" dirty="0">
              <a:latin typeface="Arial" pitchFamily="34" charset="0"/>
              <a:cs typeface="Arial" pitchFamily="34" charset="0"/>
            </a:endParaRPr>
          </a:p>
        </p:txBody>
      </p:sp>
    </p:spTree>
    <p:extLst>
      <p:ext uri="{BB962C8B-B14F-4D97-AF65-F5344CB8AC3E}">
        <p14:creationId xmlns:p14="http://schemas.microsoft.com/office/powerpoint/2010/main" val="39086450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BAHAN BACAAN </a:t>
            </a:r>
            <a:endParaRPr lang="id-ID" dirty="0"/>
          </a:p>
        </p:txBody>
      </p:sp>
      <p:sp>
        <p:nvSpPr>
          <p:cNvPr id="3" name="Content Placeholder 2"/>
          <p:cNvSpPr>
            <a:spLocks noGrp="1"/>
          </p:cNvSpPr>
          <p:nvPr>
            <p:ph idx="1"/>
          </p:nvPr>
        </p:nvSpPr>
        <p:spPr>
          <a:xfrm>
            <a:off x="0" y="836712"/>
            <a:ext cx="9036496" cy="5904656"/>
          </a:xfrm>
        </p:spPr>
        <p:txBody>
          <a:bodyPr>
            <a:normAutofit fontScale="25000" lnSpcReduction="20000"/>
          </a:bodyPr>
          <a:lstStyle/>
          <a:p>
            <a:pPr algn="just"/>
            <a:r>
              <a:rPr lang="id-ID" dirty="0" smtClean="0">
                <a:solidFill>
                  <a:schemeClr val="bg1"/>
                </a:solidFill>
              </a:rPr>
              <a:t>Buku “Intervensi Komunitas Pengembangan Masyarakat sebagai Upaya </a:t>
            </a:r>
          </a:p>
          <a:p>
            <a:pPr marL="354013" indent="-354013" algn="just">
              <a:buFont typeface="+mj-lt"/>
              <a:buAutoNum type="arabicPeriod"/>
            </a:pPr>
            <a:r>
              <a:rPr lang="en-US" sz="4300" dirty="0" smtClean="0">
                <a:latin typeface="Arial Unicode MS" pitchFamily="34" charset="-128"/>
                <a:ea typeface="Arial Unicode MS" pitchFamily="34" charset="-128"/>
                <a:cs typeface="Arial Unicode MS" pitchFamily="34" charset="-128"/>
              </a:rPr>
              <a:t>I</a:t>
            </a:r>
            <a:r>
              <a:rPr lang="id-ID" sz="4300" dirty="0" smtClean="0">
                <a:latin typeface="Arial Unicode MS" pitchFamily="34" charset="-128"/>
                <a:ea typeface="Arial Unicode MS" pitchFamily="34" charset="-128"/>
                <a:cs typeface="Arial Unicode MS" pitchFamily="34" charset="-128"/>
              </a:rPr>
              <a:t>ntervensi Komunitas Pengembangan Masyarakat sebagai Upaya Pemberdayaan Masyarakat” OLEH   Isbandi Rukminto Adi, Penerbit : Rajawali Pers ,  2008</a:t>
            </a:r>
          </a:p>
          <a:p>
            <a:pPr marL="354013" indent="-354013" algn="just">
              <a:buNone/>
            </a:pPr>
            <a:endParaRPr lang="id-ID" sz="4300" dirty="0" smtClean="0">
              <a:latin typeface="Arial Unicode MS" pitchFamily="34" charset="-128"/>
              <a:ea typeface="Arial Unicode MS" pitchFamily="34" charset="-128"/>
              <a:cs typeface="Arial Unicode MS" pitchFamily="34" charset="-128"/>
            </a:endParaRPr>
          </a:p>
          <a:p>
            <a:pPr marL="354013" indent="-354013">
              <a:buNone/>
            </a:pPr>
            <a:r>
              <a:rPr lang="id-ID" sz="4300" dirty="0" smtClean="0">
                <a:latin typeface="Arial Unicode MS" pitchFamily="34" charset="-128"/>
                <a:ea typeface="Arial Unicode MS" pitchFamily="34" charset="-128"/>
                <a:cs typeface="Arial Unicode MS" pitchFamily="34" charset="-128"/>
              </a:rPr>
              <a:t>2.   </a:t>
            </a:r>
            <a:r>
              <a:rPr lang="es-ES" sz="4300" dirty="0" err="1" smtClean="0">
                <a:latin typeface="Arial Unicode MS" pitchFamily="34" charset="-128"/>
                <a:ea typeface="Arial Unicode MS" pitchFamily="34" charset="-128"/>
                <a:cs typeface="Arial Unicode MS" pitchFamily="34" charset="-128"/>
              </a:rPr>
              <a:t>Chambers</a:t>
            </a:r>
            <a:r>
              <a:rPr lang="es-ES" sz="4300" dirty="0" smtClean="0">
                <a:latin typeface="Arial Unicode MS" pitchFamily="34" charset="-128"/>
                <a:ea typeface="Arial Unicode MS" pitchFamily="34" charset="-128"/>
                <a:cs typeface="Arial Unicode MS" pitchFamily="34" charset="-128"/>
              </a:rPr>
              <a:t>, R. 1996. </a:t>
            </a:r>
            <a:r>
              <a:rPr lang="es-ES" sz="4300" dirty="0" err="1" smtClean="0">
                <a:latin typeface="Arial Unicode MS" pitchFamily="34" charset="-128"/>
                <a:ea typeface="Arial Unicode MS" pitchFamily="34" charset="-128"/>
                <a:cs typeface="Arial Unicode MS" pitchFamily="34" charset="-128"/>
              </a:rPr>
              <a:t>Memahami</a:t>
            </a:r>
            <a:r>
              <a:rPr lang="es-ES" sz="4300" dirty="0" smtClean="0">
                <a:latin typeface="Arial Unicode MS" pitchFamily="34" charset="-128"/>
                <a:ea typeface="Arial Unicode MS" pitchFamily="34" charset="-128"/>
                <a:cs typeface="Arial Unicode MS" pitchFamily="34" charset="-128"/>
              </a:rPr>
              <a:t> </a:t>
            </a:r>
            <a:r>
              <a:rPr lang="es-ES" sz="4300" dirty="0" err="1" smtClean="0">
                <a:latin typeface="Arial Unicode MS" pitchFamily="34" charset="-128"/>
                <a:ea typeface="Arial Unicode MS" pitchFamily="34" charset="-128"/>
                <a:cs typeface="Arial Unicode MS" pitchFamily="34" charset="-128"/>
              </a:rPr>
              <a:t>Desa</a:t>
            </a:r>
            <a:r>
              <a:rPr lang="es-ES" sz="4300" dirty="0" smtClean="0">
                <a:latin typeface="Arial Unicode MS" pitchFamily="34" charset="-128"/>
                <a:ea typeface="Arial Unicode MS" pitchFamily="34" charset="-128"/>
                <a:cs typeface="Arial Unicode MS" pitchFamily="34" charset="-128"/>
              </a:rPr>
              <a:t> Secara </a:t>
            </a:r>
            <a:r>
              <a:rPr lang="es-ES" sz="4300" dirty="0" err="1" smtClean="0">
                <a:latin typeface="Arial Unicode MS" pitchFamily="34" charset="-128"/>
                <a:ea typeface="Arial Unicode MS" pitchFamily="34" charset="-128"/>
                <a:cs typeface="Arial Unicode MS" pitchFamily="34" charset="-128"/>
              </a:rPr>
              <a:t>Partisipatif</a:t>
            </a:r>
            <a:r>
              <a:rPr lang="es-ES" sz="4300" dirty="0" smtClean="0">
                <a:latin typeface="Arial Unicode MS" pitchFamily="34" charset="-128"/>
                <a:ea typeface="Arial Unicode MS" pitchFamily="34" charset="-128"/>
                <a:cs typeface="Arial Unicode MS" pitchFamily="34" charset="-128"/>
              </a:rPr>
              <a:t>. </a:t>
            </a:r>
            <a:r>
              <a:rPr lang="en-GB" sz="4300" dirty="0" err="1" smtClean="0">
                <a:latin typeface="Arial Unicode MS" pitchFamily="34" charset="-128"/>
                <a:ea typeface="Arial Unicode MS" pitchFamily="34" charset="-128"/>
                <a:cs typeface="Arial Unicode MS" pitchFamily="34" charset="-128"/>
              </a:rPr>
              <a:t>Penerbit</a:t>
            </a:r>
            <a:r>
              <a:rPr lang="en-GB" sz="4300" dirty="0" smtClean="0">
                <a:latin typeface="Arial Unicode MS" pitchFamily="34" charset="-128"/>
                <a:ea typeface="Arial Unicode MS" pitchFamily="34" charset="-128"/>
                <a:cs typeface="Arial Unicode MS" pitchFamily="34" charset="-128"/>
              </a:rPr>
              <a:t> </a:t>
            </a:r>
            <a:r>
              <a:rPr lang="en-GB" sz="4300" dirty="0" err="1" smtClean="0">
                <a:latin typeface="Arial Unicode MS" pitchFamily="34" charset="-128"/>
                <a:ea typeface="Arial Unicode MS" pitchFamily="34" charset="-128"/>
                <a:cs typeface="Arial Unicode MS" pitchFamily="34" charset="-128"/>
              </a:rPr>
              <a:t>Kanisius</a:t>
            </a:r>
            <a:r>
              <a:rPr lang="en-GB" sz="4300" dirty="0" smtClean="0">
                <a:latin typeface="Arial Unicode MS" pitchFamily="34" charset="-128"/>
                <a:ea typeface="Arial Unicode MS" pitchFamily="34" charset="-128"/>
                <a:cs typeface="Arial Unicode MS" pitchFamily="34" charset="-128"/>
              </a:rPr>
              <a:t>. Yogyakarta.</a:t>
            </a:r>
            <a:endParaRPr lang="id-ID" sz="4300" dirty="0" smtClean="0">
              <a:latin typeface="Arial Unicode MS" pitchFamily="34" charset="-128"/>
              <a:ea typeface="Arial Unicode MS" pitchFamily="34" charset="-128"/>
              <a:cs typeface="Arial Unicode MS" pitchFamily="34" charset="-128"/>
            </a:endParaRPr>
          </a:p>
          <a:p>
            <a:pPr marL="354013" indent="-354013">
              <a:buNone/>
            </a:pPr>
            <a:endParaRPr lang="id-ID" sz="4300" dirty="0" smtClean="0">
              <a:latin typeface="Arial Unicode MS" pitchFamily="34" charset="-128"/>
              <a:ea typeface="Arial Unicode MS" pitchFamily="34" charset="-128"/>
              <a:cs typeface="Arial Unicode MS" pitchFamily="34" charset="-128"/>
            </a:endParaRPr>
          </a:p>
          <a:p>
            <a:pPr marL="354013" indent="-354013">
              <a:buAutoNum type="arabicPeriod" startAt="3"/>
            </a:pPr>
            <a:r>
              <a:rPr lang="en-GB" sz="4300" dirty="0" err="1" smtClean="0">
                <a:latin typeface="Arial Unicode MS" pitchFamily="34" charset="-128"/>
                <a:ea typeface="Arial Unicode MS" pitchFamily="34" charset="-128"/>
                <a:cs typeface="Arial Unicode MS" pitchFamily="34" charset="-128"/>
              </a:rPr>
              <a:t>Grandstaff,S.W</a:t>
            </a:r>
            <a:r>
              <a:rPr lang="en-GB" sz="4300" dirty="0" smtClean="0">
                <a:latin typeface="Arial Unicode MS" pitchFamily="34" charset="-128"/>
                <a:ea typeface="Arial Unicode MS" pitchFamily="34" charset="-128"/>
                <a:cs typeface="Arial Unicode MS" pitchFamily="34" charset="-128"/>
              </a:rPr>
              <a:t>., </a:t>
            </a:r>
            <a:r>
              <a:rPr lang="en-GB" sz="4300" dirty="0" err="1" smtClean="0">
                <a:latin typeface="Arial Unicode MS" pitchFamily="34" charset="-128"/>
                <a:ea typeface="Arial Unicode MS" pitchFamily="34" charset="-128"/>
                <a:cs typeface="Arial Unicode MS" pitchFamily="34" charset="-128"/>
              </a:rPr>
              <a:t>Grandstaff,T.B</a:t>
            </a:r>
            <a:r>
              <a:rPr lang="en-GB" sz="4300" dirty="0" smtClean="0">
                <a:latin typeface="Arial Unicode MS" pitchFamily="34" charset="-128"/>
                <a:ea typeface="Arial Unicode MS" pitchFamily="34" charset="-128"/>
                <a:cs typeface="Arial Unicode MS" pitchFamily="34" charset="-128"/>
              </a:rPr>
              <a:t>. </a:t>
            </a:r>
            <a:r>
              <a:rPr lang="en-GB" sz="4300" dirty="0" err="1" smtClean="0">
                <a:latin typeface="Arial Unicode MS" pitchFamily="34" charset="-128"/>
                <a:ea typeface="Arial Unicode MS" pitchFamily="34" charset="-128"/>
                <a:cs typeface="Arial Unicode MS" pitchFamily="34" charset="-128"/>
              </a:rPr>
              <a:t>dan</a:t>
            </a:r>
            <a:r>
              <a:rPr lang="en-GB" sz="4300" dirty="0" smtClean="0">
                <a:latin typeface="Arial Unicode MS" pitchFamily="34" charset="-128"/>
                <a:ea typeface="Arial Unicode MS" pitchFamily="34" charset="-128"/>
                <a:cs typeface="Arial Unicode MS" pitchFamily="34" charset="-128"/>
              </a:rPr>
              <a:t> </a:t>
            </a:r>
            <a:r>
              <a:rPr lang="en-GB" sz="4300" dirty="0" err="1" smtClean="0">
                <a:latin typeface="Arial Unicode MS" pitchFamily="34" charset="-128"/>
                <a:ea typeface="Arial Unicode MS" pitchFamily="34" charset="-128"/>
                <a:cs typeface="Arial Unicode MS" pitchFamily="34" charset="-128"/>
              </a:rPr>
              <a:t>Lovelace,G.W</a:t>
            </a:r>
            <a:r>
              <a:rPr lang="en-GB" sz="4300" dirty="0" smtClean="0">
                <a:latin typeface="Arial Unicode MS" pitchFamily="34" charset="-128"/>
                <a:ea typeface="Arial Unicode MS" pitchFamily="34" charset="-128"/>
                <a:cs typeface="Arial Unicode MS" pitchFamily="34" charset="-128"/>
              </a:rPr>
              <a:t>. 1990. </a:t>
            </a:r>
            <a:r>
              <a:rPr lang="en-GB" sz="4300" i="1" dirty="0" smtClean="0">
                <a:latin typeface="Arial Unicode MS" pitchFamily="34" charset="-128"/>
                <a:ea typeface="Arial Unicode MS" pitchFamily="34" charset="-128"/>
                <a:cs typeface="Arial Unicode MS" pitchFamily="34" charset="-128"/>
              </a:rPr>
              <a:t>Summary Report International Conference on Rapid Rural Appraisal</a:t>
            </a:r>
            <a:r>
              <a:rPr lang="en-GB" sz="4300" dirty="0" smtClean="0">
                <a:latin typeface="Arial Unicode MS" pitchFamily="34" charset="-128"/>
                <a:ea typeface="Arial Unicode MS" pitchFamily="34" charset="-128"/>
                <a:cs typeface="Arial Unicode MS" pitchFamily="34" charset="-128"/>
              </a:rPr>
              <a:t>, </a:t>
            </a:r>
            <a:r>
              <a:rPr lang="en-GB" sz="4300" dirty="0" err="1" smtClean="0">
                <a:latin typeface="Arial Unicode MS" pitchFamily="34" charset="-128"/>
                <a:ea typeface="Arial Unicode MS" pitchFamily="34" charset="-128"/>
                <a:cs typeface="Arial Unicode MS" pitchFamily="34" charset="-128"/>
              </a:rPr>
              <a:t>Khon</a:t>
            </a:r>
            <a:r>
              <a:rPr lang="en-GB" sz="4300" dirty="0" smtClean="0">
                <a:latin typeface="Arial Unicode MS" pitchFamily="34" charset="-128"/>
                <a:ea typeface="Arial Unicode MS" pitchFamily="34" charset="-128"/>
                <a:cs typeface="Arial Unicode MS" pitchFamily="34" charset="-128"/>
              </a:rPr>
              <a:t> </a:t>
            </a:r>
            <a:r>
              <a:rPr lang="en-GB" sz="4300" dirty="0" err="1" smtClean="0">
                <a:latin typeface="Arial Unicode MS" pitchFamily="34" charset="-128"/>
                <a:ea typeface="Arial Unicode MS" pitchFamily="34" charset="-128"/>
                <a:cs typeface="Arial Unicode MS" pitchFamily="34" charset="-128"/>
              </a:rPr>
              <a:t>Kaen</a:t>
            </a:r>
            <a:r>
              <a:rPr lang="en-GB" sz="4300" dirty="0" smtClean="0">
                <a:latin typeface="Arial Unicode MS" pitchFamily="34" charset="-128"/>
                <a:ea typeface="Arial Unicode MS" pitchFamily="34" charset="-128"/>
                <a:cs typeface="Arial Unicode MS" pitchFamily="34" charset="-128"/>
              </a:rPr>
              <a:t> University. Ed. </a:t>
            </a:r>
            <a:r>
              <a:rPr lang="id-ID" sz="4300" dirty="0" smtClean="0">
                <a:latin typeface="Arial Unicode MS" pitchFamily="34" charset="-128"/>
                <a:ea typeface="Arial Unicode MS" pitchFamily="34" charset="-128"/>
                <a:cs typeface="Arial Unicode MS" pitchFamily="34" charset="-128"/>
              </a:rPr>
              <a:t>5. </a:t>
            </a:r>
          </a:p>
          <a:p>
            <a:pPr marL="0" indent="0">
              <a:buNone/>
            </a:pPr>
            <a:endParaRPr lang="id-ID" sz="4300" dirty="0" smtClean="0">
              <a:latin typeface="Arial Unicode MS" pitchFamily="34" charset="-128"/>
              <a:ea typeface="Arial Unicode MS" pitchFamily="34" charset="-128"/>
              <a:cs typeface="Arial Unicode MS" pitchFamily="34" charset="-128"/>
            </a:endParaRPr>
          </a:p>
          <a:p>
            <a:pPr marL="354013" indent="-354013">
              <a:buAutoNum type="arabicPeriod" startAt="4"/>
            </a:pPr>
            <a:r>
              <a:rPr lang="id-ID" sz="4300" dirty="0" smtClean="0">
                <a:latin typeface="Arial Unicode MS" pitchFamily="34" charset="-128"/>
                <a:ea typeface="Arial Unicode MS" pitchFamily="34" charset="-128"/>
                <a:cs typeface="Arial Unicode MS" pitchFamily="34" charset="-128"/>
              </a:rPr>
              <a:t>Beebe, James. 1995 “Basic Concepts and Techniques of Rapid Appraisal”. </a:t>
            </a:r>
            <a:r>
              <a:rPr lang="id-ID" sz="4300" i="1" dirty="0" smtClean="0">
                <a:latin typeface="Arial Unicode MS" pitchFamily="34" charset="-128"/>
                <a:ea typeface="Arial Unicode MS" pitchFamily="34" charset="-128"/>
                <a:cs typeface="Arial Unicode MS" pitchFamily="34" charset="-128"/>
              </a:rPr>
              <a:t>Human Organization</a:t>
            </a:r>
            <a:r>
              <a:rPr lang="id-ID" sz="4300" dirty="0" smtClean="0">
                <a:latin typeface="Arial Unicode MS" pitchFamily="34" charset="-128"/>
                <a:ea typeface="Arial Unicode MS" pitchFamily="34" charset="-128"/>
                <a:cs typeface="Arial Unicode MS" pitchFamily="34" charset="-128"/>
              </a:rPr>
              <a:t>, vol. 54, No. 1, Spring.</a:t>
            </a:r>
          </a:p>
          <a:p>
            <a:pPr marL="0" indent="0">
              <a:buNone/>
            </a:pPr>
            <a:endParaRPr lang="id-ID" sz="4300" dirty="0" smtClean="0">
              <a:latin typeface="Arial Unicode MS" pitchFamily="34" charset="-128"/>
              <a:ea typeface="Arial Unicode MS" pitchFamily="34" charset="-128"/>
              <a:cs typeface="Arial Unicode MS" pitchFamily="34" charset="-128"/>
            </a:endParaRPr>
          </a:p>
          <a:p>
            <a:pPr marL="265113" indent="-265113">
              <a:buAutoNum type="arabicPeriod" startAt="5"/>
            </a:pPr>
            <a:r>
              <a:rPr lang="id-ID" sz="4300" dirty="0" smtClean="0">
                <a:latin typeface="Arial Unicode MS" pitchFamily="34" charset="-128"/>
                <a:ea typeface="Arial Unicode MS" pitchFamily="34" charset="-128"/>
                <a:cs typeface="Arial Unicode MS" pitchFamily="34" charset="-128"/>
              </a:rPr>
              <a:t>Chambers, R. 1996. </a:t>
            </a:r>
            <a:r>
              <a:rPr lang="id-ID" sz="4300" i="1" dirty="0" smtClean="0">
                <a:latin typeface="Arial Unicode MS" pitchFamily="34" charset="-128"/>
                <a:ea typeface="Arial Unicode MS" pitchFamily="34" charset="-128"/>
                <a:cs typeface="Arial Unicode MS" pitchFamily="34" charset="-128"/>
              </a:rPr>
              <a:t>Participatory Rural Appraisal: Memahami Desa</a:t>
            </a:r>
            <a:r>
              <a:rPr lang="id-ID" sz="4300" dirty="0" smtClean="0">
                <a:latin typeface="Arial Unicode MS" pitchFamily="34" charset="-128"/>
                <a:ea typeface="Arial Unicode MS" pitchFamily="34" charset="-128"/>
                <a:cs typeface="Arial Unicode MS" pitchFamily="34" charset="-128"/>
              </a:rPr>
              <a:t> </a:t>
            </a:r>
            <a:r>
              <a:rPr lang="id-ID" sz="4300" i="1" dirty="0" smtClean="0">
                <a:latin typeface="Arial Unicode MS" pitchFamily="34" charset="-128"/>
                <a:ea typeface="Arial Unicode MS" pitchFamily="34" charset="-128"/>
                <a:cs typeface="Arial Unicode MS" pitchFamily="34" charset="-128"/>
              </a:rPr>
              <a:t>Secara Partisipatif. </a:t>
            </a:r>
            <a:r>
              <a:rPr lang="id-ID" sz="4300" dirty="0" smtClean="0">
                <a:latin typeface="Arial Unicode MS" pitchFamily="34" charset="-128"/>
                <a:ea typeface="Arial Unicode MS" pitchFamily="34" charset="-128"/>
                <a:cs typeface="Arial Unicode MS" pitchFamily="34" charset="-128"/>
              </a:rPr>
              <a:t>Oxfam – Kanisius. Yogyakarta.</a:t>
            </a:r>
          </a:p>
          <a:p>
            <a:pPr marL="0" indent="0">
              <a:buNone/>
            </a:pPr>
            <a:endParaRPr lang="id-ID" sz="4300" dirty="0" smtClean="0">
              <a:latin typeface="Arial Unicode MS" pitchFamily="34" charset="-128"/>
              <a:ea typeface="Arial Unicode MS" pitchFamily="34" charset="-128"/>
              <a:cs typeface="Arial Unicode MS" pitchFamily="34" charset="-128"/>
            </a:endParaRPr>
          </a:p>
          <a:p>
            <a:pPr marL="354013" indent="-354013">
              <a:buNone/>
            </a:pPr>
            <a:r>
              <a:rPr lang="id-ID" sz="4300" dirty="0" smtClean="0">
                <a:latin typeface="Arial Unicode MS" pitchFamily="34" charset="-128"/>
                <a:ea typeface="Arial Unicode MS" pitchFamily="34" charset="-128"/>
                <a:cs typeface="Arial Unicode MS" pitchFamily="34" charset="-128"/>
              </a:rPr>
              <a:t>6. Gitosaputro, S. 2006. </a:t>
            </a:r>
            <a:r>
              <a:rPr lang="id-ID" sz="4300" i="1" dirty="0" smtClean="0">
                <a:latin typeface="Arial Unicode MS" pitchFamily="34" charset="-128"/>
                <a:ea typeface="Arial Unicode MS" pitchFamily="34" charset="-128"/>
                <a:cs typeface="Arial Unicode MS" pitchFamily="34" charset="-128"/>
              </a:rPr>
              <a:t>Implementasi Participatory Rural Appraisal (Pra) Dalam Pemberdayaan Masyarakat</a:t>
            </a:r>
            <a:r>
              <a:rPr lang="id-ID" sz="4300" dirty="0" smtClean="0">
                <a:latin typeface="Arial Unicode MS" pitchFamily="34" charset="-128"/>
                <a:ea typeface="Arial Unicode MS" pitchFamily="34" charset="-128"/>
                <a:cs typeface="Arial Unicode MS" pitchFamily="34" charset="-128"/>
              </a:rPr>
              <a:t>. Jurnal Pengembangan Masyarakat Islam. Lampung.</a:t>
            </a:r>
          </a:p>
          <a:p>
            <a:pPr marL="354013" indent="-354013">
              <a:buNone/>
            </a:pPr>
            <a:endParaRPr lang="id-ID" sz="4300" dirty="0" smtClean="0">
              <a:latin typeface="Arial Unicode MS" pitchFamily="34" charset="-128"/>
              <a:ea typeface="Arial Unicode MS" pitchFamily="34" charset="-128"/>
              <a:cs typeface="Arial Unicode MS" pitchFamily="34" charset="-128"/>
            </a:endParaRPr>
          </a:p>
          <a:p>
            <a:pPr marL="354013" indent="-354013">
              <a:buNone/>
            </a:pPr>
            <a:r>
              <a:rPr lang="id-ID" sz="4300" dirty="0" smtClean="0"/>
              <a:t>7. </a:t>
            </a:r>
            <a:r>
              <a:rPr lang="en-US" sz="4300" dirty="0" smtClean="0"/>
              <a:t>Ife, Jim. 1996. </a:t>
            </a:r>
            <a:r>
              <a:rPr lang="en-US" sz="4300" i="1" dirty="0" smtClean="0"/>
              <a:t>Community Development: Creating Community Alternatives Vision. </a:t>
            </a:r>
            <a:r>
              <a:rPr lang="en-US" sz="4300" i="1" dirty="0" err="1" smtClean="0"/>
              <a:t>Analisysis</a:t>
            </a:r>
            <a:r>
              <a:rPr lang="en-US" sz="4300" i="1" dirty="0" smtClean="0"/>
              <a:t> and </a:t>
            </a:r>
            <a:r>
              <a:rPr lang="en-US" sz="4300" i="1" dirty="0" err="1" smtClean="0"/>
              <a:t>Practice.</a:t>
            </a:r>
            <a:r>
              <a:rPr lang="en-US" sz="4300" dirty="0" err="1" smtClean="0"/>
              <a:t>Melbourne</a:t>
            </a:r>
            <a:r>
              <a:rPr lang="en-US" sz="4300" dirty="0" smtClean="0"/>
              <a:t>. Longman.</a:t>
            </a:r>
            <a:endParaRPr lang="id-ID" sz="4300" dirty="0" smtClean="0"/>
          </a:p>
          <a:p>
            <a:pPr marL="354013" indent="-354013">
              <a:buNone/>
            </a:pPr>
            <a:endParaRPr lang="id-ID" sz="4300" dirty="0" smtClean="0"/>
          </a:p>
          <a:p>
            <a:pPr marL="354013" indent="-354013">
              <a:buNone/>
            </a:pPr>
            <a:r>
              <a:rPr lang="id-ID" sz="4300" dirty="0" smtClean="0"/>
              <a:t>8. </a:t>
            </a:r>
            <a:r>
              <a:rPr lang="en-US" sz="4300" dirty="0" err="1" smtClean="0"/>
              <a:t>Mardikanto</a:t>
            </a:r>
            <a:r>
              <a:rPr lang="en-US" sz="4300" dirty="0" smtClean="0"/>
              <a:t>, </a:t>
            </a:r>
            <a:r>
              <a:rPr lang="en-US" sz="4300" dirty="0" err="1" smtClean="0"/>
              <a:t>Totok</a:t>
            </a:r>
            <a:r>
              <a:rPr lang="en-US" sz="4300" dirty="0" smtClean="0"/>
              <a:t>. 2011. </a:t>
            </a:r>
            <a:r>
              <a:rPr lang="en-US" sz="4300" dirty="0" err="1" smtClean="0"/>
              <a:t>Pemberdayaan</a:t>
            </a:r>
            <a:r>
              <a:rPr lang="en-US" sz="4300" dirty="0" smtClean="0"/>
              <a:t> </a:t>
            </a:r>
            <a:r>
              <a:rPr lang="en-US" sz="4300" dirty="0" err="1" smtClean="0"/>
              <a:t>Masyarakat</a:t>
            </a:r>
            <a:r>
              <a:rPr lang="en-US" sz="4300" dirty="0" smtClean="0"/>
              <a:t>. Surakarta. UNS Press</a:t>
            </a:r>
            <a:endParaRPr lang="id-ID" sz="4300" dirty="0" smtClean="0"/>
          </a:p>
          <a:p>
            <a:pPr marL="354013" indent="-354013">
              <a:buNone/>
            </a:pPr>
            <a:endParaRPr lang="id-ID" sz="4300" dirty="0" smtClean="0"/>
          </a:p>
          <a:p>
            <a:pPr marL="354013" indent="-354013">
              <a:buNone/>
            </a:pPr>
            <a:r>
              <a:rPr lang="id-ID" sz="4300" dirty="0" smtClean="0"/>
              <a:t>9. </a:t>
            </a:r>
            <a:r>
              <a:rPr lang="en-US" sz="4300" dirty="0" err="1" smtClean="0"/>
              <a:t>Moh</a:t>
            </a:r>
            <a:r>
              <a:rPr lang="en-US" sz="4300" dirty="0" smtClean="0"/>
              <a:t>. Ali Aziz. 2005. </a:t>
            </a:r>
            <a:r>
              <a:rPr lang="en-US" sz="4300" i="1" dirty="0" err="1" smtClean="0"/>
              <a:t>Dakwah</a:t>
            </a:r>
            <a:r>
              <a:rPr lang="en-US" sz="4300" i="1" dirty="0" smtClean="0"/>
              <a:t> </a:t>
            </a:r>
            <a:r>
              <a:rPr lang="en-US" sz="4300" i="1" dirty="0" err="1" smtClean="0"/>
              <a:t>Pengembangan</a:t>
            </a:r>
            <a:r>
              <a:rPr lang="en-US" sz="4300" i="1" dirty="0" smtClean="0"/>
              <a:t> </a:t>
            </a:r>
            <a:r>
              <a:rPr lang="en-US" sz="4300" i="1" dirty="0" err="1" smtClean="0"/>
              <a:t>Masyarakat</a:t>
            </a:r>
            <a:r>
              <a:rPr lang="en-US" sz="4300" dirty="0" smtClean="0"/>
              <a:t>. </a:t>
            </a:r>
            <a:r>
              <a:rPr lang="en-US" sz="4300" dirty="0" err="1" smtClean="0"/>
              <a:t>Gramedia</a:t>
            </a:r>
            <a:r>
              <a:rPr lang="en-US" sz="4300" dirty="0" smtClean="0"/>
              <a:t>. Jakarta.</a:t>
            </a:r>
            <a:endParaRPr lang="id-ID" sz="4300" dirty="0" smtClean="0"/>
          </a:p>
          <a:p>
            <a:pPr marL="354013" indent="-354013">
              <a:buNone/>
            </a:pPr>
            <a:endParaRPr lang="id-ID" sz="4300" dirty="0" smtClean="0"/>
          </a:p>
          <a:p>
            <a:pPr marL="354013" indent="-354013">
              <a:buNone/>
            </a:pPr>
            <a:r>
              <a:rPr lang="id-ID" sz="4300" dirty="0" smtClean="0">
                <a:latin typeface="Arial Unicode MS" pitchFamily="34" charset="-128"/>
                <a:ea typeface="Arial Unicode MS" pitchFamily="34" charset="-128"/>
                <a:cs typeface="Arial Unicode MS" pitchFamily="34" charset="-128"/>
              </a:rPr>
              <a:t>10. Kartasasmita, G. 1997. </a:t>
            </a:r>
            <a:r>
              <a:rPr lang="id-ID" sz="4300" i="1" dirty="0" smtClean="0">
                <a:latin typeface="Arial Unicode MS" pitchFamily="34" charset="-128"/>
                <a:ea typeface="Arial Unicode MS" pitchFamily="34" charset="-128"/>
                <a:cs typeface="Arial Unicode MS" pitchFamily="34" charset="-128"/>
              </a:rPr>
              <a:t>Pemberdayaan Masyarakat: Konsep Pembangunan Yang Berakar</a:t>
            </a:r>
          </a:p>
          <a:p>
            <a:pPr marL="354013" indent="-354013">
              <a:buNone/>
            </a:pPr>
            <a:endParaRPr lang="id-ID" sz="4300" dirty="0" smtClean="0">
              <a:solidFill>
                <a:schemeClr val="bg1"/>
              </a:solidFill>
              <a:latin typeface="Arial Unicode MS" pitchFamily="34" charset="-128"/>
              <a:ea typeface="Arial Unicode MS" pitchFamily="34" charset="-128"/>
              <a:cs typeface="Arial Unicode MS" pitchFamily="34" charset="-128"/>
            </a:endParaRPr>
          </a:p>
          <a:p>
            <a:pPr marL="354013" indent="-354013">
              <a:buNone/>
            </a:pPr>
            <a:r>
              <a:rPr lang="id-ID" sz="4300" dirty="0" smtClean="0">
                <a:latin typeface="Arial Unicode MS" pitchFamily="34" charset="-128"/>
                <a:ea typeface="Arial Unicode MS" pitchFamily="34" charset="-128"/>
                <a:cs typeface="Arial Unicode MS" pitchFamily="34" charset="-128"/>
              </a:rPr>
              <a:t>11. http://widyaastuti-agrittude.blogspot.sg/2011/10/prinsip-prinsip-metode-dan-teknik.html</a:t>
            </a:r>
          </a:p>
          <a:p>
            <a:pPr marL="354013" indent="-354013"/>
            <a:r>
              <a:rPr lang="en-US" sz="4300" dirty="0" smtClean="0"/>
              <a:t/>
            </a:r>
            <a:br>
              <a:rPr lang="en-US" sz="4300" dirty="0" smtClean="0"/>
            </a:br>
            <a:r>
              <a:rPr lang="en-US" sz="4300" dirty="0" smtClean="0"/>
              <a:t/>
            </a:r>
            <a:br>
              <a:rPr lang="en-US" sz="4300" dirty="0" smtClean="0"/>
            </a:br>
            <a:endParaRPr lang="id-ID" sz="4300" dirty="0" smtClean="0"/>
          </a:p>
          <a:p>
            <a:pPr marL="354013" indent="-354013"/>
            <a:endParaRPr lang="id-ID" sz="4300" dirty="0">
              <a:latin typeface="Arial Unicode MS" pitchFamily="34" charset="-128"/>
              <a:ea typeface="Arial Unicode MS" pitchFamily="34" charset="-128"/>
              <a:cs typeface="Arial Unicode MS" pitchFamily="34" charset="-128"/>
            </a:endParaRPr>
          </a:p>
        </p:txBody>
      </p:sp>
    </p:spTree>
    <p:extLst>
      <p:ext uri="{BB962C8B-B14F-4D97-AF65-F5344CB8AC3E}">
        <p14:creationId xmlns:p14="http://schemas.microsoft.com/office/powerpoint/2010/main" val="35937268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pPr eaLnBrk="1" hangingPunct="1"/>
            <a:r>
              <a:rPr lang="en-US" smtClean="0"/>
              <a:t>Latar belakang </a:t>
            </a:r>
          </a:p>
        </p:txBody>
      </p:sp>
      <p:sp>
        <p:nvSpPr>
          <p:cNvPr id="10243" name="Content Placeholder 2"/>
          <p:cNvSpPr>
            <a:spLocks noGrp="1"/>
          </p:cNvSpPr>
          <p:nvPr>
            <p:ph idx="1"/>
          </p:nvPr>
        </p:nvSpPr>
        <p:spPr/>
        <p:txBody>
          <a:bodyPr>
            <a:normAutofit/>
          </a:bodyPr>
          <a:lstStyle/>
          <a:p>
            <a:pPr eaLnBrk="1" hangingPunct="1"/>
            <a:endParaRPr lang="id-ID" dirty="0" smtClean="0"/>
          </a:p>
          <a:p>
            <a:pPr eaLnBrk="1" hangingPunct="1"/>
            <a:r>
              <a:rPr lang="id-ID" dirty="0" smtClean="0"/>
              <a:t>Kondisi </a:t>
            </a:r>
            <a:r>
              <a:rPr lang="id-ID" smtClean="0"/>
              <a:t>masyarakat dengan berbagai permasalahnya </a:t>
            </a:r>
            <a:endParaRPr lang="id-ID" dirty="0" smtClean="0"/>
          </a:p>
          <a:p>
            <a:pPr eaLnBrk="1" hangingPunct="1"/>
            <a:r>
              <a:rPr lang="en-US" dirty="0" err="1" smtClean="0"/>
              <a:t>Adanya</a:t>
            </a:r>
            <a:r>
              <a:rPr lang="en-US" dirty="0" smtClean="0"/>
              <a:t> </a:t>
            </a:r>
            <a:r>
              <a:rPr lang="en-US" dirty="0" err="1" smtClean="0"/>
              <a:t>kebutuhan</a:t>
            </a:r>
            <a:r>
              <a:rPr lang="en-US" dirty="0" smtClean="0"/>
              <a:t> yang </a:t>
            </a:r>
            <a:r>
              <a:rPr lang="en-US" dirty="0" err="1" smtClean="0"/>
              <a:t>bervaiari</a:t>
            </a:r>
            <a:r>
              <a:rPr lang="en-US" dirty="0" smtClean="0"/>
              <a:t> </a:t>
            </a:r>
            <a:r>
              <a:rPr lang="en-US" dirty="0" err="1" smtClean="0"/>
              <a:t>dan</a:t>
            </a:r>
            <a:r>
              <a:rPr lang="en-US" dirty="0" smtClean="0"/>
              <a:t> </a:t>
            </a:r>
            <a:r>
              <a:rPr lang="en-US" dirty="0" err="1" smtClean="0"/>
              <a:t>meningkat</a:t>
            </a:r>
            <a:r>
              <a:rPr lang="en-US" dirty="0" smtClean="0"/>
              <a:t> </a:t>
            </a:r>
          </a:p>
          <a:p>
            <a:pPr eaLnBrk="1" hangingPunct="1"/>
            <a:r>
              <a:rPr lang="en-US" dirty="0" err="1" smtClean="0"/>
              <a:t>Adanya</a:t>
            </a:r>
            <a:r>
              <a:rPr lang="en-US" dirty="0" smtClean="0"/>
              <a:t> </a:t>
            </a:r>
            <a:r>
              <a:rPr lang="en-US" dirty="0" err="1" smtClean="0"/>
              <a:t>keterbatasan</a:t>
            </a:r>
            <a:r>
              <a:rPr lang="en-US" dirty="0" smtClean="0"/>
              <a:t> </a:t>
            </a:r>
            <a:r>
              <a:rPr lang="en-US" dirty="0" err="1" smtClean="0"/>
              <a:t>sumberdaya</a:t>
            </a:r>
            <a:r>
              <a:rPr lang="en-US" dirty="0" smtClean="0"/>
              <a:t> </a:t>
            </a:r>
            <a:r>
              <a:rPr lang="id-ID" dirty="0" smtClean="0"/>
              <a:t> dan potensi </a:t>
            </a:r>
            <a:endParaRPr lang="en-US" dirty="0" smtClean="0"/>
          </a:p>
          <a:p>
            <a:pPr eaLnBrk="1" hangingPunct="1"/>
            <a:r>
              <a:rPr lang="en-US" dirty="0" err="1" smtClean="0"/>
              <a:t>Adanya</a:t>
            </a:r>
            <a:r>
              <a:rPr lang="en-US" dirty="0" smtClean="0"/>
              <a:t> </a:t>
            </a:r>
            <a:r>
              <a:rPr lang="en-US" dirty="0" err="1" smtClean="0"/>
              <a:t>tuntutan</a:t>
            </a:r>
            <a:r>
              <a:rPr lang="en-US" dirty="0" smtClean="0"/>
              <a:t> </a:t>
            </a:r>
            <a:r>
              <a:rPr lang="en-US" dirty="0" err="1" smtClean="0"/>
              <a:t>perubahan</a:t>
            </a:r>
            <a:r>
              <a:rPr lang="en-US" dirty="0" smtClean="0"/>
              <a:t> /</a:t>
            </a:r>
            <a:r>
              <a:rPr lang="en-US" dirty="0" err="1" smtClean="0"/>
              <a:t>inovasi</a:t>
            </a:r>
            <a:r>
              <a:rPr lang="en-US" dirty="0" smtClean="0"/>
              <a:t> </a:t>
            </a:r>
          </a:p>
          <a:p>
            <a:pPr eaLnBrk="1" hangingPunct="1"/>
            <a:r>
              <a:rPr lang="en-US" dirty="0" err="1" smtClean="0"/>
              <a:t>Sifat</a:t>
            </a:r>
            <a:r>
              <a:rPr lang="en-US" dirty="0" smtClean="0"/>
              <a:t> </a:t>
            </a:r>
            <a:r>
              <a:rPr lang="en-US" dirty="0" err="1" smtClean="0"/>
              <a:t>manusia</a:t>
            </a:r>
            <a:r>
              <a:rPr lang="en-US" dirty="0" smtClean="0"/>
              <a:t> yang </a:t>
            </a:r>
            <a:r>
              <a:rPr lang="id-ID" dirty="0" smtClean="0"/>
              <a:t> tamak dll </a:t>
            </a:r>
            <a:endParaRPr lang="en-US" dirty="0" smtClean="0"/>
          </a:p>
        </p:txBody>
      </p:sp>
      <p:pic>
        <p:nvPicPr>
          <p:cNvPr id="10244" name="Picture 4"/>
          <p:cNvPicPr>
            <a:picLocks noChangeAspect="1" noChangeArrowheads="1"/>
          </p:cNvPicPr>
          <p:nvPr/>
        </p:nvPicPr>
        <p:blipFill>
          <a:blip r:embed="rId2"/>
          <a:srcRect/>
          <a:stretch>
            <a:fillRect/>
          </a:stretch>
        </p:blipFill>
        <p:spPr bwMode="auto">
          <a:xfrm>
            <a:off x="7086600" y="4004996"/>
            <a:ext cx="2609850" cy="2853004"/>
          </a:xfrm>
          <a:prstGeom prst="rect">
            <a:avLst/>
          </a:prstGeom>
          <a:noFill/>
          <a:ln w="9525">
            <a:noFill/>
            <a:miter lim="800000"/>
            <a:headEnd/>
            <a:tailEnd/>
          </a:ln>
        </p:spPr>
      </p:pic>
    </p:spTree>
    <p:extLst>
      <p:ext uri="{BB962C8B-B14F-4D97-AF65-F5344CB8AC3E}">
        <p14:creationId xmlns:p14="http://schemas.microsoft.com/office/powerpoint/2010/main" val="247131444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1027113"/>
            <a:ext cx="7024687" cy="954087"/>
          </a:xfrm>
        </p:spPr>
        <p:txBody>
          <a:bodyPr>
            <a:normAutofit fontScale="90000"/>
          </a:bodyPr>
          <a:lstStyle/>
          <a:p>
            <a:pPr eaLnBrk="1" fontAlgn="auto" hangingPunct="1">
              <a:spcAft>
                <a:spcPts val="0"/>
              </a:spcAft>
              <a:defRPr/>
            </a:pPr>
            <a:r>
              <a:rPr lang="en-US" sz="2000" b="1" dirty="0" err="1" smtClean="0"/>
              <a:t>intisari</a:t>
            </a:r>
            <a:r>
              <a:rPr lang="en-US" sz="2000" b="1" dirty="0" smtClean="0"/>
              <a:t> </a:t>
            </a:r>
            <a:r>
              <a:rPr lang="en-US" sz="2000" b="1" dirty="0" err="1" smtClean="0"/>
              <a:t>pemikiran</a:t>
            </a:r>
            <a:r>
              <a:rPr lang="en-US" sz="2000" b="1" dirty="0" smtClean="0"/>
              <a:t> </a:t>
            </a:r>
            <a:r>
              <a:rPr lang="en-US" sz="2000" b="1" dirty="0" err="1" smtClean="0"/>
              <a:t>dalam</a:t>
            </a:r>
            <a:r>
              <a:rPr lang="en-US" sz="2000" b="1" dirty="0" smtClean="0"/>
              <a:t/>
            </a:r>
            <a:br>
              <a:rPr lang="en-US" sz="2000" b="1" dirty="0" smtClean="0"/>
            </a:br>
            <a:r>
              <a:rPr lang="en-US" sz="2000" b="1" dirty="0" err="1" smtClean="0"/>
              <a:t>Pengorganisasian</a:t>
            </a:r>
            <a:r>
              <a:rPr lang="en-US" sz="2000" b="1" dirty="0" smtClean="0"/>
              <a:t> </a:t>
            </a:r>
            <a:r>
              <a:rPr lang="en-US" sz="2000" b="1" dirty="0" err="1" smtClean="0"/>
              <a:t>Masyarakat</a:t>
            </a:r>
            <a:r>
              <a:rPr lang="en-US" sz="2000" b="1" dirty="0" smtClean="0"/>
              <a:t> </a:t>
            </a:r>
            <a:r>
              <a:rPr lang="en-US" sz="2000" b="1" dirty="0" err="1" smtClean="0"/>
              <a:t>adalah</a:t>
            </a:r>
            <a:r>
              <a:rPr lang="en-US" sz="2000" b="1" dirty="0" smtClean="0"/>
              <a:t>, </a:t>
            </a:r>
            <a:r>
              <a:rPr lang="en-US" sz="2000" b="1" dirty="0" err="1" smtClean="0"/>
              <a:t>bahwa</a:t>
            </a:r>
            <a:r>
              <a:rPr lang="en-US" sz="2000" b="1" dirty="0" smtClean="0"/>
              <a:t> :</a:t>
            </a:r>
            <a:br>
              <a:rPr lang="en-US" sz="2000" b="1" dirty="0" smtClean="0"/>
            </a:br>
            <a:endParaRPr lang="en-US" sz="2000" b="1" dirty="0"/>
          </a:p>
        </p:txBody>
      </p:sp>
      <p:sp>
        <p:nvSpPr>
          <p:cNvPr id="3" name="Content Placeholder 2"/>
          <p:cNvSpPr>
            <a:spLocks noGrp="1"/>
          </p:cNvSpPr>
          <p:nvPr>
            <p:ph idx="1"/>
          </p:nvPr>
        </p:nvSpPr>
        <p:spPr>
          <a:xfrm>
            <a:off x="1042988" y="1981200"/>
            <a:ext cx="6777037" cy="3851275"/>
          </a:xfrm>
        </p:spPr>
        <p:txBody>
          <a:bodyPr rtlCol="0">
            <a:normAutofit/>
          </a:bodyPr>
          <a:lstStyle/>
          <a:p>
            <a:pPr marL="274320" indent="-274320" eaLnBrk="1" fontAlgn="auto" hangingPunct="1">
              <a:spcAft>
                <a:spcPts val="0"/>
              </a:spcAft>
              <a:buClr>
                <a:schemeClr val="accent3"/>
              </a:buClr>
              <a:buFont typeface="Arial" pitchFamily="34" charset="0"/>
              <a:buChar char="•"/>
              <a:defRPr/>
            </a:pPr>
            <a:r>
              <a:rPr lang="en-US" sz="1600" dirty="0" smtClean="0"/>
              <a:t>1</a:t>
            </a:r>
            <a:r>
              <a:rPr lang="en-US" sz="1600" dirty="0"/>
              <a:t>. </a:t>
            </a:r>
            <a:r>
              <a:rPr lang="en-US" sz="1600" dirty="0" err="1"/>
              <a:t>Masyarakat</a:t>
            </a:r>
            <a:r>
              <a:rPr lang="en-US" sz="1600" dirty="0"/>
              <a:t> </a:t>
            </a:r>
            <a:r>
              <a:rPr lang="en-US" sz="1600" dirty="0" err="1"/>
              <a:t>memiliki</a:t>
            </a:r>
            <a:r>
              <a:rPr lang="en-US" sz="1600" dirty="0"/>
              <a:t> </a:t>
            </a:r>
            <a:r>
              <a:rPr lang="en-US" sz="1600" dirty="0" err="1"/>
              <a:t>daya</a:t>
            </a:r>
            <a:r>
              <a:rPr lang="en-US" sz="1600" dirty="0"/>
              <a:t> </a:t>
            </a:r>
            <a:r>
              <a:rPr lang="en-US" sz="1600" dirty="0" err="1"/>
              <a:t>dan</a:t>
            </a:r>
            <a:r>
              <a:rPr lang="en-US" sz="1600" dirty="0"/>
              <a:t> </a:t>
            </a:r>
            <a:r>
              <a:rPr lang="en-US" sz="1600" dirty="0" err="1"/>
              <a:t>upaya</a:t>
            </a:r>
            <a:r>
              <a:rPr lang="en-US" sz="1600" dirty="0"/>
              <a:t> </a:t>
            </a:r>
            <a:r>
              <a:rPr lang="en-US" sz="1600" dirty="0" err="1" smtClean="0"/>
              <a:t>untuk</a:t>
            </a:r>
            <a:r>
              <a:rPr lang="en-US" sz="1600" dirty="0" smtClean="0"/>
              <a:t> </a:t>
            </a:r>
            <a:r>
              <a:rPr lang="en-US" sz="1600" dirty="0" err="1" smtClean="0"/>
              <a:t>membangun</a:t>
            </a:r>
            <a:r>
              <a:rPr lang="en-US" sz="1600" dirty="0" smtClean="0"/>
              <a:t> </a:t>
            </a:r>
            <a:r>
              <a:rPr lang="en-US" sz="1600" dirty="0" err="1"/>
              <a:t>kehidupannya</a:t>
            </a:r>
            <a:r>
              <a:rPr lang="en-US" sz="1600" dirty="0"/>
              <a:t> </a:t>
            </a:r>
            <a:r>
              <a:rPr lang="en-US" sz="1600" dirty="0" err="1"/>
              <a:t>sendiri</a:t>
            </a:r>
            <a:r>
              <a:rPr lang="en-US" sz="1600" dirty="0" smtClean="0"/>
              <a:t>.</a:t>
            </a:r>
          </a:p>
          <a:p>
            <a:pPr marL="69850" indent="0" eaLnBrk="1" fontAlgn="auto" hangingPunct="1">
              <a:spcAft>
                <a:spcPts val="0"/>
              </a:spcAft>
              <a:buClr>
                <a:schemeClr val="accent3"/>
              </a:buClr>
              <a:buFont typeface="Arial" pitchFamily="34" charset="0"/>
              <a:buNone/>
              <a:defRPr/>
            </a:pPr>
            <a:endParaRPr lang="en-US" sz="1600" dirty="0"/>
          </a:p>
          <a:p>
            <a:pPr marL="274320" indent="-274320" eaLnBrk="1" fontAlgn="auto" hangingPunct="1">
              <a:spcAft>
                <a:spcPts val="0"/>
              </a:spcAft>
              <a:buClr>
                <a:schemeClr val="accent3"/>
              </a:buClr>
              <a:buFont typeface="Arial" pitchFamily="34" charset="0"/>
              <a:buChar char="•"/>
              <a:defRPr/>
            </a:pPr>
            <a:r>
              <a:rPr lang="en-US" sz="1600" dirty="0"/>
              <a:t>2. </a:t>
            </a:r>
            <a:r>
              <a:rPr lang="en-US" sz="1600" dirty="0" err="1"/>
              <a:t>Masyarakat</a:t>
            </a:r>
            <a:r>
              <a:rPr lang="en-US" sz="1600" dirty="0"/>
              <a:t> </a:t>
            </a:r>
            <a:r>
              <a:rPr lang="en-US" sz="1600" dirty="0" err="1"/>
              <a:t>memiliki</a:t>
            </a:r>
            <a:r>
              <a:rPr lang="en-US" sz="1600" dirty="0"/>
              <a:t> </a:t>
            </a:r>
            <a:r>
              <a:rPr lang="en-US" sz="1600" dirty="0" err="1"/>
              <a:t>pengetahuan</a:t>
            </a:r>
            <a:r>
              <a:rPr lang="en-US" sz="1600" dirty="0"/>
              <a:t> </a:t>
            </a:r>
            <a:r>
              <a:rPr lang="en-US" sz="1600" dirty="0" err="1"/>
              <a:t>dan</a:t>
            </a:r>
            <a:r>
              <a:rPr lang="en-US" sz="1600" dirty="0"/>
              <a:t> </a:t>
            </a:r>
            <a:r>
              <a:rPr lang="en-US" sz="1600" dirty="0" err="1" smtClean="0"/>
              <a:t>kearifan</a:t>
            </a:r>
            <a:r>
              <a:rPr lang="en-US" sz="1600" dirty="0" smtClean="0"/>
              <a:t> </a:t>
            </a:r>
            <a:r>
              <a:rPr lang="en-US" sz="1600" dirty="0" err="1" smtClean="0"/>
              <a:t>tersendiri</a:t>
            </a:r>
            <a:r>
              <a:rPr lang="en-US" sz="1600" dirty="0" smtClean="0"/>
              <a:t> </a:t>
            </a:r>
            <a:r>
              <a:rPr lang="en-US" sz="1600" dirty="0" err="1"/>
              <a:t>dalam</a:t>
            </a:r>
            <a:r>
              <a:rPr lang="en-US" sz="1600" dirty="0"/>
              <a:t> </a:t>
            </a:r>
            <a:r>
              <a:rPr lang="en-US" sz="1600" dirty="0" err="1"/>
              <a:t>menjalani</a:t>
            </a:r>
            <a:r>
              <a:rPr lang="en-US" sz="1600" dirty="0"/>
              <a:t> </a:t>
            </a:r>
            <a:r>
              <a:rPr lang="en-US" sz="1600" dirty="0" err="1"/>
              <a:t>kehidupannya</a:t>
            </a:r>
            <a:r>
              <a:rPr lang="en-US" sz="1600" dirty="0"/>
              <a:t> </a:t>
            </a:r>
            <a:r>
              <a:rPr lang="en-US" sz="1600" dirty="0" err="1" smtClean="0"/>
              <a:t>secara</a:t>
            </a:r>
            <a:r>
              <a:rPr lang="en-US" sz="1600" dirty="0" smtClean="0"/>
              <a:t> </a:t>
            </a:r>
            <a:r>
              <a:rPr lang="en-US" sz="1600" dirty="0" err="1" smtClean="0"/>
              <a:t>alami</a:t>
            </a:r>
            <a:r>
              <a:rPr lang="en-US" sz="1600" dirty="0" smtClean="0"/>
              <a:t>.</a:t>
            </a:r>
          </a:p>
          <a:p>
            <a:pPr marL="69850" indent="0" eaLnBrk="1" fontAlgn="auto" hangingPunct="1">
              <a:spcAft>
                <a:spcPts val="0"/>
              </a:spcAft>
              <a:buClr>
                <a:schemeClr val="accent3"/>
              </a:buClr>
              <a:buFont typeface="Arial" pitchFamily="34" charset="0"/>
              <a:buNone/>
              <a:defRPr/>
            </a:pPr>
            <a:endParaRPr lang="en-US" sz="1600" dirty="0" smtClean="0"/>
          </a:p>
          <a:p>
            <a:pPr marL="274320" indent="-274320" eaLnBrk="1" fontAlgn="auto" hangingPunct="1">
              <a:spcAft>
                <a:spcPts val="0"/>
              </a:spcAft>
              <a:buClr>
                <a:schemeClr val="accent3"/>
              </a:buClr>
              <a:buFont typeface="Arial" pitchFamily="34" charset="0"/>
              <a:buChar char="•"/>
              <a:defRPr/>
            </a:pPr>
            <a:r>
              <a:rPr lang="en-US" sz="1600" dirty="0" smtClean="0"/>
              <a:t>3</a:t>
            </a:r>
            <a:r>
              <a:rPr lang="en-US" sz="1600" dirty="0"/>
              <a:t>. </a:t>
            </a:r>
            <a:r>
              <a:rPr lang="en-US" sz="1600" dirty="0" err="1"/>
              <a:t>Upaya</a:t>
            </a:r>
            <a:r>
              <a:rPr lang="en-US" sz="1600" dirty="0"/>
              <a:t> </a:t>
            </a:r>
            <a:r>
              <a:rPr lang="en-US" sz="1600" dirty="0" err="1"/>
              <a:t>pembangunan</a:t>
            </a:r>
            <a:r>
              <a:rPr lang="en-US" sz="1600" dirty="0"/>
              <a:t> </a:t>
            </a:r>
            <a:r>
              <a:rPr lang="en-US" sz="1600" dirty="0" err="1"/>
              <a:t>masyarakat</a:t>
            </a:r>
            <a:r>
              <a:rPr lang="en-US" sz="1600" dirty="0"/>
              <a:t> </a:t>
            </a:r>
            <a:r>
              <a:rPr lang="en-US" sz="1600" dirty="0" err="1"/>
              <a:t>akan</a:t>
            </a:r>
            <a:r>
              <a:rPr lang="en-US" sz="1600" dirty="0"/>
              <a:t> </a:t>
            </a:r>
            <a:r>
              <a:rPr lang="en-US" sz="1600" dirty="0" err="1" smtClean="0"/>
              <a:t>efektif</a:t>
            </a:r>
            <a:r>
              <a:rPr lang="en-US" sz="1600" dirty="0" smtClean="0"/>
              <a:t> </a:t>
            </a:r>
            <a:r>
              <a:rPr lang="sv-SE" sz="1600" dirty="0" smtClean="0"/>
              <a:t>apabila </a:t>
            </a:r>
            <a:r>
              <a:rPr lang="sv-SE" sz="1600" dirty="0"/>
              <a:t>melibatkan secara aktif </a:t>
            </a:r>
            <a:r>
              <a:rPr lang="sv-SE" sz="1600" dirty="0" smtClean="0"/>
              <a:t>seluruh </a:t>
            </a:r>
            <a:r>
              <a:rPr lang="en-US" sz="1600" dirty="0" err="1" smtClean="0"/>
              <a:t>komponen</a:t>
            </a:r>
            <a:r>
              <a:rPr lang="en-US" sz="1600" dirty="0" smtClean="0"/>
              <a:t> </a:t>
            </a:r>
            <a:r>
              <a:rPr lang="en-US" sz="1600" dirty="0" err="1"/>
              <a:t>masyarakat</a:t>
            </a:r>
            <a:r>
              <a:rPr lang="en-US" sz="1600" dirty="0"/>
              <a:t> </a:t>
            </a:r>
            <a:r>
              <a:rPr lang="en-US" sz="1600" dirty="0" err="1"/>
              <a:t>sebagai</a:t>
            </a:r>
            <a:r>
              <a:rPr lang="en-US" sz="1600" dirty="0"/>
              <a:t> </a:t>
            </a:r>
            <a:r>
              <a:rPr lang="en-US" sz="1600" dirty="0" err="1"/>
              <a:t>pelaku</a:t>
            </a:r>
            <a:r>
              <a:rPr lang="en-US" sz="1600" dirty="0"/>
              <a:t> </a:t>
            </a:r>
            <a:r>
              <a:rPr lang="en-US" sz="1600" dirty="0" err="1" smtClean="0"/>
              <a:t>sekaligus</a:t>
            </a:r>
            <a:r>
              <a:rPr lang="en-US" sz="1600" dirty="0" smtClean="0"/>
              <a:t> </a:t>
            </a:r>
            <a:r>
              <a:rPr lang="en-US" sz="1600" dirty="0" err="1" smtClean="0"/>
              <a:t>penikmat</a:t>
            </a:r>
            <a:r>
              <a:rPr lang="en-US" sz="1600" dirty="0" smtClean="0"/>
              <a:t> </a:t>
            </a:r>
            <a:r>
              <a:rPr lang="en-US" sz="1600" dirty="0" err="1"/>
              <a:t>pembangunan</a:t>
            </a:r>
            <a:r>
              <a:rPr lang="en-US" sz="1600" dirty="0"/>
              <a:t>, </a:t>
            </a:r>
            <a:r>
              <a:rPr lang="en-US" sz="1600" dirty="0" err="1" smtClean="0"/>
              <a:t>serta</a:t>
            </a:r>
            <a:endParaRPr lang="en-US" sz="1600" dirty="0" smtClean="0"/>
          </a:p>
          <a:p>
            <a:pPr marL="69850" indent="0" eaLnBrk="1" fontAlgn="auto" hangingPunct="1">
              <a:spcAft>
                <a:spcPts val="0"/>
              </a:spcAft>
              <a:buClr>
                <a:schemeClr val="accent3"/>
              </a:buClr>
              <a:buFont typeface="Arial" pitchFamily="34" charset="0"/>
              <a:buNone/>
              <a:defRPr/>
            </a:pPr>
            <a:endParaRPr lang="en-US" sz="1600" dirty="0"/>
          </a:p>
          <a:p>
            <a:pPr marL="274320" indent="-274320" eaLnBrk="1" fontAlgn="auto" hangingPunct="1">
              <a:spcAft>
                <a:spcPts val="0"/>
              </a:spcAft>
              <a:buClr>
                <a:schemeClr val="accent3"/>
              </a:buClr>
              <a:buFont typeface="Arial" pitchFamily="34" charset="0"/>
              <a:buChar char="•"/>
              <a:defRPr/>
            </a:pPr>
            <a:r>
              <a:rPr lang="fi-FI" sz="1600" dirty="0"/>
              <a:t>4. Masyarakat memiliki kemampuan membagi </a:t>
            </a:r>
            <a:r>
              <a:rPr lang="fi-FI" sz="1600" dirty="0" smtClean="0"/>
              <a:t>diri </a:t>
            </a:r>
            <a:r>
              <a:rPr lang="en-US" sz="1600" dirty="0" err="1" smtClean="0"/>
              <a:t>sedemikian</a:t>
            </a:r>
            <a:r>
              <a:rPr lang="en-US" sz="1600" dirty="0" smtClean="0"/>
              <a:t> </a:t>
            </a:r>
            <a:r>
              <a:rPr lang="en-US" sz="1600" dirty="0" err="1"/>
              <a:t>rupa</a:t>
            </a:r>
            <a:r>
              <a:rPr lang="en-US" sz="1600" dirty="0"/>
              <a:t> </a:t>
            </a:r>
            <a:r>
              <a:rPr lang="en-US" sz="1600" dirty="0" err="1"/>
              <a:t>dalam</a:t>
            </a:r>
            <a:r>
              <a:rPr lang="en-US" sz="1600" dirty="0"/>
              <a:t> </a:t>
            </a:r>
            <a:r>
              <a:rPr lang="en-US" sz="1600" dirty="0" err="1" smtClean="0"/>
              <a:t>peran</a:t>
            </a:r>
            <a:r>
              <a:rPr lang="en-US" sz="1600" dirty="0" smtClean="0"/>
              <a:t> </a:t>
            </a:r>
            <a:r>
              <a:rPr lang="en-US" sz="1600" dirty="0" err="1" smtClean="0"/>
              <a:t>peran</a:t>
            </a:r>
            <a:r>
              <a:rPr lang="en-US" sz="1600" dirty="0" smtClean="0"/>
              <a:t> </a:t>
            </a:r>
            <a:r>
              <a:rPr lang="en-US" sz="1600" dirty="0" err="1" smtClean="0"/>
              <a:t>pembangunan</a:t>
            </a:r>
            <a:r>
              <a:rPr lang="en-US" sz="1600" dirty="0" smtClean="0"/>
              <a:t> </a:t>
            </a:r>
            <a:r>
              <a:rPr lang="en-US" sz="1600" dirty="0" err="1"/>
              <a:t>mereka</a:t>
            </a:r>
            <a:r>
              <a:rPr lang="en-US" sz="1600" dirty="0"/>
              <a:t>.</a:t>
            </a:r>
          </a:p>
        </p:txBody>
      </p:sp>
    </p:spTree>
    <p:extLst>
      <p:ext uri="{BB962C8B-B14F-4D97-AF65-F5344CB8AC3E}">
        <p14:creationId xmlns:p14="http://schemas.microsoft.com/office/powerpoint/2010/main" val="9535711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pPr eaLnBrk="1" fontAlgn="auto" hangingPunct="1">
              <a:spcAft>
                <a:spcPts val="0"/>
              </a:spcAft>
              <a:defRPr/>
            </a:pPr>
            <a:r>
              <a:rPr lang="en-US" sz="3200" dirty="0" err="1" smtClean="0"/>
              <a:t>Pengorganisasian</a:t>
            </a:r>
            <a:r>
              <a:rPr lang="en-US" sz="3200" dirty="0" smtClean="0"/>
              <a:t> </a:t>
            </a:r>
            <a:r>
              <a:rPr lang="en-US" sz="3200" dirty="0" err="1" smtClean="0"/>
              <a:t>Masyarakat</a:t>
            </a:r>
            <a:r>
              <a:rPr lang="en-US" sz="3200" dirty="0" smtClean="0"/>
              <a:t> (</a:t>
            </a:r>
            <a:r>
              <a:rPr lang="en-US" sz="3200" i="1" dirty="0" smtClean="0"/>
              <a:t>Community Organizing)</a:t>
            </a:r>
            <a:br>
              <a:rPr lang="en-US" sz="3200" i="1" dirty="0" smtClean="0"/>
            </a:br>
            <a:endParaRPr lang="en-US" sz="3200" dirty="0"/>
          </a:p>
        </p:txBody>
      </p:sp>
      <p:sp>
        <p:nvSpPr>
          <p:cNvPr id="3075" name="Content Placeholder 4"/>
          <p:cNvSpPr>
            <a:spLocks noGrp="1"/>
          </p:cNvSpPr>
          <p:nvPr>
            <p:ph idx="1"/>
          </p:nvPr>
        </p:nvSpPr>
        <p:spPr>
          <a:xfrm>
            <a:off x="822960" y="1100628"/>
            <a:ext cx="7520940" cy="4488612"/>
          </a:xfrm>
        </p:spPr>
        <p:txBody>
          <a:bodyPr rtlCol="0">
            <a:normAutofit/>
          </a:bodyPr>
          <a:lstStyle/>
          <a:p>
            <a:pPr marL="274320" indent="-274320" eaLnBrk="1" fontAlgn="auto" hangingPunct="1">
              <a:spcAft>
                <a:spcPts val="0"/>
              </a:spcAft>
              <a:buClr>
                <a:schemeClr val="accent3"/>
              </a:buClr>
              <a:buFont typeface="Arial" pitchFamily="34" charset="0"/>
              <a:buChar char="•"/>
              <a:defRPr/>
            </a:pPr>
            <a:r>
              <a:rPr lang="en-US" dirty="0" err="1" smtClean="0"/>
              <a:t>yaitu</a:t>
            </a:r>
            <a:r>
              <a:rPr lang="en-US" dirty="0" smtClean="0"/>
              <a:t> </a:t>
            </a:r>
            <a:r>
              <a:rPr lang="en-US" dirty="0" err="1" smtClean="0"/>
              <a:t>serangkaian</a:t>
            </a:r>
            <a:r>
              <a:rPr lang="en-US" dirty="0" smtClean="0"/>
              <a:t> </a:t>
            </a:r>
            <a:r>
              <a:rPr lang="en-US" dirty="0" err="1" smtClean="0"/>
              <a:t>upaya</a:t>
            </a:r>
            <a:r>
              <a:rPr lang="en-US" dirty="0" smtClean="0"/>
              <a:t> </a:t>
            </a:r>
            <a:r>
              <a:rPr lang="en-US" dirty="0" err="1" smtClean="0"/>
              <a:t>membangun</a:t>
            </a:r>
            <a:r>
              <a:rPr lang="en-US" dirty="0" smtClean="0"/>
              <a:t> </a:t>
            </a:r>
            <a:r>
              <a:rPr lang="en-US" dirty="0" err="1" smtClean="0"/>
              <a:t>masyarakat</a:t>
            </a:r>
            <a:r>
              <a:rPr lang="en-US" dirty="0" smtClean="0"/>
              <a:t> </a:t>
            </a:r>
            <a:r>
              <a:rPr lang="en-US" dirty="0" err="1" smtClean="0"/>
              <a:t>untuk</a:t>
            </a:r>
            <a:r>
              <a:rPr lang="en-US" dirty="0" smtClean="0"/>
              <a:t> </a:t>
            </a:r>
            <a:r>
              <a:rPr lang="en-US" dirty="0" err="1" smtClean="0"/>
              <a:t>mencapai</a:t>
            </a:r>
            <a:r>
              <a:rPr lang="en-US" dirty="0" smtClean="0"/>
              <a:t> </a:t>
            </a:r>
            <a:r>
              <a:rPr lang="en-US" dirty="0" err="1" smtClean="0"/>
              <a:t>taraf</a:t>
            </a:r>
            <a:r>
              <a:rPr lang="en-US" dirty="0" smtClean="0"/>
              <a:t> </a:t>
            </a:r>
            <a:r>
              <a:rPr lang="en-US" dirty="0" err="1" smtClean="0"/>
              <a:t>kehidupan</a:t>
            </a:r>
            <a:r>
              <a:rPr lang="en-US" dirty="0" smtClean="0"/>
              <a:t> yang </a:t>
            </a:r>
            <a:r>
              <a:rPr lang="en-US" dirty="0" err="1" smtClean="0"/>
              <a:t>lebih</a:t>
            </a:r>
            <a:r>
              <a:rPr lang="en-US" dirty="0" smtClean="0"/>
              <a:t> </a:t>
            </a:r>
            <a:r>
              <a:rPr lang="en-US" dirty="0" err="1" smtClean="0"/>
              <a:t>baik</a:t>
            </a:r>
            <a:r>
              <a:rPr lang="en-US" dirty="0" smtClean="0"/>
              <a:t>, </a:t>
            </a:r>
            <a:r>
              <a:rPr lang="en-US" dirty="0" err="1" smtClean="0"/>
              <a:t>lebih</a:t>
            </a:r>
            <a:r>
              <a:rPr lang="en-US" dirty="0" smtClean="0"/>
              <a:t> </a:t>
            </a:r>
            <a:r>
              <a:rPr lang="en-US" dirty="0" err="1" smtClean="0"/>
              <a:t>sejahtera</a:t>
            </a:r>
            <a:r>
              <a:rPr lang="en-US" dirty="0" smtClean="0"/>
              <a:t> </a:t>
            </a:r>
            <a:r>
              <a:rPr lang="en-US" dirty="0" err="1" smtClean="0"/>
              <a:t>dan</a:t>
            </a:r>
            <a:r>
              <a:rPr lang="en-US" dirty="0" smtClean="0"/>
              <a:t> </a:t>
            </a:r>
            <a:r>
              <a:rPr lang="en-US" dirty="0" err="1" smtClean="0"/>
              <a:t>adil</a:t>
            </a:r>
            <a:r>
              <a:rPr lang="en-US" dirty="0" smtClean="0"/>
              <a:t> </a:t>
            </a:r>
            <a:r>
              <a:rPr lang="en-US" dirty="0" err="1" smtClean="0"/>
              <a:t>dari</a:t>
            </a:r>
            <a:r>
              <a:rPr lang="en-US" dirty="0" smtClean="0"/>
              <a:t> </a:t>
            </a:r>
            <a:r>
              <a:rPr lang="en-US" dirty="0" err="1" smtClean="0"/>
              <a:t>sebelumnya</a:t>
            </a:r>
            <a:r>
              <a:rPr lang="en-US" dirty="0" smtClean="0"/>
              <a:t> </a:t>
            </a:r>
            <a:r>
              <a:rPr lang="en-US" dirty="0" err="1" smtClean="0"/>
              <a:t>dengan</a:t>
            </a:r>
            <a:r>
              <a:rPr lang="en-US" dirty="0" smtClean="0"/>
              <a:t> </a:t>
            </a:r>
            <a:r>
              <a:rPr lang="fi-FI" dirty="0" smtClean="0"/>
              <a:t>mengacu pada harkat dan martabat kemanusiaan </a:t>
            </a:r>
            <a:r>
              <a:rPr lang="en-US" dirty="0" err="1" smtClean="0"/>
              <a:t>seutuhnya</a:t>
            </a:r>
            <a:r>
              <a:rPr lang="en-US" dirty="0" smtClean="0"/>
              <a:t>.</a:t>
            </a:r>
          </a:p>
          <a:p>
            <a:pPr marL="68580" indent="0" eaLnBrk="1" fontAlgn="auto" hangingPunct="1">
              <a:spcAft>
                <a:spcPts val="0"/>
              </a:spcAft>
              <a:buClr>
                <a:schemeClr val="accent3"/>
              </a:buClr>
              <a:buFont typeface="Arial" pitchFamily="34" charset="0"/>
              <a:buNone/>
              <a:defRPr/>
            </a:pPr>
            <a:r>
              <a:rPr lang="en-US" dirty="0" smtClean="0"/>
              <a:t> </a:t>
            </a:r>
          </a:p>
          <a:p>
            <a:pPr marL="274320" indent="-274320" eaLnBrk="1" fontAlgn="auto" hangingPunct="1">
              <a:spcAft>
                <a:spcPts val="0"/>
              </a:spcAft>
              <a:buClr>
                <a:schemeClr val="accent3"/>
              </a:buClr>
              <a:buFont typeface="Arial" charset="0"/>
              <a:buNone/>
              <a:defRPr/>
            </a:pPr>
            <a:r>
              <a:rPr lang="en-US" sz="1200" b="1" dirty="0" smtClean="0"/>
              <a:t>	(*)</a:t>
            </a:r>
            <a:r>
              <a:rPr lang="en-US" sz="1600" b="1" i="1" dirty="0" err="1" smtClean="0"/>
              <a:t>Sebagai</a:t>
            </a:r>
            <a:r>
              <a:rPr lang="en-US" sz="1600" b="1" i="1" dirty="0" smtClean="0"/>
              <a:t> </a:t>
            </a:r>
            <a:r>
              <a:rPr lang="en-US" sz="1600" b="1" i="1" dirty="0" err="1" smtClean="0"/>
              <a:t>suatu</a:t>
            </a:r>
            <a:r>
              <a:rPr lang="en-US" sz="1600" b="1" i="1" dirty="0" smtClean="0"/>
              <a:t> </a:t>
            </a:r>
            <a:r>
              <a:rPr lang="en-US" sz="1600" b="1" i="1" dirty="0" err="1" smtClean="0"/>
              <a:t>rumusan</a:t>
            </a:r>
            <a:r>
              <a:rPr lang="en-US" sz="1600" b="1" i="1" dirty="0" smtClean="0"/>
              <a:t> </a:t>
            </a:r>
            <a:r>
              <a:rPr lang="en-US" sz="1600" b="1" i="1" dirty="0" err="1" smtClean="0"/>
              <a:t>konsep</a:t>
            </a:r>
            <a:r>
              <a:rPr lang="en-US" sz="1600" b="1" i="1" dirty="0" smtClean="0"/>
              <a:t> </a:t>
            </a:r>
            <a:r>
              <a:rPr lang="en-US" sz="1600" b="1" i="1" dirty="0" err="1" smtClean="0"/>
              <a:t>pemikiran</a:t>
            </a:r>
            <a:r>
              <a:rPr lang="en-US" sz="1600" b="1" i="1" dirty="0" smtClean="0"/>
              <a:t> </a:t>
            </a:r>
            <a:r>
              <a:rPr lang="sv-SE" sz="1600" b="1" i="1" dirty="0" smtClean="0"/>
              <a:t>dan pola kerja paling tidak sudah dikenal pada masa</a:t>
            </a:r>
            <a:r>
              <a:rPr lang="it-IT" sz="1600" b="1" i="1" dirty="0" smtClean="0"/>
              <a:t>kehidupan Lao Tse di dataran Cina, pada abad 7</a:t>
            </a:r>
            <a:r>
              <a:rPr lang="en-US" sz="1600" b="1" i="1" dirty="0" err="1" smtClean="0"/>
              <a:t>sebelum</a:t>
            </a:r>
            <a:r>
              <a:rPr lang="en-US" sz="1600" b="1" i="1" dirty="0" smtClean="0"/>
              <a:t> </a:t>
            </a:r>
            <a:r>
              <a:rPr lang="en-US" sz="1600" b="1" i="1" dirty="0" err="1" smtClean="0"/>
              <a:t>Masehi</a:t>
            </a:r>
            <a:r>
              <a:rPr lang="en-US" sz="1600" b="1" i="1" dirty="0" smtClean="0"/>
              <a:t> </a:t>
            </a:r>
            <a:r>
              <a:rPr lang="en-US" sz="1200" b="1" i="1" dirty="0" smtClean="0"/>
              <a:t>).</a:t>
            </a:r>
            <a:r>
              <a:rPr lang="en-US" sz="1200" dirty="0" smtClean="0"/>
              <a:t> Saul </a:t>
            </a:r>
            <a:r>
              <a:rPr lang="en-US" sz="1200" dirty="0" err="1" smtClean="0"/>
              <a:t>Alinsky</a:t>
            </a:r>
            <a:r>
              <a:rPr lang="en-US" sz="1200" dirty="0" smtClean="0"/>
              <a:t> </a:t>
            </a:r>
            <a:r>
              <a:rPr lang="en-US" sz="1200" dirty="0" err="1" smtClean="0"/>
              <a:t>dan</a:t>
            </a:r>
            <a:r>
              <a:rPr lang="en-US" sz="1200" dirty="0" smtClean="0"/>
              <a:t> Paulo </a:t>
            </a:r>
            <a:r>
              <a:rPr lang="en-US" sz="1200" dirty="0" err="1" smtClean="0"/>
              <a:t>Freire</a:t>
            </a:r>
            <a:r>
              <a:rPr lang="en-US" sz="1200" dirty="0" smtClean="0"/>
              <a:t> </a:t>
            </a:r>
            <a:endParaRPr lang="en-US" sz="1200" b="1" i="1" dirty="0" smtClean="0"/>
          </a:p>
          <a:p>
            <a:pPr marL="274320" indent="-274320" eaLnBrk="1" fontAlgn="auto" hangingPunct="1">
              <a:spcAft>
                <a:spcPts val="0"/>
              </a:spcAft>
              <a:buClr>
                <a:schemeClr val="accent3"/>
              </a:buClr>
              <a:buFont typeface="Arial" charset="0"/>
              <a:buNone/>
              <a:defRPr/>
            </a:pPr>
            <a:endParaRPr lang="en-US" sz="1200" b="1" dirty="0" smtClean="0"/>
          </a:p>
          <a:p>
            <a:pPr marL="274320" indent="-274320" eaLnBrk="1" fontAlgn="auto" hangingPunct="1">
              <a:spcAft>
                <a:spcPts val="0"/>
              </a:spcAft>
              <a:buClr>
                <a:schemeClr val="accent3"/>
              </a:buClr>
              <a:buFont typeface="Arial" charset="0"/>
              <a:buNone/>
              <a:defRPr/>
            </a:pPr>
            <a:r>
              <a:rPr lang="en-US" sz="1200" b="1" dirty="0" smtClean="0"/>
              <a:t>	</a:t>
            </a:r>
            <a:endParaRPr lang="en-US" sz="1200" b="1" i="1" dirty="0" smtClean="0"/>
          </a:p>
        </p:txBody>
      </p:sp>
    </p:spTree>
    <p:extLst>
      <p:ext uri="{BB962C8B-B14F-4D97-AF65-F5344CB8AC3E}">
        <p14:creationId xmlns:p14="http://schemas.microsoft.com/office/powerpoint/2010/main" val="1423403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2988" y="304800"/>
            <a:ext cx="7024687" cy="990600"/>
          </a:xfrm>
        </p:spPr>
        <p:txBody>
          <a:bodyPr>
            <a:normAutofit/>
          </a:bodyPr>
          <a:lstStyle/>
          <a:p>
            <a:pPr eaLnBrk="1" fontAlgn="auto" hangingPunct="1">
              <a:spcAft>
                <a:spcPts val="0"/>
              </a:spcAft>
              <a:defRPr/>
            </a:pPr>
            <a:r>
              <a:rPr lang="en-US" b="1" dirty="0" err="1" smtClean="0"/>
              <a:t>Pengorganisasian</a:t>
            </a:r>
            <a:r>
              <a:rPr lang="en-US" b="1" dirty="0" smtClean="0"/>
              <a:t> </a:t>
            </a:r>
            <a:r>
              <a:rPr lang="en-US" b="1" dirty="0" err="1"/>
              <a:t>Masyarakat</a:t>
            </a:r>
            <a:endParaRPr lang="en-US" dirty="0"/>
          </a:p>
        </p:txBody>
      </p:sp>
      <p:sp>
        <p:nvSpPr>
          <p:cNvPr id="10243" name="Content Placeholder 2"/>
          <p:cNvSpPr>
            <a:spLocks noGrp="1"/>
          </p:cNvSpPr>
          <p:nvPr>
            <p:ph idx="1"/>
          </p:nvPr>
        </p:nvSpPr>
        <p:spPr>
          <a:xfrm>
            <a:off x="822960" y="1988840"/>
            <a:ext cx="7520940" cy="2691637"/>
          </a:xfrm>
        </p:spPr>
        <p:txBody>
          <a:bodyPr>
            <a:normAutofit/>
          </a:bodyPr>
          <a:lstStyle/>
          <a:p>
            <a:pPr marL="0" indent="0" eaLnBrk="1" fontAlgn="auto" hangingPunct="1">
              <a:spcAft>
                <a:spcPts val="0"/>
              </a:spcAft>
              <a:buClr>
                <a:schemeClr val="accent3"/>
              </a:buClr>
              <a:defRPr/>
            </a:pPr>
            <a:r>
              <a:rPr lang="en-US" dirty="0" smtClean="0"/>
              <a:t>“</a:t>
            </a:r>
            <a:r>
              <a:rPr lang="en-US" b="1" i="1" dirty="0" smtClean="0">
                <a:latin typeface="Arial Narrow" pitchFamily="34" charset="0"/>
              </a:rPr>
              <a:t>Proses </a:t>
            </a:r>
            <a:r>
              <a:rPr lang="en-US" b="1" i="1" dirty="0" err="1" smtClean="0">
                <a:latin typeface="Arial Narrow" pitchFamily="34" charset="0"/>
              </a:rPr>
              <a:t>membangun</a:t>
            </a:r>
            <a:r>
              <a:rPr lang="en-US" b="1" i="1" dirty="0" smtClean="0">
                <a:latin typeface="Arial Narrow" pitchFamily="34" charset="0"/>
              </a:rPr>
              <a:t> </a:t>
            </a:r>
            <a:r>
              <a:rPr lang="en-US" b="1" i="1" dirty="0" err="1" smtClean="0">
                <a:latin typeface="Arial Narrow" pitchFamily="34" charset="0"/>
              </a:rPr>
              <a:t>kekuatan</a:t>
            </a:r>
            <a:r>
              <a:rPr lang="en-US" b="1" i="1" dirty="0" smtClean="0">
                <a:latin typeface="Arial Narrow" pitchFamily="34" charset="0"/>
              </a:rPr>
              <a:t> </a:t>
            </a:r>
            <a:r>
              <a:rPr lang="en-US" b="1" i="1" dirty="0" err="1" smtClean="0">
                <a:latin typeface="Arial Narrow" pitchFamily="34" charset="0"/>
              </a:rPr>
              <a:t>dengan</a:t>
            </a:r>
            <a:r>
              <a:rPr lang="en-US" b="1" i="1" dirty="0" smtClean="0">
                <a:latin typeface="Arial Narrow" pitchFamily="34" charset="0"/>
              </a:rPr>
              <a:t> </a:t>
            </a:r>
            <a:r>
              <a:rPr lang="en-US" b="1" i="1" dirty="0" err="1" smtClean="0">
                <a:latin typeface="Arial Narrow" pitchFamily="34" charset="0"/>
              </a:rPr>
              <a:t>melibatkan</a:t>
            </a:r>
            <a:r>
              <a:rPr lang="en-US" b="1" i="1" dirty="0" smtClean="0">
                <a:latin typeface="Arial Narrow" pitchFamily="34" charset="0"/>
              </a:rPr>
              <a:t> </a:t>
            </a:r>
            <a:r>
              <a:rPr lang="en-US" b="1" i="1" dirty="0" err="1" smtClean="0">
                <a:latin typeface="Arial Narrow" pitchFamily="34" charset="0"/>
              </a:rPr>
              <a:t>konstituen</a:t>
            </a:r>
            <a:r>
              <a:rPr lang="en-US" b="1" i="1" dirty="0" smtClean="0">
                <a:latin typeface="Arial Narrow" pitchFamily="34" charset="0"/>
              </a:rPr>
              <a:t> </a:t>
            </a:r>
            <a:r>
              <a:rPr lang="en-US" b="1" i="1" dirty="0" err="1" smtClean="0">
                <a:latin typeface="Arial Narrow" pitchFamily="34" charset="0"/>
              </a:rPr>
              <a:t>sebanyak</a:t>
            </a:r>
            <a:r>
              <a:rPr lang="en-US" b="1" i="1" dirty="0" smtClean="0">
                <a:latin typeface="Arial Narrow" pitchFamily="34" charset="0"/>
              </a:rPr>
              <a:t> </a:t>
            </a:r>
            <a:r>
              <a:rPr lang="en-US" b="1" i="1" dirty="0" err="1" smtClean="0">
                <a:latin typeface="Arial Narrow" pitchFamily="34" charset="0"/>
              </a:rPr>
              <a:t>mungkin</a:t>
            </a:r>
            <a:r>
              <a:rPr lang="en-US" b="1" i="1" dirty="0" smtClean="0">
                <a:latin typeface="Arial Narrow" pitchFamily="34" charset="0"/>
              </a:rPr>
              <a:t> </a:t>
            </a:r>
            <a:r>
              <a:rPr lang="en-US" b="1" i="1" dirty="0" err="1" smtClean="0">
                <a:latin typeface="Arial Narrow" pitchFamily="34" charset="0"/>
              </a:rPr>
              <a:t>melalui</a:t>
            </a:r>
            <a:r>
              <a:rPr lang="en-US" b="1" i="1" dirty="0" smtClean="0">
                <a:latin typeface="Arial Narrow" pitchFamily="34" charset="0"/>
              </a:rPr>
              <a:t> proses </a:t>
            </a:r>
            <a:r>
              <a:rPr lang="en-US" b="1" i="1" dirty="0" err="1" smtClean="0">
                <a:latin typeface="Arial Narrow" pitchFamily="34" charset="0"/>
              </a:rPr>
              <a:t>menemukenali</a:t>
            </a:r>
            <a:r>
              <a:rPr lang="en-US" b="1" i="1" dirty="0" smtClean="0">
                <a:latin typeface="Arial Narrow" pitchFamily="34" charset="0"/>
              </a:rPr>
              <a:t> </a:t>
            </a:r>
            <a:r>
              <a:rPr lang="it-IT" b="1" i="1" dirty="0" smtClean="0">
                <a:latin typeface="Arial Narrow" pitchFamily="34" charset="0"/>
              </a:rPr>
              <a:t>ancaman yang ada secara bersama-sama, menemukenali </a:t>
            </a:r>
            <a:r>
              <a:rPr lang="en-US" b="1" i="1" dirty="0" err="1" smtClean="0">
                <a:latin typeface="Arial Narrow" pitchFamily="34" charset="0"/>
              </a:rPr>
              <a:t>penyelesaian-penyelesaian</a:t>
            </a:r>
            <a:r>
              <a:rPr lang="en-US" b="1" i="1" dirty="0" smtClean="0">
                <a:latin typeface="Arial Narrow" pitchFamily="34" charset="0"/>
              </a:rPr>
              <a:t> yang </a:t>
            </a:r>
            <a:r>
              <a:rPr lang="en-US" b="1" i="1" dirty="0" err="1" smtClean="0">
                <a:latin typeface="Arial Narrow" pitchFamily="34" charset="0"/>
              </a:rPr>
              <a:t>diinginkan</a:t>
            </a:r>
            <a:r>
              <a:rPr lang="en-US" b="1" i="1" dirty="0" smtClean="0">
                <a:latin typeface="Arial Narrow" pitchFamily="34" charset="0"/>
              </a:rPr>
              <a:t> </a:t>
            </a:r>
            <a:r>
              <a:rPr lang="en-US" b="1" i="1" dirty="0" err="1" smtClean="0">
                <a:latin typeface="Arial Narrow" pitchFamily="34" charset="0"/>
              </a:rPr>
              <a:t>terhadap</a:t>
            </a:r>
            <a:r>
              <a:rPr lang="en-US" b="1" i="1" dirty="0" smtClean="0">
                <a:latin typeface="Arial Narrow" pitchFamily="34" charset="0"/>
              </a:rPr>
              <a:t> </a:t>
            </a:r>
            <a:r>
              <a:rPr lang="it-IT" b="1" i="1" dirty="0" smtClean="0">
                <a:latin typeface="Arial Narrow" pitchFamily="34" charset="0"/>
              </a:rPr>
              <a:t>ancaman-ancaman yang ada; menemu-kenali orang dan </a:t>
            </a:r>
            <a:r>
              <a:rPr lang="nn-NO" b="1" i="1" dirty="0" smtClean="0">
                <a:latin typeface="Arial Narrow" pitchFamily="34" charset="0"/>
              </a:rPr>
              <a:t>struktur, birokrasi, perangkat yang ada agar proses </a:t>
            </a:r>
            <a:r>
              <a:rPr lang="en-US" b="1" i="1" dirty="0" err="1" smtClean="0">
                <a:latin typeface="Arial Narrow" pitchFamily="34" charset="0"/>
              </a:rPr>
              <a:t>penyelesaian</a:t>
            </a:r>
            <a:r>
              <a:rPr lang="en-US" b="1" i="1" dirty="0" smtClean="0">
                <a:latin typeface="Arial Narrow" pitchFamily="34" charset="0"/>
              </a:rPr>
              <a:t> yang </a:t>
            </a:r>
            <a:r>
              <a:rPr lang="en-US" b="1" i="1" dirty="0" err="1" smtClean="0">
                <a:latin typeface="Arial Narrow" pitchFamily="34" charset="0"/>
              </a:rPr>
              <a:t>dipilih</a:t>
            </a:r>
            <a:r>
              <a:rPr lang="en-US" b="1" i="1" dirty="0" smtClean="0">
                <a:latin typeface="Arial Narrow" pitchFamily="34" charset="0"/>
              </a:rPr>
              <a:t> </a:t>
            </a:r>
            <a:r>
              <a:rPr lang="en-US" b="1" i="1" dirty="0" err="1" smtClean="0">
                <a:latin typeface="Arial Narrow" pitchFamily="34" charset="0"/>
              </a:rPr>
              <a:t>menjadi</a:t>
            </a:r>
            <a:r>
              <a:rPr lang="en-US" b="1" i="1" dirty="0" smtClean="0">
                <a:latin typeface="Arial Narrow" pitchFamily="34" charset="0"/>
              </a:rPr>
              <a:t> </a:t>
            </a:r>
            <a:r>
              <a:rPr lang="en-US" b="1" i="1" dirty="0" err="1" smtClean="0">
                <a:latin typeface="Arial Narrow" pitchFamily="34" charset="0"/>
              </a:rPr>
              <a:t>mungkin</a:t>
            </a:r>
            <a:r>
              <a:rPr lang="en-US" b="1" i="1" dirty="0" smtClean="0">
                <a:latin typeface="Arial Narrow" pitchFamily="34" charset="0"/>
              </a:rPr>
              <a:t> </a:t>
            </a:r>
            <a:r>
              <a:rPr lang="en-US" b="1" i="1" dirty="0" err="1" smtClean="0">
                <a:latin typeface="Arial Narrow" pitchFamily="34" charset="0"/>
              </a:rPr>
              <a:t>dilakukan</a:t>
            </a:r>
            <a:r>
              <a:rPr lang="en-US" b="1" i="1" dirty="0" smtClean="0">
                <a:latin typeface="Arial Narrow" pitchFamily="34" charset="0"/>
              </a:rPr>
              <a:t>, </a:t>
            </a:r>
            <a:r>
              <a:rPr lang="en-US" b="1" i="1" dirty="0" err="1" smtClean="0">
                <a:latin typeface="Arial Narrow" pitchFamily="34" charset="0"/>
              </a:rPr>
              <a:t>menyusun</a:t>
            </a:r>
            <a:r>
              <a:rPr lang="en-US" b="1" i="1" dirty="0" smtClean="0">
                <a:latin typeface="Arial Narrow" pitchFamily="34" charset="0"/>
              </a:rPr>
              <a:t> </a:t>
            </a:r>
            <a:r>
              <a:rPr lang="en-US" b="1" i="1" dirty="0" err="1" smtClean="0">
                <a:latin typeface="Arial Narrow" pitchFamily="34" charset="0"/>
              </a:rPr>
              <a:t>sasaran</a:t>
            </a:r>
            <a:r>
              <a:rPr lang="en-US" b="1" i="1" dirty="0" smtClean="0">
                <a:latin typeface="Arial Narrow" pitchFamily="34" charset="0"/>
              </a:rPr>
              <a:t> yang </a:t>
            </a:r>
            <a:r>
              <a:rPr lang="en-US" b="1" i="1" dirty="0" err="1" smtClean="0">
                <a:latin typeface="Arial Narrow" pitchFamily="34" charset="0"/>
              </a:rPr>
              <a:t>harus</a:t>
            </a:r>
            <a:r>
              <a:rPr lang="en-US" b="1" i="1" dirty="0" smtClean="0">
                <a:latin typeface="Arial Narrow" pitchFamily="34" charset="0"/>
              </a:rPr>
              <a:t> </a:t>
            </a:r>
            <a:r>
              <a:rPr lang="en-US" b="1" i="1" dirty="0" err="1" smtClean="0">
                <a:latin typeface="Arial Narrow" pitchFamily="34" charset="0"/>
              </a:rPr>
              <a:t>dicapai</a:t>
            </a:r>
            <a:r>
              <a:rPr lang="en-US" b="1" i="1" dirty="0" smtClean="0">
                <a:latin typeface="Arial Narrow" pitchFamily="34" charset="0"/>
              </a:rPr>
              <a:t>; </a:t>
            </a:r>
            <a:r>
              <a:rPr lang="en-US" b="1" i="1" dirty="0" err="1" smtClean="0">
                <a:latin typeface="Arial Narrow" pitchFamily="34" charset="0"/>
              </a:rPr>
              <a:t>dan</a:t>
            </a:r>
            <a:r>
              <a:rPr lang="en-US" b="1" i="1" dirty="0" smtClean="0">
                <a:latin typeface="Arial Narrow" pitchFamily="34" charset="0"/>
              </a:rPr>
              <a:t> </a:t>
            </a:r>
            <a:r>
              <a:rPr lang="en-US" b="1" i="1" dirty="0" err="1" smtClean="0">
                <a:latin typeface="Arial Narrow" pitchFamily="34" charset="0"/>
              </a:rPr>
              <a:t>membangun</a:t>
            </a:r>
            <a:r>
              <a:rPr lang="en-US" b="1" i="1" dirty="0" smtClean="0">
                <a:latin typeface="Arial Narrow" pitchFamily="34" charset="0"/>
              </a:rPr>
              <a:t> </a:t>
            </a:r>
            <a:r>
              <a:rPr lang="en-US" b="1" i="1" dirty="0" err="1" smtClean="0">
                <a:latin typeface="Arial Narrow" pitchFamily="34" charset="0"/>
              </a:rPr>
              <a:t>sebuah</a:t>
            </a:r>
            <a:r>
              <a:rPr lang="en-US" b="1" i="1" dirty="0" smtClean="0">
                <a:latin typeface="Arial Narrow" pitchFamily="34" charset="0"/>
              </a:rPr>
              <a:t> </a:t>
            </a:r>
            <a:r>
              <a:rPr lang="en-US" b="1" i="1" dirty="0" err="1" smtClean="0">
                <a:latin typeface="Arial Narrow" pitchFamily="34" charset="0"/>
              </a:rPr>
              <a:t>institusi</a:t>
            </a:r>
            <a:r>
              <a:rPr lang="en-US" b="1" i="1" dirty="0" smtClean="0">
                <a:latin typeface="Arial Narrow" pitchFamily="34" charset="0"/>
              </a:rPr>
              <a:t> yang </a:t>
            </a:r>
            <a:r>
              <a:rPr lang="en-US" b="1" i="1" dirty="0" err="1" smtClean="0">
                <a:latin typeface="Arial Narrow" pitchFamily="34" charset="0"/>
              </a:rPr>
              <a:t>secara</a:t>
            </a:r>
            <a:r>
              <a:rPr lang="en-US" b="1" i="1" dirty="0" smtClean="0">
                <a:latin typeface="Arial Narrow" pitchFamily="34" charset="0"/>
              </a:rPr>
              <a:t> </a:t>
            </a:r>
            <a:r>
              <a:rPr lang="en-US" b="1" i="1" dirty="0" err="1" smtClean="0">
                <a:latin typeface="Arial Narrow" pitchFamily="34" charset="0"/>
              </a:rPr>
              <a:t>demokratis</a:t>
            </a:r>
            <a:r>
              <a:rPr lang="en-US" b="1" i="1" dirty="0" smtClean="0">
                <a:latin typeface="Arial Narrow" pitchFamily="34" charset="0"/>
              </a:rPr>
              <a:t> </a:t>
            </a:r>
            <a:r>
              <a:rPr lang="en-US" b="1" i="1" dirty="0" err="1" smtClean="0">
                <a:latin typeface="Arial Narrow" pitchFamily="34" charset="0"/>
              </a:rPr>
              <a:t>diawasi</a:t>
            </a:r>
            <a:r>
              <a:rPr lang="en-US" b="1" i="1" dirty="0" smtClean="0">
                <a:latin typeface="Arial Narrow" pitchFamily="34" charset="0"/>
              </a:rPr>
              <a:t> </a:t>
            </a:r>
            <a:r>
              <a:rPr lang="en-US" b="1" i="1" dirty="0" err="1" smtClean="0">
                <a:latin typeface="Arial Narrow" pitchFamily="34" charset="0"/>
              </a:rPr>
              <a:t>oleh</a:t>
            </a:r>
            <a:r>
              <a:rPr lang="en-US" b="1" i="1" dirty="0" smtClean="0">
                <a:latin typeface="Arial Narrow" pitchFamily="34" charset="0"/>
              </a:rPr>
              <a:t> </a:t>
            </a:r>
            <a:r>
              <a:rPr lang="en-US" b="1" i="1" dirty="0" err="1" smtClean="0">
                <a:latin typeface="Arial Narrow" pitchFamily="34" charset="0"/>
              </a:rPr>
              <a:t>seluruh</a:t>
            </a:r>
            <a:r>
              <a:rPr lang="en-US" b="1" i="1" dirty="0" smtClean="0">
                <a:latin typeface="Arial Narrow" pitchFamily="34" charset="0"/>
              </a:rPr>
              <a:t> </a:t>
            </a:r>
            <a:r>
              <a:rPr lang="en-US" b="1" i="1" dirty="0" err="1" smtClean="0">
                <a:latin typeface="Arial Narrow" pitchFamily="34" charset="0"/>
              </a:rPr>
              <a:t>konstituen</a:t>
            </a:r>
            <a:r>
              <a:rPr lang="en-US" b="1" i="1" dirty="0" smtClean="0">
                <a:latin typeface="Arial Narrow" pitchFamily="34" charset="0"/>
              </a:rPr>
              <a:t> </a:t>
            </a:r>
            <a:r>
              <a:rPr lang="en-US" b="1" i="1" dirty="0" err="1" smtClean="0">
                <a:latin typeface="Arial Narrow" pitchFamily="34" charset="0"/>
              </a:rPr>
              <a:t>sehingga</a:t>
            </a:r>
            <a:r>
              <a:rPr lang="en-US" b="1" i="1" dirty="0" smtClean="0">
                <a:latin typeface="Arial Narrow" pitchFamily="34" charset="0"/>
              </a:rPr>
              <a:t> </a:t>
            </a:r>
            <a:r>
              <a:rPr lang="en-US" b="1" i="1" dirty="0" err="1" smtClean="0">
                <a:latin typeface="Arial Narrow" pitchFamily="34" charset="0"/>
              </a:rPr>
              <a:t>mampu</a:t>
            </a:r>
            <a:r>
              <a:rPr lang="en-US" b="1" i="1" dirty="0" smtClean="0">
                <a:latin typeface="Arial Narrow" pitchFamily="34" charset="0"/>
              </a:rPr>
              <a:t> </a:t>
            </a:r>
            <a:r>
              <a:rPr lang="en-US" b="1" i="1" dirty="0" err="1" smtClean="0">
                <a:latin typeface="Arial Narrow" pitchFamily="34" charset="0"/>
              </a:rPr>
              <a:t>mengembangkan</a:t>
            </a:r>
            <a:r>
              <a:rPr lang="en-US" b="1" i="1" dirty="0" smtClean="0">
                <a:latin typeface="Arial Narrow" pitchFamily="34" charset="0"/>
              </a:rPr>
              <a:t> </a:t>
            </a:r>
            <a:r>
              <a:rPr lang="en-US" b="1" i="1" dirty="0" err="1" smtClean="0">
                <a:latin typeface="Arial Narrow" pitchFamily="34" charset="0"/>
              </a:rPr>
              <a:t>kapasitas</a:t>
            </a:r>
            <a:r>
              <a:rPr lang="en-US" b="1" i="1" dirty="0" smtClean="0">
                <a:latin typeface="Arial Narrow" pitchFamily="34" charset="0"/>
              </a:rPr>
              <a:t> </a:t>
            </a:r>
            <a:r>
              <a:rPr lang="en-US" b="1" i="1" dirty="0" err="1" smtClean="0">
                <a:latin typeface="Arial Narrow" pitchFamily="34" charset="0"/>
              </a:rPr>
              <a:t>untuk</a:t>
            </a:r>
            <a:r>
              <a:rPr lang="en-US" b="1" i="1" dirty="0" smtClean="0">
                <a:latin typeface="Arial Narrow" pitchFamily="34" charset="0"/>
              </a:rPr>
              <a:t> </a:t>
            </a:r>
            <a:r>
              <a:rPr lang="en-US" b="1" i="1" dirty="0" err="1" smtClean="0">
                <a:latin typeface="Arial Narrow" pitchFamily="34" charset="0"/>
              </a:rPr>
              <a:t>menangani</a:t>
            </a:r>
            <a:r>
              <a:rPr lang="en-US" b="1" i="1" dirty="0" smtClean="0">
                <a:latin typeface="Arial Narrow" pitchFamily="34" charset="0"/>
              </a:rPr>
              <a:t> </a:t>
            </a:r>
            <a:r>
              <a:rPr lang="en-US" b="1" i="1" dirty="0" err="1" smtClean="0">
                <a:latin typeface="Arial Narrow" pitchFamily="34" charset="0"/>
              </a:rPr>
              <a:t>ancaman</a:t>
            </a:r>
            <a:r>
              <a:rPr lang="en-US" b="1" i="1" dirty="0" smtClean="0">
                <a:latin typeface="Arial Narrow" pitchFamily="34" charset="0"/>
              </a:rPr>
              <a:t> </a:t>
            </a:r>
            <a:r>
              <a:rPr lang="en-US" b="1" i="1" dirty="0" err="1" smtClean="0">
                <a:latin typeface="Arial Narrow" pitchFamily="34" charset="0"/>
              </a:rPr>
              <a:t>dan</a:t>
            </a:r>
            <a:r>
              <a:rPr lang="en-US" b="1" i="1" dirty="0" smtClean="0">
                <a:latin typeface="Arial Narrow" pitchFamily="34" charset="0"/>
              </a:rPr>
              <a:t> </a:t>
            </a:r>
            <a:r>
              <a:rPr lang="en-US" b="1" i="1" dirty="0" err="1" smtClean="0">
                <a:latin typeface="Arial Narrow" pitchFamily="34" charset="0"/>
              </a:rPr>
              <a:t>menampung</a:t>
            </a:r>
            <a:r>
              <a:rPr lang="en-US" b="1" i="1" dirty="0" smtClean="0">
                <a:latin typeface="Arial Narrow" pitchFamily="34" charset="0"/>
              </a:rPr>
              <a:t> </a:t>
            </a:r>
            <a:r>
              <a:rPr lang="en-US" b="1" i="1" dirty="0" err="1" smtClean="0">
                <a:latin typeface="Arial Narrow" pitchFamily="34" charset="0"/>
              </a:rPr>
              <a:t>semua</a:t>
            </a:r>
            <a:r>
              <a:rPr lang="en-US" b="1" i="1" dirty="0" smtClean="0">
                <a:latin typeface="Arial Narrow" pitchFamily="34" charset="0"/>
              </a:rPr>
              <a:t> </a:t>
            </a:r>
            <a:r>
              <a:rPr lang="en-US" b="1" i="1" dirty="0" err="1" smtClean="0">
                <a:latin typeface="Arial Narrow" pitchFamily="34" charset="0"/>
              </a:rPr>
              <a:t>keinginan</a:t>
            </a:r>
            <a:r>
              <a:rPr lang="en-US" b="1" i="1" dirty="0" smtClean="0">
                <a:latin typeface="Arial Narrow" pitchFamily="34" charset="0"/>
              </a:rPr>
              <a:t> </a:t>
            </a:r>
            <a:r>
              <a:rPr lang="en-US" b="1" i="1" dirty="0" err="1" smtClean="0">
                <a:latin typeface="Arial Narrow" pitchFamily="34" charset="0"/>
              </a:rPr>
              <a:t>dan</a:t>
            </a:r>
            <a:r>
              <a:rPr lang="en-US" b="1" i="1" dirty="0" smtClean="0">
                <a:latin typeface="Arial Narrow" pitchFamily="34" charset="0"/>
              </a:rPr>
              <a:t> </a:t>
            </a:r>
            <a:r>
              <a:rPr lang="en-US" b="1" i="1" dirty="0" err="1" smtClean="0">
                <a:latin typeface="Arial Narrow" pitchFamily="34" charset="0"/>
              </a:rPr>
              <a:t>kekuatan</a:t>
            </a:r>
            <a:r>
              <a:rPr lang="en-US" b="1" i="1" dirty="0" smtClean="0">
                <a:latin typeface="Arial Narrow" pitchFamily="34" charset="0"/>
              </a:rPr>
              <a:t> </a:t>
            </a:r>
            <a:r>
              <a:rPr lang="en-US" b="1" i="1" dirty="0" err="1" smtClean="0">
                <a:latin typeface="Arial Narrow" pitchFamily="34" charset="0"/>
              </a:rPr>
              <a:t>konstituen</a:t>
            </a:r>
            <a:r>
              <a:rPr lang="en-US" b="1" i="1" dirty="0" smtClean="0">
                <a:latin typeface="Arial Narrow" pitchFamily="34" charset="0"/>
              </a:rPr>
              <a:t> yang </a:t>
            </a:r>
            <a:r>
              <a:rPr lang="en-US" b="1" i="1" dirty="0" err="1" smtClean="0">
                <a:latin typeface="Arial Narrow" pitchFamily="34" charset="0"/>
              </a:rPr>
              <a:t>ada</a:t>
            </a:r>
            <a:r>
              <a:rPr lang="en-US" b="1" i="1" dirty="0" smtClean="0">
                <a:latin typeface="Arial Narrow" pitchFamily="34" charset="0"/>
              </a:rPr>
              <a:t>” </a:t>
            </a:r>
          </a:p>
          <a:p>
            <a:pPr marL="274320" eaLnBrk="1" fontAlgn="auto" hangingPunct="1">
              <a:spcAft>
                <a:spcPts val="0"/>
              </a:spcAft>
              <a:buClr>
                <a:schemeClr val="accent3"/>
              </a:buClr>
              <a:buFont typeface="Arial" charset="0"/>
              <a:buNone/>
              <a:defRPr/>
            </a:pPr>
            <a:r>
              <a:rPr lang="en-US" i="1" dirty="0" smtClean="0"/>
              <a:t>	(Dave </a:t>
            </a:r>
            <a:r>
              <a:rPr lang="en-US" dirty="0" smtClean="0"/>
              <a:t>Beckwith &amp; Cristina Lopez,1997)</a:t>
            </a:r>
          </a:p>
        </p:txBody>
      </p:sp>
    </p:spTree>
    <p:extLst>
      <p:ext uri="{BB962C8B-B14F-4D97-AF65-F5344CB8AC3E}">
        <p14:creationId xmlns:p14="http://schemas.microsoft.com/office/powerpoint/2010/main" val="3745136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eaLnBrk="1" hangingPunct="1"/>
            <a:r>
              <a:rPr lang="en-US" smtClean="0"/>
              <a:t>Bhattacarya</a:t>
            </a:r>
          </a:p>
        </p:txBody>
      </p:sp>
      <p:sp>
        <p:nvSpPr>
          <p:cNvPr id="3" name="Content Placeholder 2"/>
          <p:cNvSpPr>
            <a:spLocks noGrp="1"/>
          </p:cNvSpPr>
          <p:nvPr>
            <p:ph idx="1"/>
          </p:nvPr>
        </p:nvSpPr>
        <p:spPr/>
        <p:txBody>
          <a:bodyPr rtlCol="0">
            <a:normAutofit/>
          </a:bodyPr>
          <a:lstStyle/>
          <a:p>
            <a:pPr marL="274320" indent="-274320" eaLnBrk="1" fontAlgn="auto" hangingPunct="1">
              <a:spcAft>
                <a:spcPts val="0"/>
              </a:spcAft>
              <a:buClr>
                <a:schemeClr val="accent3"/>
              </a:buClr>
              <a:buFont typeface="Arial" pitchFamily="34" charset="0"/>
              <a:buChar char="•"/>
              <a:defRPr/>
            </a:pPr>
            <a:r>
              <a:rPr lang="en-US" dirty="0" smtClean="0"/>
              <a:t>Usaha </a:t>
            </a:r>
            <a:r>
              <a:rPr lang="en-US" dirty="0" err="1" smtClean="0"/>
              <a:t>membantyu</a:t>
            </a:r>
            <a:r>
              <a:rPr lang="en-US" dirty="0" smtClean="0"/>
              <a:t> </a:t>
            </a:r>
            <a:r>
              <a:rPr lang="en-US" dirty="0" err="1" smtClean="0"/>
              <a:t>manusia</a:t>
            </a:r>
            <a:r>
              <a:rPr lang="en-US" dirty="0" smtClean="0"/>
              <a:t> </a:t>
            </a:r>
            <a:r>
              <a:rPr lang="en-US" dirty="0" err="1" smtClean="0"/>
              <a:t>mengubah</a:t>
            </a:r>
            <a:r>
              <a:rPr lang="en-US" dirty="0" smtClean="0"/>
              <a:t> </a:t>
            </a:r>
            <a:r>
              <a:rPr lang="en-US" dirty="0" err="1" smtClean="0"/>
              <a:t>sikapnya</a:t>
            </a:r>
            <a:r>
              <a:rPr lang="en-US" dirty="0" smtClean="0"/>
              <a:t> </a:t>
            </a:r>
            <a:r>
              <a:rPr lang="en-US" dirty="0" err="1" smtClean="0"/>
              <a:t>terhadap</a:t>
            </a:r>
            <a:r>
              <a:rPr lang="en-US" dirty="0" smtClean="0"/>
              <a:t> </a:t>
            </a:r>
            <a:r>
              <a:rPr lang="en-US" dirty="0" err="1" smtClean="0"/>
              <a:t>masyarakat</a:t>
            </a:r>
            <a:r>
              <a:rPr lang="en-US" dirty="0" smtClean="0"/>
              <a:t> </a:t>
            </a:r>
            <a:r>
              <a:rPr lang="en-US" dirty="0" err="1" smtClean="0"/>
              <a:t>membantu</a:t>
            </a:r>
            <a:r>
              <a:rPr lang="en-US" dirty="0" smtClean="0"/>
              <a:t> </a:t>
            </a:r>
            <a:r>
              <a:rPr lang="en-US" dirty="0" err="1" smtClean="0"/>
              <a:t>menumbuhkan</a:t>
            </a:r>
            <a:r>
              <a:rPr lang="en-US" dirty="0" smtClean="0"/>
              <a:t> </a:t>
            </a:r>
            <a:r>
              <a:rPr lang="en-US" dirty="0" err="1" smtClean="0"/>
              <a:t>kemampuan</a:t>
            </a:r>
            <a:r>
              <a:rPr lang="en-US" dirty="0" smtClean="0"/>
              <a:t> </a:t>
            </a:r>
            <a:r>
              <a:rPr lang="en-US" dirty="0" err="1" smtClean="0"/>
              <a:t>terorganisasi</a:t>
            </a:r>
            <a:r>
              <a:rPr lang="en-US" dirty="0" smtClean="0"/>
              <a:t>, </a:t>
            </a:r>
            <a:r>
              <a:rPr lang="en-US" dirty="0" err="1" smtClean="0"/>
              <a:t>berkomunikasi</a:t>
            </a:r>
            <a:r>
              <a:rPr lang="en-US" dirty="0" smtClean="0"/>
              <a:t> </a:t>
            </a:r>
            <a:r>
              <a:rPr lang="en-US" dirty="0" err="1" smtClean="0"/>
              <a:t>dan</a:t>
            </a:r>
            <a:r>
              <a:rPr lang="en-US" dirty="0" smtClean="0"/>
              <a:t> </a:t>
            </a:r>
            <a:r>
              <a:rPr lang="en-US" dirty="0" err="1" smtClean="0"/>
              <a:t>menguasai</a:t>
            </a:r>
            <a:r>
              <a:rPr lang="en-US" dirty="0" smtClean="0"/>
              <a:t>  </a:t>
            </a:r>
            <a:r>
              <a:rPr lang="en-US" dirty="0" err="1" smtClean="0"/>
              <a:t>lingkungan</a:t>
            </a:r>
            <a:r>
              <a:rPr lang="en-US" dirty="0" smtClean="0"/>
              <a:t> </a:t>
            </a:r>
            <a:r>
              <a:rPr lang="en-US" dirty="0" err="1" smtClean="0"/>
              <a:t>fisik</a:t>
            </a:r>
            <a:r>
              <a:rPr lang="en-US" dirty="0" smtClean="0"/>
              <a:t>  , </a:t>
            </a:r>
            <a:r>
              <a:rPr lang="en-US" dirty="0" err="1" smtClean="0"/>
              <a:t>manusia</a:t>
            </a:r>
            <a:r>
              <a:rPr lang="en-US" dirty="0" smtClean="0"/>
              <a:t> </a:t>
            </a:r>
            <a:r>
              <a:rPr lang="en-US" dirty="0" err="1" smtClean="0"/>
              <a:t>didorong</a:t>
            </a:r>
            <a:r>
              <a:rPr lang="en-US" dirty="0" smtClean="0"/>
              <a:t>  </a:t>
            </a:r>
            <a:r>
              <a:rPr lang="en-US" dirty="0" err="1" smtClean="0"/>
              <a:t>untuk</a:t>
            </a:r>
            <a:r>
              <a:rPr lang="en-US" dirty="0" smtClean="0"/>
              <a:t> </a:t>
            </a:r>
            <a:r>
              <a:rPr lang="en-US" dirty="0" err="1" smtClean="0"/>
              <a:t>mampu</a:t>
            </a:r>
            <a:r>
              <a:rPr lang="en-US" dirty="0" smtClean="0"/>
              <a:t> </a:t>
            </a:r>
            <a:r>
              <a:rPr lang="en-US" dirty="0" err="1" smtClean="0"/>
              <a:t>membuat</a:t>
            </a:r>
            <a:r>
              <a:rPr lang="en-US" dirty="0" smtClean="0"/>
              <a:t> </a:t>
            </a:r>
            <a:r>
              <a:rPr lang="en-US" dirty="0" err="1" smtClean="0"/>
              <a:t>keputusan</a:t>
            </a:r>
            <a:r>
              <a:rPr lang="en-US" dirty="0" smtClean="0"/>
              <a:t> </a:t>
            </a:r>
            <a:r>
              <a:rPr lang="en-US" dirty="0" err="1" smtClean="0"/>
              <a:t>mengambil</a:t>
            </a:r>
            <a:r>
              <a:rPr lang="en-US" dirty="0" smtClean="0"/>
              <a:t> </a:t>
            </a:r>
            <a:r>
              <a:rPr lang="en-US" dirty="0" err="1" smtClean="0"/>
              <a:t>inisiatif</a:t>
            </a:r>
            <a:r>
              <a:rPr lang="en-US" dirty="0" smtClean="0"/>
              <a:t> </a:t>
            </a:r>
            <a:r>
              <a:rPr lang="en-US" dirty="0" err="1" smtClean="0"/>
              <a:t>dan</a:t>
            </a:r>
            <a:r>
              <a:rPr lang="en-US" dirty="0" smtClean="0"/>
              <a:t> </a:t>
            </a:r>
            <a:r>
              <a:rPr lang="en-US" dirty="0" err="1" smtClean="0"/>
              <a:t>mampu</a:t>
            </a:r>
            <a:r>
              <a:rPr lang="en-US" dirty="0" smtClean="0"/>
              <a:t> </a:t>
            </a:r>
            <a:r>
              <a:rPr lang="en-US" dirty="0" err="1" smtClean="0"/>
              <a:t>berdiri</a:t>
            </a:r>
            <a:r>
              <a:rPr lang="en-US" dirty="0" smtClean="0"/>
              <a:t> </a:t>
            </a:r>
            <a:r>
              <a:rPr lang="en-US" dirty="0" err="1" smtClean="0"/>
              <a:t>sendiri</a:t>
            </a:r>
            <a:r>
              <a:rPr lang="en-US" dirty="0" smtClean="0"/>
              <a:t> .</a:t>
            </a:r>
          </a:p>
          <a:p>
            <a:pPr marL="274320" indent="-274320" eaLnBrk="1" fontAlgn="auto" hangingPunct="1">
              <a:spcAft>
                <a:spcPts val="0"/>
              </a:spcAft>
              <a:buClr>
                <a:schemeClr val="accent3"/>
              </a:buClr>
              <a:buFont typeface="Arial" pitchFamily="34" charset="0"/>
              <a:buChar char="•"/>
              <a:defRPr/>
            </a:pPr>
            <a:endParaRPr lang="en-US" dirty="0"/>
          </a:p>
          <a:p>
            <a:pPr marL="274320" indent="-274320" eaLnBrk="1" fontAlgn="auto" hangingPunct="1">
              <a:spcAft>
                <a:spcPts val="0"/>
              </a:spcAft>
              <a:buClr>
                <a:schemeClr val="accent3"/>
              </a:buClr>
              <a:buFont typeface="Arial" pitchFamily="34" charset="0"/>
              <a:buChar char="•"/>
              <a:defRPr/>
            </a:pPr>
            <a:r>
              <a:rPr lang="en-US" dirty="0" err="1" smtClean="0"/>
              <a:t>Yayasan</a:t>
            </a:r>
            <a:r>
              <a:rPr lang="en-US" dirty="0" smtClean="0"/>
              <a:t> Indonesia Sejahtera </a:t>
            </a:r>
          </a:p>
          <a:p>
            <a:pPr marL="114300" indent="0" eaLnBrk="1" fontAlgn="auto" hangingPunct="1">
              <a:spcAft>
                <a:spcPts val="0"/>
              </a:spcAft>
              <a:buClr>
                <a:schemeClr val="accent3"/>
              </a:buClr>
              <a:buFont typeface="Arial" pitchFamily="34" charset="0"/>
              <a:buNone/>
              <a:defRPr/>
            </a:pPr>
            <a:r>
              <a:rPr lang="en-US" dirty="0" smtClean="0"/>
              <a:t>    Usaha-</a:t>
            </a:r>
            <a:r>
              <a:rPr lang="en-US" dirty="0" err="1" smtClean="0"/>
              <a:t>usaha</a:t>
            </a:r>
            <a:r>
              <a:rPr lang="en-US" dirty="0" smtClean="0"/>
              <a:t> yang </a:t>
            </a:r>
            <a:r>
              <a:rPr lang="en-US" dirty="0" err="1" smtClean="0"/>
              <a:t>menyadarkan</a:t>
            </a:r>
            <a:r>
              <a:rPr lang="en-US" dirty="0" smtClean="0"/>
              <a:t> </a:t>
            </a:r>
            <a:r>
              <a:rPr lang="en-US" dirty="0" err="1" smtClean="0"/>
              <a:t>dan</a:t>
            </a:r>
            <a:r>
              <a:rPr lang="en-US" dirty="0" smtClean="0"/>
              <a:t> </a:t>
            </a:r>
            <a:r>
              <a:rPr lang="en-US" dirty="0" err="1" smtClean="0"/>
              <a:t>menamamkan</a:t>
            </a:r>
            <a:r>
              <a:rPr lang="en-US" dirty="0" smtClean="0"/>
              <a:t> </a:t>
            </a:r>
            <a:r>
              <a:rPr lang="en-US" dirty="0" err="1" smtClean="0"/>
              <a:t>pengertian</a:t>
            </a:r>
            <a:r>
              <a:rPr lang="en-US" dirty="0" smtClean="0"/>
              <a:t> </a:t>
            </a:r>
            <a:r>
              <a:rPr lang="en-US" dirty="0" err="1" smtClean="0"/>
              <a:t>kepada</a:t>
            </a:r>
            <a:r>
              <a:rPr lang="en-US" dirty="0" smtClean="0"/>
              <a:t> </a:t>
            </a:r>
            <a:r>
              <a:rPr lang="en-US" dirty="0" err="1" smtClean="0"/>
              <a:t>masyarakat</a:t>
            </a:r>
            <a:r>
              <a:rPr lang="en-US" dirty="0" smtClean="0"/>
              <a:t> agar </a:t>
            </a:r>
            <a:r>
              <a:rPr lang="en-US" dirty="0" err="1" smtClean="0"/>
              <a:t>dapat</a:t>
            </a:r>
            <a:r>
              <a:rPr lang="en-US" dirty="0" smtClean="0"/>
              <a:t> </a:t>
            </a:r>
            <a:r>
              <a:rPr lang="en-US" dirty="0" err="1" smtClean="0"/>
              <a:t>menggunakan</a:t>
            </a:r>
            <a:r>
              <a:rPr lang="en-US" dirty="0" smtClean="0"/>
              <a:t> </a:t>
            </a:r>
            <a:r>
              <a:rPr lang="en-US" dirty="0" err="1" smtClean="0"/>
              <a:t>lebih</a:t>
            </a:r>
            <a:r>
              <a:rPr lang="en-US" dirty="0" smtClean="0"/>
              <a:t> </a:t>
            </a:r>
            <a:r>
              <a:rPr lang="en-US" dirty="0" err="1" smtClean="0"/>
              <a:t>baik</a:t>
            </a:r>
            <a:r>
              <a:rPr lang="en-US" dirty="0" smtClean="0"/>
              <a:t> </a:t>
            </a:r>
            <a:r>
              <a:rPr lang="en-US" dirty="0" err="1" smtClean="0"/>
              <a:t>semua</a:t>
            </a:r>
            <a:r>
              <a:rPr lang="en-US" dirty="0" smtClean="0"/>
              <a:t> </a:t>
            </a:r>
            <a:r>
              <a:rPr lang="en-US" dirty="0" err="1" smtClean="0"/>
              <a:t>kemampuan</a:t>
            </a:r>
            <a:r>
              <a:rPr lang="en-US" dirty="0" smtClean="0"/>
              <a:t> yang </a:t>
            </a:r>
            <a:r>
              <a:rPr lang="en-US" dirty="0" err="1" smtClean="0"/>
              <a:t>dimiliki</a:t>
            </a:r>
            <a:r>
              <a:rPr lang="en-US" dirty="0" smtClean="0"/>
              <a:t> </a:t>
            </a:r>
            <a:r>
              <a:rPr lang="en-US" dirty="0" err="1" smtClean="0"/>
              <a:t>baik</a:t>
            </a:r>
            <a:r>
              <a:rPr lang="en-US" dirty="0" smtClean="0"/>
              <a:t> </a:t>
            </a:r>
            <a:r>
              <a:rPr lang="en-US" dirty="0" err="1" smtClean="0"/>
              <a:t>alam</a:t>
            </a:r>
            <a:r>
              <a:rPr lang="en-US" dirty="0" smtClean="0"/>
              <a:t>, </a:t>
            </a:r>
            <a:r>
              <a:rPr lang="en-US" dirty="0" err="1" smtClean="0"/>
              <a:t>tenaga</a:t>
            </a:r>
            <a:r>
              <a:rPr lang="en-US" dirty="0" smtClean="0"/>
              <a:t>, </a:t>
            </a:r>
            <a:r>
              <a:rPr lang="en-US" dirty="0" err="1" smtClean="0"/>
              <a:t>serta</a:t>
            </a:r>
            <a:r>
              <a:rPr lang="en-US" dirty="0" smtClean="0"/>
              <a:t> </a:t>
            </a:r>
            <a:r>
              <a:rPr lang="en-US" dirty="0" err="1" smtClean="0"/>
              <a:t>mengali</a:t>
            </a:r>
            <a:r>
              <a:rPr lang="en-US" dirty="0" smtClean="0"/>
              <a:t> </a:t>
            </a:r>
            <a:r>
              <a:rPr lang="en-US" dirty="0" err="1" smtClean="0"/>
              <a:t>inisiatif</a:t>
            </a:r>
            <a:r>
              <a:rPr lang="en-US" dirty="0" smtClean="0"/>
              <a:t> </a:t>
            </a:r>
            <a:r>
              <a:rPr lang="en-US" dirty="0" err="1" smtClean="0"/>
              <a:t>setempat</a:t>
            </a:r>
            <a:r>
              <a:rPr lang="en-US" dirty="0" smtClean="0"/>
              <a:t> </a:t>
            </a:r>
            <a:r>
              <a:rPr lang="en-US" dirty="0" err="1" smtClean="0"/>
              <a:t>untuk</a:t>
            </a:r>
            <a:r>
              <a:rPr lang="en-US" dirty="0" smtClean="0"/>
              <a:t> </a:t>
            </a:r>
            <a:r>
              <a:rPr lang="en-US" dirty="0" err="1" smtClean="0"/>
              <a:t>lebih</a:t>
            </a:r>
            <a:r>
              <a:rPr lang="en-US" dirty="0" smtClean="0"/>
              <a:t> </a:t>
            </a:r>
            <a:r>
              <a:rPr lang="en-US" dirty="0" err="1" smtClean="0"/>
              <a:t>banyak</a:t>
            </a:r>
            <a:r>
              <a:rPr lang="en-US" dirty="0" smtClean="0"/>
              <a:t> </a:t>
            </a:r>
            <a:r>
              <a:rPr lang="en-US" dirty="0" err="1" smtClean="0"/>
              <a:t>melakukan</a:t>
            </a:r>
            <a:r>
              <a:rPr lang="en-US" dirty="0" smtClean="0"/>
              <a:t> </a:t>
            </a:r>
            <a:r>
              <a:rPr lang="en-US" dirty="0" err="1" smtClean="0"/>
              <a:t>kegiatan</a:t>
            </a:r>
            <a:r>
              <a:rPr lang="en-US" dirty="0" smtClean="0"/>
              <a:t> </a:t>
            </a:r>
            <a:r>
              <a:rPr lang="en-US" dirty="0" err="1" smtClean="0"/>
              <a:t>investasi</a:t>
            </a:r>
            <a:r>
              <a:rPr lang="en-US" dirty="0" smtClean="0"/>
              <a:t> </a:t>
            </a:r>
            <a:r>
              <a:rPr lang="en-US" dirty="0" err="1" smtClean="0"/>
              <a:t>dalam</a:t>
            </a:r>
            <a:r>
              <a:rPr lang="en-US" dirty="0" smtClean="0"/>
              <a:t> </a:t>
            </a:r>
            <a:r>
              <a:rPr lang="en-US" dirty="0" err="1" smtClean="0"/>
              <a:t>mencapai</a:t>
            </a:r>
            <a:r>
              <a:rPr lang="en-US" dirty="0" smtClean="0"/>
              <a:t> </a:t>
            </a:r>
            <a:r>
              <a:rPr lang="en-US" dirty="0" err="1" smtClean="0"/>
              <a:t>kesejahteraan</a:t>
            </a:r>
            <a:r>
              <a:rPr lang="en-US" dirty="0" smtClean="0"/>
              <a:t> yang </a:t>
            </a:r>
            <a:r>
              <a:rPr lang="en-US" dirty="0" err="1" smtClean="0"/>
              <a:t>lebih</a:t>
            </a:r>
            <a:r>
              <a:rPr lang="en-US" dirty="0" smtClean="0"/>
              <a:t> </a:t>
            </a:r>
            <a:r>
              <a:rPr lang="en-US" dirty="0" err="1" smtClean="0"/>
              <a:t>baik</a:t>
            </a:r>
            <a:r>
              <a:rPr lang="en-US" dirty="0" smtClean="0"/>
              <a:t> .</a:t>
            </a:r>
          </a:p>
          <a:p>
            <a:pPr marL="274320" indent="-274320" eaLnBrk="1" fontAlgn="auto" hangingPunct="1">
              <a:spcAft>
                <a:spcPts val="0"/>
              </a:spcAft>
              <a:buClr>
                <a:schemeClr val="accent3"/>
              </a:buClr>
              <a:buFont typeface="Arial" pitchFamily="34" charset="0"/>
              <a:buChar char="•"/>
              <a:defRPr/>
            </a:pPr>
            <a:endParaRPr lang="en-US" dirty="0" smtClean="0"/>
          </a:p>
          <a:p>
            <a:pPr marL="274320" indent="-274320" eaLnBrk="1" fontAlgn="auto" hangingPunct="1">
              <a:spcAft>
                <a:spcPts val="0"/>
              </a:spcAft>
              <a:buClr>
                <a:schemeClr val="accent3"/>
              </a:buClr>
              <a:buFont typeface="Arial" pitchFamily="34" charset="0"/>
              <a:buChar char="•"/>
              <a:defRPr/>
            </a:pPr>
            <a:endParaRPr lang="en-US" dirty="0"/>
          </a:p>
        </p:txBody>
      </p:sp>
    </p:spTree>
    <p:extLst>
      <p:ext uri="{BB962C8B-B14F-4D97-AF65-F5344CB8AC3E}">
        <p14:creationId xmlns:p14="http://schemas.microsoft.com/office/powerpoint/2010/main" val="9748794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ChangeArrowheads="1"/>
          </p:cNvSpPr>
          <p:nvPr/>
        </p:nvSpPr>
        <p:spPr bwMode="auto">
          <a:xfrm>
            <a:off x="0" y="58738"/>
            <a:ext cx="8382000" cy="7294562"/>
          </a:xfrm>
          <a:prstGeom prst="rect">
            <a:avLst/>
          </a:prstGeom>
          <a:noFill/>
          <a:ln w="9525">
            <a:noFill/>
            <a:miter lim="800000"/>
            <a:headEnd/>
            <a:tailEnd/>
          </a:ln>
        </p:spPr>
        <p:txBody>
          <a:bodyPr>
            <a:spAutoFit/>
          </a:bodyPr>
          <a:lstStyle/>
          <a:p>
            <a:r>
              <a:rPr lang="id-ID"/>
              <a:t>Pengorganisasian masyarakat juga memaklumi arti penting pembangunan sarana-sarana fisik yang dapat menunjang kemajuan masyarakat, namun titik tekan pembangunan itu ialah </a:t>
            </a:r>
            <a:r>
              <a:rPr lang="id-ID" b="1" i="1"/>
              <a:t>pengembangan kesadaran masyarakat sehingga mampu mengelola potensi sumberdaya mereka.</a:t>
            </a:r>
            <a:endParaRPr lang="en-US" b="1" i="1"/>
          </a:p>
          <a:p>
            <a:endParaRPr lang="en-US"/>
          </a:p>
          <a:p>
            <a:r>
              <a:rPr lang="id-ID"/>
              <a:t>Secara umum, metode yang dipergunakan dalam pengorganisasian masyarakat adalah </a:t>
            </a:r>
            <a:endParaRPr lang="en-US"/>
          </a:p>
          <a:p>
            <a:r>
              <a:rPr lang="en-US" i="1">
                <a:solidFill>
                  <a:srgbClr val="C00000"/>
                </a:solidFill>
              </a:rPr>
              <a:t>	</a:t>
            </a:r>
            <a:r>
              <a:rPr lang="id-ID" i="1">
                <a:solidFill>
                  <a:srgbClr val="C00000"/>
                </a:solidFill>
              </a:rPr>
              <a:t>penumbuhan kesadaran kritis, partisipasi aktif, pendidikan </a:t>
            </a:r>
            <a:r>
              <a:rPr lang="en-US" i="1">
                <a:solidFill>
                  <a:srgbClr val="C00000"/>
                </a:solidFill>
              </a:rPr>
              <a:t>	</a:t>
            </a:r>
            <a:r>
              <a:rPr lang="id-ID" i="1">
                <a:solidFill>
                  <a:srgbClr val="C00000"/>
                </a:solidFill>
              </a:rPr>
              <a:t>berkelanjutan, pembentukan dan penguatan pengorganisasian </a:t>
            </a:r>
            <a:r>
              <a:rPr lang="en-US" i="1">
                <a:solidFill>
                  <a:srgbClr val="C00000"/>
                </a:solidFill>
              </a:rPr>
              <a:t>	</a:t>
            </a:r>
            <a:r>
              <a:rPr lang="id-ID" i="1">
                <a:solidFill>
                  <a:srgbClr val="C00000"/>
                </a:solidFill>
              </a:rPr>
              <a:t>masyarakat</a:t>
            </a:r>
            <a:r>
              <a:rPr lang="id-ID">
                <a:solidFill>
                  <a:srgbClr val="C00000"/>
                </a:solidFill>
              </a:rPr>
              <a:t>. </a:t>
            </a:r>
            <a:endParaRPr lang="en-US">
              <a:solidFill>
                <a:srgbClr val="C00000"/>
              </a:solidFill>
            </a:endParaRPr>
          </a:p>
          <a:p>
            <a:endParaRPr lang="en-US"/>
          </a:p>
          <a:p>
            <a:r>
              <a:rPr lang="id-ID"/>
              <a:t>Semua itu bertujuan untuk melakukan transformasi sistem sosial yang dipandang menghisap masyarakat dan menindas (represif). </a:t>
            </a:r>
            <a:endParaRPr lang="en-US"/>
          </a:p>
          <a:p>
            <a:endParaRPr lang="en-US"/>
          </a:p>
          <a:p>
            <a:r>
              <a:rPr lang="id-ID"/>
              <a:t>Tujuan pokok pengorganisasian masyarakat adalah </a:t>
            </a:r>
            <a:endParaRPr lang="en-US"/>
          </a:p>
          <a:p>
            <a:r>
              <a:rPr lang="en-US" i="1"/>
              <a:t>	</a:t>
            </a:r>
            <a:r>
              <a:rPr lang="id-ID" i="1">
                <a:solidFill>
                  <a:srgbClr val="002060"/>
                </a:solidFill>
              </a:rPr>
              <a:t>membentuk suatu tatanan masyarakat yang beradab dan </a:t>
            </a:r>
            <a:r>
              <a:rPr lang="en-US" i="1">
                <a:solidFill>
                  <a:srgbClr val="002060"/>
                </a:solidFill>
              </a:rPr>
              <a:t>	</a:t>
            </a:r>
            <a:r>
              <a:rPr lang="id-ID" i="1">
                <a:solidFill>
                  <a:srgbClr val="002060"/>
                </a:solidFill>
              </a:rPr>
              <a:t>berperikemanusiaan (civil society) yang menjunjung tinggi nilai-nilai </a:t>
            </a:r>
            <a:r>
              <a:rPr lang="en-US" i="1">
                <a:solidFill>
                  <a:srgbClr val="002060"/>
                </a:solidFill>
              </a:rPr>
              <a:t>	</a:t>
            </a:r>
            <a:r>
              <a:rPr lang="id-ID" i="1">
                <a:solidFill>
                  <a:srgbClr val="002060"/>
                </a:solidFill>
              </a:rPr>
              <a:t>demokratis, adil, terbuka, berkesejahteraan ekonomis, politik dan </a:t>
            </a:r>
            <a:r>
              <a:rPr lang="en-US" i="1">
                <a:solidFill>
                  <a:srgbClr val="002060"/>
                </a:solidFill>
              </a:rPr>
              <a:t>	</a:t>
            </a:r>
            <a:r>
              <a:rPr lang="id-ID" i="1">
                <a:solidFill>
                  <a:srgbClr val="002060"/>
                </a:solidFill>
              </a:rPr>
              <a:t>budaya.</a:t>
            </a:r>
            <a:endParaRPr lang="en-US" i="1">
              <a:solidFill>
                <a:srgbClr val="002060"/>
              </a:solidFill>
            </a:endParaRPr>
          </a:p>
          <a:p>
            <a:endParaRPr lang="en-US" i="1"/>
          </a:p>
          <a:p>
            <a:r>
              <a:rPr lang="id-ID"/>
              <a:t>Pengembangan masyarakat atau CD adalah </a:t>
            </a:r>
            <a:endParaRPr lang="en-US"/>
          </a:p>
          <a:p>
            <a:r>
              <a:rPr lang="en-US"/>
              <a:t>	</a:t>
            </a:r>
            <a:r>
              <a:rPr lang="id-ID"/>
              <a:t>pengembangan yang lebih mengutamakan sifat fisik masyarakat. CD </a:t>
            </a:r>
            <a:r>
              <a:rPr lang="en-US"/>
              <a:t>	</a:t>
            </a:r>
            <a:r>
              <a:rPr lang="id-ID"/>
              <a:t>mengutamakan pembangunan dan perbaikan atau pembuatan sarana-</a:t>
            </a:r>
            <a:r>
              <a:rPr lang="en-US"/>
              <a:t>	</a:t>
            </a:r>
            <a:r>
              <a:rPr lang="id-ID"/>
              <a:t>sarana sosial ekonomi masyarakat. Misalnya; pelatihan mengenai gizi, </a:t>
            </a:r>
            <a:r>
              <a:rPr lang="en-US"/>
              <a:t>	</a:t>
            </a:r>
            <a:r>
              <a:rPr lang="id-ID"/>
              <a:t>penyuluhan KB, bantuan hibah, bantuan sekolah dan sebagainya.</a:t>
            </a:r>
            <a:endParaRPr lang="en-US" b="1" i="1"/>
          </a:p>
          <a:p>
            <a:endParaRPr lang="en-US"/>
          </a:p>
        </p:txBody>
      </p:sp>
    </p:spTree>
    <p:extLst>
      <p:ext uri="{BB962C8B-B14F-4D97-AF65-F5344CB8AC3E}">
        <p14:creationId xmlns:p14="http://schemas.microsoft.com/office/powerpoint/2010/main" val="348752239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43</TotalTime>
  <Words>550</Words>
  <Application>Microsoft Office PowerPoint</Application>
  <PresentationFormat>On-screen Show (4:3)</PresentationFormat>
  <Paragraphs>86</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Angles</vt:lpstr>
      <vt:lpstr>MATERI MATA KULIAH PERTAMA PENGORGANISASIAN MASYARAKAT  </vt:lpstr>
      <vt:lpstr> MATERI </vt:lpstr>
      <vt:lpstr>BAHAN BACAAN </vt:lpstr>
      <vt:lpstr>Latar belakang </vt:lpstr>
      <vt:lpstr>intisari pemikiran dalam Pengorganisasian Masyarakat adalah, bahwa : </vt:lpstr>
      <vt:lpstr>Pengorganisasian Masyarakat (Community Organizing) </vt:lpstr>
      <vt:lpstr>Pengorganisasian Masyarakat</vt:lpstr>
      <vt:lpstr>Bhattacarya</vt:lpstr>
      <vt:lpstr>PowerPoint Presentation</vt:lpstr>
      <vt:lpstr> Arah Pengorganisasaian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MATERI MATA KULIAH PERTAMA PENGORGANISASIAN MASYARAKAT</dc:title>
  <dc:creator>Hartono</dc:creator>
  <cp:lastModifiedBy>Hartono</cp:lastModifiedBy>
  <cp:revision>4</cp:revision>
  <dcterms:created xsi:type="dcterms:W3CDTF">2020-08-10T12:59:37Z</dcterms:created>
  <dcterms:modified xsi:type="dcterms:W3CDTF">2020-08-11T05:12:41Z</dcterms:modified>
</cp:coreProperties>
</file>