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93" r:id="rId3"/>
    <p:sldId id="258" r:id="rId4"/>
    <p:sldId id="286" r:id="rId5"/>
    <p:sldId id="285" r:id="rId6"/>
    <p:sldId id="291" r:id="rId7"/>
    <p:sldId id="292" r:id="rId8"/>
    <p:sldId id="287" r:id="rId9"/>
    <p:sldId id="289" r:id="rId10"/>
    <p:sldId id="288" r:id="rId11"/>
    <p:sldId id="283" r:id="rId12"/>
    <p:sldId id="282" r:id="rId13"/>
    <p:sldId id="29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6C111A-8FCA-4FAC-A955-B6FDA70313F7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C109FF-93F2-4E03-89B2-F43DB7D5D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628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731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46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62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478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365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217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342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685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10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6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504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A81AD-1B28-4921-9C38-6EEFC4E4B64A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504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zonareferensi.com/pengertian-siste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id-ID" sz="2800" b="1" dirty="0">
                <a:latin typeface="Arial" pitchFamily="34" charset="0"/>
                <a:cs typeface="Arial" pitchFamily="34" charset="0"/>
              </a:rPr>
              <a:t>Pengertian </a:t>
            </a:r>
            <a:br>
              <a:rPr lang="id-ID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</a:rPr>
              <a:t>SISTEM PEMERINTAHAN DAERAH</a:t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endParaRPr lang="en-US" sz="28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/>
              <a:t>Tim Prodi IP</a:t>
            </a:r>
          </a:p>
          <a:p>
            <a:r>
              <a:rPr lang="id-ID" dirty="0"/>
              <a:t>STPMD”APMD”</a:t>
            </a:r>
          </a:p>
        </p:txBody>
      </p:sp>
    </p:spTree>
    <p:extLst>
      <p:ext uri="{BB962C8B-B14F-4D97-AF65-F5344CB8AC3E}">
        <p14:creationId xmlns:p14="http://schemas.microsoft.com/office/powerpoint/2010/main" val="2705705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err="1"/>
              <a:t>Pemerintah</a:t>
            </a:r>
            <a:r>
              <a:rPr lang="en-US" b="1" dirty="0"/>
              <a:t> Daerah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Daerah yang </a:t>
            </a:r>
            <a:r>
              <a:rPr lang="en-US" dirty="0" err="1"/>
              <a:t>memimpin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otonom</a:t>
            </a:r>
            <a:r>
              <a:rPr lang="en-US" dirty="0"/>
              <a:t>. </a:t>
            </a:r>
            <a:endParaRPr lang="id-ID" dirty="0"/>
          </a:p>
          <a:p>
            <a:pPr lvl="0"/>
            <a:r>
              <a:rPr lang="en-US" b="1" dirty="0" err="1"/>
              <a:t>Dewan</a:t>
            </a:r>
            <a:r>
              <a:rPr lang="en-US" b="1" dirty="0"/>
              <a:t> </a:t>
            </a:r>
            <a:r>
              <a:rPr lang="en-US" b="1" dirty="0" err="1"/>
              <a:t>Perwakilan</a:t>
            </a:r>
            <a:r>
              <a:rPr lang="en-US" b="1" dirty="0"/>
              <a:t> Rakyat Daerah</a:t>
            </a:r>
            <a:r>
              <a:rPr lang="en-US" dirty="0"/>
              <a:t> yang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disingkat</a:t>
            </a:r>
            <a:r>
              <a:rPr lang="en-US" dirty="0"/>
              <a:t> DPRD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yang </a:t>
            </a:r>
            <a:r>
              <a:rPr lang="en-US" dirty="0" err="1"/>
              <a:t>berkedudukan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Daerah.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42883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diarahkan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mempercepat</a:t>
            </a:r>
            <a:r>
              <a:rPr lang="en-US" dirty="0"/>
              <a:t> </a:t>
            </a:r>
            <a:r>
              <a:rPr lang="en-US" dirty="0" err="1"/>
              <a:t>terwujudnya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, </a:t>
            </a:r>
            <a:r>
              <a:rPr lang="en-US" dirty="0" err="1"/>
              <a:t>pemberdayaan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saing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, </a:t>
            </a:r>
            <a:r>
              <a:rPr lang="en-US" dirty="0" err="1"/>
              <a:t>pemerataan</a:t>
            </a:r>
            <a:r>
              <a:rPr lang="en-US" dirty="0"/>
              <a:t>, </a:t>
            </a:r>
            <a:r>
              <a:rPr lang="en-US" dirty="0" err="1"/>
              <a:t>keadilan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kekhasan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Negara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Indonesia;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19786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87362"/>
          </a:xfrm>
        </p:spPr>
        <p:txBody>
          <a:bodyPr>
            <a:noAutofit/>
          </a:bodyPr>
          <a:lstStyle/>
          <a:p>
            <a:r>
              <a:rPr lang="id-ID" sz="3600" dirty="0"/>
              <a:t>3. Pengertian Sistem Pemerintahan Daerah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marL="0" indent="0">
              <a:buNone/>
            </a:pPr>
            <a:endParaRPr lang="id-ID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diartikan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kebulatan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keseluruhan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utuh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didalamnya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terdapat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komponen-komponen</a:t>
            </a:r>
            <a:r>
              <a:rPr lang="en-US" dirty="0">
                <a:latin typeface="Arial" pitchFamily="34" charset="0"/>
                <a:cs typeface="Arial" pitchFamily="34" charset="0"/>
              </a:rPr>
              <a:t> unit 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>
                <a:latin typeface="Arial" pitchFamily="34" charset="0"/>
                <a:cs typeface="Arial" pitchFamily="34" charset="0"/>
              </a:rPr>
              <a:t>  Daerah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mempunyai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dirty="0">
                <a:latin typeface="Arial" pitchFamily="34" charset="0"/>
                <a:cs typeface="Arial" pitchFamily="34" charset="0"/>
              </a:rPr>
              <a:t> dan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dirty="0">
                <a:latin typeface="Arial" pitchFamily="34" charset="0"/>
                <a:cs typeface="Arial" pitchFamily="34" charset="0"/>
              </a:rPr>
              <a:t> dan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saling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terkait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berdasarkan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asas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>
                <a:latin typeface="Arial" pitchFamily="34" charset="0"/>
                <a:cs typeface="Arial" pitchFamily="34" charset="0"/>
              </a:rPr>
              <a:t> di Daerah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10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endParaRPr lang="en-US" sz="4800" dirty="0"/>
          </a:p>
          <a:p>
            <a:pPr marL="109728" indent="0" algn="ctr">
              <a:buNone/>
            </a:pPr>
            <a:endParaRPr lang="en-US" sz="4800" dirty="0"/>
          </a:p>
          <a:p>
            <a:pPr marL="109728" indent="0" algn="ctr">
              <a:buNone/>
            </a:pPr>
            <a:r>
              <a:rPr lang="en-US" sz="4800" dirty="0"/>
              <a:t>Mari </a:t>
            </a:r>
            <a:r>
              <a:rPr lang="en-US" sz="4800" dirty="0" err="1"/>
              <a:t>Berdiskusi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053155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2800" b="1" dirty="0">
                <a:latin typeface="Arial" pitchFamily="34" charset="0"/>
                <a:cs typeface="Arial" pitchFamily="34" charset="0"/>
              </a:rPr>
              <a:t>Pengertian </a:t>
            </a:r>
            <a:br>
              <a:rPr lang="id-ID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</a:rPr>
              <a:t>SISTEM PEMERINTAHAN DAERAH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id-ID" dirty="0"/>
              <a:t>Pengertian Sistem</a:t>
            </a:r>
          </a:p>
          <a:p>
            <a:pPr marL="514350" indent="-514350">
              <a:buAutoNum type="arabicPeriod"/>
            </a:pPr>
            <a:r>
              <a:rPr lang="id-ID" dirty="0"/>
              <a:t>Pengertian Pemerintahan Daerah</a:t>
            </a:r>
          </a:p>
          <a:p>
            <a:pPr marL="514350" indent="-514350">
              <a:buAutoNum type="arabicPeriod"/>
            </a:pPr>
            <a:r>
              <a:rPr lang="id-ID" dirty="0"/>
              <a:t>Pengertian Sistem Pemerintahan Daerah</a:t>
            </a:r>
            <a:endParaRPr lang="en-US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61542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944562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id-ID" b="1" dirty="0"/>
              <a:t>1. Pengertian Sistem</a:t>
            </a:r>
            <a:br>
              <a:rPr lang="id-ID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4864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id-ID" dirty="0"/>
              <a:t>Kata sistem berasal dari bahasa latin (</a:t>
            </a:r>
            <a:r>
              <a:rPr lang="id-ID" i="1" dirty="0"/>
              <a:t>systēma</a:t>
            </a:r>
            <a:r>
              <a:rPr lang="id-ID" dirty="0"/>
              <a:t>) dan bahasa Yunani (</a:t>
            </a:r>
            <a:r>
              <a:rPr lang="id-ID" i="1" dirty="0"/>
              <a:t>sustēma</a:t>
            </a:r>
            <a:r>
              <a:rPr lang="id-ID" dirty="0"/>
              <a:t>) yang diartikan sebagai suatu kesatuan yang terdiri komponen atau elemen yang dihubungkan bersama untuk memudahkan aliran informasi, materi atau energi untuk mencapai suatu tujuan.</a:t>
            </a:r>
          </a:p>
          <a:p>
            <a:pPr>
              <a:defRPr/>
            </a:pPr>
            <a:r>
              <a:rPr lang="en-US" b="1" dirty="0" err="1">
                <a:cs typeface="Arial" pitchFamily="34" charset="0"/>
              </a:rPr>
              <a:t>Sistem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adalah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himpunan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bagian-bagian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yg</a:t>
            </a:r>
            <a:r>
              <a:rPr lang="en-US" dirty="0">
                <a:cs typeface="Arial" pitchFamily="34" charset="0"/>
              </a:rPr>
              <a:t>  </a:t>
            </a:r>
            <a:r>
              <a:rPr lang="en-US" dirty="0" err="1">
                <a:cs typeface="Arial" pitchFamily="34" charset="0"/>
              </a:rPr>
              <a:t>saling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berkaitan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dimana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masing-masing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bagian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bekerja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secara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mandiri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bersama-sama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satu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sama</a:t>
            </a:r>
            <a:r>
              <a:rPr lang="en-US" dirty="0">
                <a:cs typeface="Arial" pitchFamily="34" charset="0"/>
              </a:rPr>
              <a:t> lain </a:t>
            </a:r>
            <a:r>
              <a:rPr lang="en-US" dirty="0" err="1">
                <a:cs typeface="Arial" pitchFamily="34" charset="0"/>
              </a:rPr>
              <a:t>saling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mendukung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dirty="0" err="1">
                <a:cs typeface="Arial" pitchFamily="34" charset="0"/>
              </a:rPr>
              <a:t>semuanya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ditujukan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pada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tujuan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bersama</a:t>
            </a:r>
            <a:r>
              <a:rPr lang="en-US" dirty="0">
                <a:cs typeface="Arial" pitchFamily="34" charset="0"/>
              </a:rPr>
              <a:t> </a:t>
            </a:r>
          </a:p>
          <a:p>
            <a:pPr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id-ID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096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/>
              <a:t>Pengertian Sistem Menurut Para Ahli</a:t>
            </a:r>
            <a:br>
              <a:rPr lang="id-ID" b="1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sz="1400" b="1" dirty="0"/>
              <a:t>Menurut Harijono Djojodihardjo</a:t>
            </a:r>
            <a:endParaRPr lang="id-ID" sz="1400" dirty="0"/>
          </a:p>
          <a:p>
            <a:pPr marL="400050" lvl="1" indent="0">
              <a:buNone/>
            </a:pPr>
            <a:r>
              <a:rPr lang="id-ID" sz="1400" dirty="0"/>
              <a:t>Gabungan obyek yang memiliki hubungan secara fungsi dan hubungan antara setiap ciri obyek, secara keseluruhan menjadi suatu kesatuan yang berfungsi.</a:t>
            </a:r>
          </a:p>
          <a:p>
            <a:pPr marL="0" indent="0">
              <a:buNone/>
            </a:pPr>
            <a:r>
              <a:rPr lang="id-ID" sz="1400" b="1" dirty="0"/>
              <a:t>Menurut L. James Havery</a:t>
            </a:r>
            <a:endParaRPr lang="id-ID" sz="1400" dirty="0"/>
          </a:p>
          <a:p>
            <a:pPr marL="400050" lvl="1" indent="0">
              <a:buNone/>
            </a:pPr>
            <a:r>
              <a:rPr lang="id-ID" sz="1400" dirty="0"/>
              <a:t>Prosedur logis dan rasional guna melakukan atau merancang suatu rangkaian komponen yang berhubungan satu sama lain.</a:t>
            </a:r>
          </a:p>
          <a:p>
            <a:pPr marL="0" indent="0">
              <a:buNone/>
            </a:pPr>
            <a:r>
              <a:rPr lang="id-ID" sz="1400" b="1" dirty="0"/>
              <a:t>Menurut C.W. Churchman</a:t>
            </a:r>
            <a:endParaRPr lang="id-ID" sz="1400" dirty="0"/>
          </a:p>
          <a:p>
            <a:pPr marL="400050" lvl="1" indent="0">
              <a:buNone/>
            </a:pPr>
            <a:r>
              <a:rPr lang="id-ID" sz="1400" dirty="0"/>
              <a:t>Seperangkat bagian-bagian yang dikoordinasikan dengan selaras dan harmonis untuk melaksanakan seperangkat pada tujuan.</a:t>
            </a:r>
          </a:p>
          <a:p>
            <a:pPr marL="0" indent="0">
              <a:buNone/>
            </a:pPr>
            <a:r>
              <a:rPr lang="id-ID" sz="1400" b="1" dirty="0"/>
              <a:t>Menurut Henry Prat Fairchild dan Eric Kohler</a:t>
            </a:r>
            <a:endParaRPr lang="id-ID" sz="1400" dirty="0"/>
          </a:p>
          <a:p>
            <a:pPr marL="400050" lvl="1" indent="0">
              <a:buNone/>
            </a:pPr>
            <a:r>
              <a:rPr lang="id-ID" sz="1400" dirty="0"/>
              <a:t>Sebuah rangkaian yang saling terkait antara beberapa bagian dari yang terkecil, jika suatu bagian/sub bagian terganggu, maka bagian yang lainnya ikut merasakan ketergangguan tersebut.</a:t>
            </a:r>
          </a:p>
          <a:p>
            <a:pPr marL="0" indent="0">
              <a:buNone/>
            </a:pPr>
            <a:r>
              <a:rPr lang="id-ID" sz="1400" b="1" dirty="0"/>
              <a:t>Menurut Musanef</a:t>
            </a:r>
            <a:endParaRPr lang="id-ID" sz="1400" dirty="0"/>
          </a:p>
          <a:p>
            <a:pPr marL="400050" lvl="1" indent="0">
              <a:buNone/>
            </a:pPr>
            <a:r>
              <a:rPr lang="id-ID" sz="1400" dirty="0"/>
              <a:t>Suatu sarana yang menguasai pekerjaan dan keadaan agar mampu menjalankan tugas dengan teratur.</a:t>
            </a:r>
          </a:p>
          <a:p>
            <a:pPr marL="0" indent="0">
              <a:buNone/>
            </a:pPr>
            <a:r>
              <a:rPr lang="id-ID" sz="1400" b="1" dirty="0"/>
              <a:t>Menurut Anatol Raporot</a:t>
            </a:r>
            <a:endParaRPr lang="id-ID" sz="1400" dirty="0"/>
          </a:p>
          <a:p>
            <a:pPr marL="400050" lvl="1" indent="0">
              <a:buNone/>
            </a:pPr>
            <a:r>
              <a:rPr lang="id-ID" sz="1400" dirty="0"/>
              <a:t>Suatu kumpulan kesatuan dan perangkat hubungan satu sama lain.</a:t>
            </a:r>
          </a:p>
          <a:p>
            <a:pPr marL="0" indent="0">
              <a:buNone/>
            </a:pPr>
            <a:r>
              <a:rPr lang="id-ID" sz="1400" b="1" dirty="0"/>
              <a:t>Menurut Inu Kencana Syafie</a:t>
            </a:r>
            <a:endParaRPr lang="id-ID" sz="1400" dirty="0"/>
          </a:p>
          <a:p>
            <a:pPr marL="400050" lvl="1" indent="0">
              <a:buNone/>
            </a:pPr>
            <a:r>
              <a:rPr lang="id-ID" sz="1400" dirty="0"/>
              <a:t>Suatu kesatuan yang utuh dari sesuatu rangkaian yang terikat satu dengan yang lainnya.</a:t>
            </a:r>
          </a:p>
          <a:p>
            <a:pPr marL="400050" lvl="1" indent="0">
              <a:buNone/>
            </a:pPr>
            <a:endParaRPr lang="id-ID" sz="1400" dirty="0">
              <a:hlinkClick r:id="rId2"/>
            </a:endParaRPr>
          </a:p>
          <a:p>
            <a:pPr marL="400050" lvl="1" indent="0">
              <a:buNone/>
            </a:pPr>
            <a:r>
              <a:rPr lang="id-ID" sz="1400" dirty="0">
                <a:hlinkClick r:id="rId2"/>
              </a:rPr>
              <a:t>https://www.zonareferensi.com/pengertian-sistem/</a:t>
            </a:r>
            <a:endParaRPr lang="id-ID" sz="1400" dirty="0"/>
          </a:p>
        </p:txBody>
      </p:sp>
    </p:spTree>
    <p:extLst>
      <p:ext uri="{BB962C8B-B14F-4D97-AF65-F5344CB8AC3E}">
        <p14:creationId xmlns:p14="http://schemas.microsoft.com/office/powerpoint/2010/main" val="3635562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Adapun manfaat sistem yaitu untuk menyatukan atau mengintegrasikan semua unsur yang ada dalam suatu ruang lingkup, dimana komponen-komponen tersebut tidak dapat berdiri sendiri. Komponen atau sub sistem harus saling berintegrasi dan berhubungan untuk membentuk satu kesatuan sehingga sasaran dan tujuan sistem tersebut bisa tercapai.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47335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b="1" dirty="0"/>
              <a:t>Unsur-Unsur Sistem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dirty="0"/>
              <a:t>Berikut merupakan pembahasan mengenai apa saja unsur-unsur yang ada pada sebuah sistem.</a:t>
            </a:r>
          </a:p>
          <a:p>
            <a:r>
              <a:rPr lang="id-ID" dirty="0"/>
              <a:t>Terdapat kumpulan objek</a:t>
            </a:r>
          </a:p>
          <a:p>
            <a:r>
              <a:rPr lang="id-ID" dirty="0"/>
              <a:t>Terdapat hubungan atau interaksi antara unsur-unsur atau elemen-elemen.</a:t>
            </a:r>
          </a:p>
          <a:p>
            <a:r>
              <a:rPr lang="id-ID" dirty="0"/>
              <a:t>Terdapat sesuatu yang mengikat unsur-unsur tersebut menjadi suatu satu kesatuan.</a:t>
            </a:r>
          </a:p>
          <a:p>
            <a:r>
              <a:rPr lang="id-ID" dirty="0"/>
              <a:t>Terdapat pada suatu lingkungan yang utuh dan kompleks.</a:t>
            </a:r>
          </a:p>
          <a:p>
            <a:r>
              <a:rPr lang="id-ID" dirty="0"/>
              <a:t>Terdapat tujuan bersama (output) sebagai hasil akhirnya.</a:t>
            </a:r>
          </a:p>
          <a:p>
            <a:endParaRPr lang="en-US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12895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elemen pembentuk suatu sistem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>
            <a:normAutofit fontScale="32500" lnSpcReduction="20000"/>
          </a:bodyPr>
          <a:lstStyle/>
          <a:p>
            <a:pPr lvl="0"/>
            <a:r>
              <a:rPr lang="id-ID" sz="6200" b="1" u="sng" dirty="0"/>
              <a:t>Tujuan</a:t>
            </a:r>
            <a:r>
              <a:rPr lang="id-ID" sz="6200" u="sng" dirty="0"/>
              <a:t>, sistem dibuat untuk mencapai tujuan (output) tertentu yang ingin dicapai.</a:t>
            </a:r>
            <a:endParaRPr lang="id-ID" sz="6200" dirty="0"/>
          </a:p>
          <a:p>
            <a:pPr lvl="0"/>
            <a:r>
              <a:rPr lang="id-ID" sz="6200" b="1" u="sng" dirty="0"/>
              <a:t>Masukan</a:t>
            </a:r>
            <a:r>
              <a:rPr lang="id-ID" sz="6200" u="sng" dirty="0"/>
              <a:t>, semuanya yang masuk ke dalam sistem akan diproses, baik itu obyek fisik maupun abstrak.</a:t>
            </a:r>
            <a:endParaRPr lang="id-ID" sz="6200" dirty="0"/>
          </a:p>
          <a:p>
            <a:pPr lvl="0"/>
            <a:r>
              <a:rPr lang="id-ID" sz="6200" b="1" u="sng" dirty="0"/>
              <a:t>Proses</a:t>
            </a:r>
            <a:r>
              <a:rPr lang="id-ID" sz="6200" u="sng" dirty="0"/>
              <a:t>, yaitu transformasi dari masukan menjadi keluaran yang lebih memiliki nilai, misalnya produk atau informasi. Namun juga bisa dapat berupa hal yang tak berguna, misalnya limbah.</a:t>
            </a:r>
            <a:endParaRPr lang="id-ID" sz="6200" dirty="0"/>
          </a:p>
          <a:p>
            <a:pPr lvl="0"/>
            <a:r>
              <a:rPr lang="id-ID" sz="6200" b="1" u="sng" dirty="0"/>
              <a:t>Keluaran</a:t>
            </a:r>
            <a:r>
              <a:rPr lang="id-ID" sz="6200" u="sng" dirty="0"/>
              <a:t>, ini adalah hasil dari pemrosesan dimana wujudnya bisa dalam bentuk informasi, saran, cetakan laporan, produk, dan lain-lain.</a:t>
            </a:r>
            <a:endParaRPr lang="id-ID" sz="6200" dirty="0"/>
          </a:p>
          <a:p>
            <a:pPr lvl="0"/>
            <a:r>
              <a:rPr lang="id-ID" sz="6200" b="1" u="sng" dirty="0"/>
              <a:t>Batas</a:t>
            </a:r>
            <a:r>
              <a:rPr lang="id-ID" sz="6200" u="sng" dirty="0"/>
              <a:t>, sesuatu yang memisahkan antara sistem dan daerah di luar sistem. Dalam hal batas akan menentukan konfigurasi, ruang lingkup, dan hal-hal lainnya.</a:t>
            </a:r>
            <a:endParaRPr lang="id-ID" sz="6200" dirty="0"/>
          </a:p>
          <a:p>
            <a:pPr lvl="0"/>
            <a:r>
              <a:rPr lang="id-ID" sz="6200" b="1" u="sng" dirty="0"/>
              <a:t>Pengendalian dan Umpan Balik</a:t>
            </a:r>
            <a:r>
              <a:rPr lang="id-ID" sz="6200" u="sng" dirty="0"/>
              <a:t>, mekanismenya dapat dilakukan dengan memakai feedback terhadap keluaran untuk mengendalikan masukan maupun proses.</a:t>
            </a:r>
            <a:endParaRPr lang="id-ID" sz="6200" dirty="0"/>
          </a:p>
          <a:p>
            <a:pPr lvl="0"/>
            <a:r>
              <a:rPr lang="id-ID" sz="6200" b="1" u="sng" dirty="0"/>
              <a:t>Lingkungan</a:t>
            </a:r>
            <a:r>
              <a:rPr lang="id-ID" sz="6200" u="sng" dirty="0"/>
              <a:t>, segala sesuaut di luar sistem yang berpengaruh pada sistem, baik menguntungkan maupun merugikan.</a:t>
            </a:r>
            <a:endParaRPr lang="id-ID" sz="6200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95108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2. Pengertian Pemerintahan Daerah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fontAlgn="base"/>
            <a:r>
              <a:rPr lang="en-US" b="1" dirty="0" err="1"/>
              <a:t>Pemerintahan</a:t>
            </a:r>
            <a:r>
              <a:rPr lang="en-US" b="1" dirty="0"/>
              <a:t> Daerah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b="1" dirty="0" err="1"/>
              <a:t>urusan</a:t>
            </a:r>
            <a:r>
              <a:rPr lang="en-US" b="1" dirty="0"/>
              <a:t> </a:t>
            </a:r>
            <a:r>
              <a:rPr lang="en-US" b="1" dirty="0" err="1"/>
              <a:t>pemerintahan</a:t>
            </a:r>
            <a:r>
              <a:rPr lang="en-US" dirty="0"/>
              <a:t> oleh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dan dewan </a:t>
            </a:r>
            <a:r>
              <a:rPr lang="en-US" dirty="0" err="1"/>
              <a:t>perwakilan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dan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pembantuan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seluas-luasnya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dan </a:t>
            </a:r>
            <a:r>
              <a:rPr lang="en-US" dirty="0" err="1"/>
              <a:t>prinsip</a:t>
            </a:r>
            <a:r>
              <a:rPr lang="en-US" dirty="0"/>
              <a:t> Negara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Dasar Negara </a:t>
            </a:r>
            <a:r>
              <a:rPr lang="en-US" dirty="0" err="1"/>
              <a:t>Republik</a:t>
            </a:r>
            <a:r>
              <a:rPr lang="en-US" dirty="0"/>
              <a:t> Indonesia </a:t>
            </a:r>
            <a:r>
              <a:rPr lang="en-US" dirty="0" err="1"/>
              <a:t>Tahun</a:t>
            </a:r>
            <a:r>
              <a:rPr lang="en-US" dirty="0"/>
              <a:t> 1945.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78403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 fontAlgn="base"/>
            <a:r>
              <a:rPr lang="en-US" b="1" dirty="0" err="1"/>
              <a:t>Urusan</a:t>
            </a:r>
            <a:r>
              <a:rPr lang="en-US" b="1" dirty="0"/>
              <a:t> </a:t>
            </a:r>
            <a:r>
              <a:rPr lang="en-US" b="1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yang </a:t>
            </a:r>
            <a:r>
              <a:rPr lang="en-US" dirty="0" err="1"/>
              <a:t>pelaksanaannya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kementerian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Daerah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melindungi</a:t>
            </a:r>
            <a:r>
              <a:rPr lang="en-US" dirty="0"/>
              <a:t>, </a:t>
            </a:r>
            <a:r>
              <a:rPr lang="en-US" dirty="0" err="1"/>
              <a:t>melayani</a:t>
            </a:r>
            <a:r>
              <a:rPr lang="en-US" dirty="0"/>
              <a:t>, </a:t>
            </a:r>
            <a:r>
              <a:rPr lang="en-US" dirty="0" err="1"/>
              <a:t>memberdayakan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menyejahterakan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 </a:t>
            </a:r>
            <a:endParaRPr lang="id-ID" dirty="0"/>
          </a:p>
          <a:p>
            <a:pPr lvl="0" fontAlgn="base"/>
            <a:r>
              <a:rPr lang="en-US" b="1" dirty="0" err="1"/>
              <a:t>Otonomi</a:t>
            </a:r>
            <a:r>
              <a:rPr lang="en-US" b="1" dirty="0"/>
              <a:t> Daerah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, </a:t>
            </a:r>
            <a:r>
              <a:rPr lang="en-US" dirty="0" err="1"/>
              <a:t>wewenang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otonom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mengurus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Negara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Indonesia. 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70164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2002</TotalTime>
  <Words>751</Words>
  <Application>Microsoft Office PowerPoint</Application>
  <PresentationFormat>On-screen Show (4:3)</PresentationFormat>
  <Paragraphs>57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Pengertian  SISTEM PEMERINTAHAN DAERAH </vt:lpstr>
      <vt:lpstr>Pengertian  SISTEM PEMERINTAHAN DAERAH</vt:lpstr>
      <vt:lpstr> 1. Pengertian Sistem </vt:lpstr>
      <vt:lpstr>Pengertian Sistem Menurut Para Ahli </vt:lpstr>
      <vt:lpstr>PowerPoint Presentation</vt:lpstr>
      <vt:lpstr>Unsur-Unsur Sistem</vt:lpstr>
      <vt:lpstr>elemen pembentuk suatu sistem</vt:lpstr>
      <vt:lpstr>2. Pengertian Pemerintahan Daerah</vt:lpstr>
      <vt:lpstr>PowerPoint Presentation</vt:lpstr>
      <vt:lpstr>PowerPoint Presentation</vt:lpstr>
      <vt:lpstr>PowerPoint Presentation</vt:lpstr>
      <vt:lpstr>3. Pengertian Sistem Pemerintahan Daerah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User</cp:lastModifiedBy>
  <cp:revision>86</cp:revision>
  <dcterms:created xsi:type="dcterms:W3CDTF">2019-09-19T05:41:28Z</dcterms:created>
  <dcterms:modified xsi:type="dcterms:W3CDTF">2023-09-29T04:12:51Z</dcterms:modified>
</cp:coreProperties>
</file>