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62" r:id="rId6"/>
    <p:sldId id="263" r:id="rId7"/>
    <p:sldId id="257" r:id="rId8"/>
    <p:sldId id="265" r:id="rId9"/>
    <p:sldId id="266" r:id="rId10"/>
    <p:sldId id="267" r:id="rId11"/>
    <p:sldId id="268" r:id="rId12"/>
    <p:sldId id="269" r:id="rId13"/>
    <p:sldId id="270" r:id="rId14"/>
    <p:sldId id="271" r:id="rId15"/>
    <p:sldId id="272" r:id="rId16"/>
    <p:sldId id="273" r:id="rId1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A6E6138E-3B5C-4C68-83EE-3D6A77FAC498}" type="datetimeFigureOut">
              <a:rPr lang="id-ID" smtClean="0"/>
              <a:t>07/10/2020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FFDD2F3-F378-4406-8AB1-D4049C83A0E4}" type="slidenum">
              <a:rPr lang="id-ID" smtClean="0"/>
              <a:t>‹#›</a:t>
            </a:fld>
            <a:endParaRPr lang="id-ID"/>
          </a:p>
        </p:txBody>
      </p:sp>
    </p:spTree>
    <p:extLst>
      <p:ext uri="{BB962C8B-B14F-4D97-AF65-F5344CB8AC3E}">
        <p14:creationId xmlns:p14="http://schemas.microsoft.com/office/powerpoint/2010/main" val="959088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6E6138E-3B5C-4C68-83EE-3D6A77FAC498}" type="datetimeFigureOut">
              <a:rPr lang="id-ID" smtClean="0"/>
              <a:t>07/10/2020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FFDD2F3-F378-4406-8AB1-D4049C83A0E4}" type="slidenum">
              <a:rPr lang="id-ID" smtClean="0"/>
              <a:t>‹#›</a:t>
            </a:fld>
            <a:endParaRPr lang="id-ID"/>
          </a:p>
        </p:txBody>
      </p:sp>
    </p:spTree>
    <p:extLst>
      <p:ext uri="{BB962C8B-B14F-4D97-AF65-F5344CB8AC3E}">
        <p14:creationId xmlns:p14="http://schemas.microsoft.com/office/powerpoint/2010/main" val="3811053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6E6138E-3B5C-4C68-83EE-3D6A77FAC498}" type="datetimeFigureOut">
              <a:rPr lang="id-ID" smtClean="0"/>
              <a:t>07/10/2020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FFDD2F3-F378-4406-8AB1-D4049C83A0E4}" type="slidenum">
              <a:rPr lang="id-ID" smtClean="0"/>
              <a:t>‹#›</a:t>
            </a:fld>
            <a:endParaRPr lang="id-ID"/>
          </a:p>
        </p:txBody>
      </p:sp>
    </p:spTree>
    <p:extLst>
      <p:ext uri="{BB962C8B-B14F-4D97-AF65-F5344CB8AC3E}">
        <p14:creationId xmlns:p14="http://schemas.microsoft.com/office/powerpoint/2010/main" val="3551613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6E6138E-3B5C-4C68-83EE-3D6A77FAC498}" type="datetimeFigureOut">
              <a:rPr lang="id-ID" smtClean="0"/>
              <a:t>07/10/2020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FFDD2F3-F378-4406-8AB1-D4049C83A0E4}" type="slidenum">
              <a:rPr lang="id-ID" smtClean="0"/>
              <a:t>‹#›</a:t>
            </a:fld>
            <a:endParaRPr lang="id-ID"/>
          </a:p>
        </p:txBody>
      </p:sp>
    </p:spTree>
    <p:extLst>
      <p:ext uri="{BB962C8B-B14F-4D97-AF65-F5344CB8AC3E}">
        <p14:creationId xmlns:p14="http://schemas.microsoft.com/office/powerpoint/2010/main" val="2514570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E6138E-3B5C-4C68-83EE-3D6A77FAC498}" type="datetimeFigureOut">
              <a:rPr lang="id-ID" smtClean="0"/>
              <a:t>07/10/2020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FFDD2F3-F378-4406-8AB1-D4049C83A0E4}" type="slidenum">
              <a:rPr lang="id-ID" smtClean="0"/>
              <a:t>‹#›</a:t>
            </a:fld>
            <a:endParaRPr lang="id-ID"/>
          </a:p>
        </p:txBody>
      </p:sp>
    </p:spTree>
    <p:extLst>
      <p:ext uri="{BB962C8B-B14F-4D97-AF65-F5344CB8AC3E}">
        <p14:creationId xmlns:p14="http://schemas.microsoft.com/office/powerpoint/2010/main" val="346022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A6E6138E-3B5C-4C68-83EE-3D6A77FAC498}" type="datetimeFigureOut">
              <a:rPr lang="id-ID" smtClean="0"/>
              <a:t>07/10/2020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FFDD2F3-F378-4406-8AB1-D4049C83A0E4}" type="slidenum">
              <a:rPr lang="id-ID" smtClean="0"/>
              <a:t>‹#›</a:t>
            </a:fld>
            <a:endParaRPr lang="id-ID"/>
          </a:p>
        </p:txBody>
      </p:sp>
    </p:spTree>
    <p:extLst>
      <p:ext uri="{BB962C8B-B14F-4D97-AF65-F5344CB8AC3E}">
        <p14:creationId xmlns:p14="http://schemas.microsoft.com/office/powerpoint/2010/main" val="411786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A6E6138E-3B5C-4C68-83EE-3D6A77FAC498}" type="datetimeFigureOut">
              <a:rPr lang="id-ID" smtClean="0"/>
              <a:t>07/10/2020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FFFDD2F3-F378-4406-8AB1-D4049C83A0E4}" type="slidenum">
              <a:rPr lang="id-ID" smtClean="0"/>
              <a:t>‹#›</a:t>
            </a:fld>
            <a:endParaRPr lang="id-ID"/>
          </a:p>
        </p:txBody>
      </p:sp>
    </p:spTree>
    <p:extLst>
      <p:ext uri="{BB962C8B-B14F-4D97-AF65-F5344CB8AC3E}">
        <p14:creationId xmlns:p14="http://schemas.microsoft.com/office/powerpoint/2010/main" val="1895954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A6E6138E-3B5C-4C68-83EE-3D6A77FAC498}" type="datetimeFigureOut">
              <a:rPr lang="id-ID" smtClean="0"/>
              <a:t>07/10/2020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FFDD2F3-F378-4406-8AB1-D4049C83A0E4}" type="slidenum">
              <a:rPr lang="id-ID" smtClean="0"/>
              <a:t>‹#›</a:t>
            </a:fld>
            <a:endParaRPr lang="id-ID"/>
          </a:p>
        </p:txBody>
      </p:sp>
    </p:spTree>
    <p:extLst>
      <p:ext uri="{BB962C8B-B14F-4D97-AF65-F5344CB8AC3E}">
        <p14:creationId xmlns:p14="http://schemas.microsoft.com/office/powerpoint/2010/main" val="3798036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E6138E-3B5C-4C68-83EE-3D6A77FAC498}" type="datetimeFigureOut">
              <a:rPr lang="id-ID" smtClean="0"/>
              <a:t>07/10/2020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FFFDD2F3-F378-4406-8AB1-D4049C83A0E4}" type="slidenum">
              <a:rPr lang="id-ID" smtClean="0"/>
              <a:t>‹#›</a:t>
            </a:fld>
            <a:endParaRPr lang="id-ID"/>
          </a:p>
        </p:txBody>
      </p:sp>
    </p:spTree>
    <p:extLst>
      <p:ext uri="{BB962C8B-B14F-4D97-AF65-F5344CB8AC3E}">
        <p14:creationId xmlns:p14="http://schemas.microsoft.com/office/powerpoint/2010/main" val="3508449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E6138E-3B5C-4C68-83EE-3D6A77FAC498}" type="datetimeFigureOut">
              <a:rPr lang="id-ID" smtClean="0"/>
              <a:t>07/10/2020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FFDD2F3-F378-4406-8AB1-D4049C83A0E4}" type="slidenum">
              <a:rPr lang="id-ID" smtClean="0"/>
              <a:t>‹#›</a:t>
            </a:fld>
            <a:endParaRPr lang="id-ID"/>
          </a:p>
        </p:txBody>
      </p:sp>
    </p:spTree>
    <p:extLst>
      <p:ext uri="{BB962C8B-B14F-4D97-AF65-F5344CB8AC3E}">
        <p14:creationId xmlns:p14="http://schemas.microsoft.com/office/powerpoint/2010/main" val="872226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E6138E-3B5C-4C68-83EE-3D6A77FAC498}" type="datetimeFigureOut">
              <a:rPr lang="id-ID" smtClean="0"/>
              <a:t>07/10/2020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FFDD2F3-F378-4406-8AB1-D4049C83A0E4}" type="slidenum">
              <a:rPr lang="id-ID" smtClean="0"/>
              <a:t>‹#›</a:t>
            </a:fld>
            <a:endParaRPr lang="id-ID"/>
          </a:p>
        </p:txBody>
      </p:sp>
    </p:spTree>
    <p:extLst>
      <p:ext uri="{BB962C8B-B14F-4D97-AF65-F5344CB8AC3E}">
        <p14:creationId xmlns:p14="http://schemas.microsoft.com/office/powerpoint/2010/main" val="2042348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E6138E-3B5C-4C68-83EE-3D6A77FAC498}" type="datetimeFigureOut">
              <a:rPr lang="id-ID" smtClean="0"/>
              <a:t>07/10/2020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FDD2F3-F378-4406-8AB1-D4049C83A0E4}" type="slidenum">
              <a:rPr lang="id-ID" smtClean="0"/>
              <a:t>‹#›</a:t>
            </a:fld>
            <a:endParaRPr lang="id-ID"/>
          </a:p>
        </p:txBody>
      </p:sp>
    </p:spTree>
    <p:extLst>
      <p:ext uri="{BB962C8B-B14F-4D97-AF65-F5344CB8AC3E}">
        <p14:creationId xmlns:p14="http://schemas.microsoft.com/office/powerpoint/2010/main" val="29909617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lvl="0"/>
            <a:r>
              <a:rPr lang="id-ID" dirty="0" smtClean="0"/>
              <a:t>AZAS DALAM PENYELENGGARAAN PEMERINTAHAN DAERAH</a:t>
            </a:r>
            <a:endParaRPr lang="id-ID" dirty="0"/>
          </a:p>
        </p:txBody>
      </p:sp>
      <p:sp>
        <p:nvSpPr>
          <p:cNvPr id="3" name="Subtitle 2"/>
          <p:cNvSpPr>
            <a:spLocks noGrp="1"/>
          </p:cNvSpPr>
          <p:nvPr>
            <p:ph type="subTitle" idx="1"/>
          </p:nvPr>
        </p:nvSpPr>
        <p:spPr/>
        <p:txBody>
          <a:bodyPr/>
          <a:lstStyle/>
          <a:p>
            <a:r>
              <a:rPr lang="id-ID" dirty="0" smtClean="0"/>
              <a:t>Tim Prodi IP</a:t>
            </a:r>
          </a:p>
          <a:p>
            <a:r>
              <a:rPr lang="id-ID" dirty="0" smtClean="0"/>
              <a:t>STPMD”APMD”</a:t>
            </a:r>
            <a:endParaRPr lang="id-ID" dirty="0"/>
          </a:p>
        </p:txBody>
      </p:sp>
    </p:spTree>
    <p:extLst>
      <p:ext uri="{BB962C8B-B14F-4D97-AF65-F5344CB8AC3E}">
        <p14:creationId xmlns:p14="http://schemas.microsoft.com/office/powerpoint/2010/main" val="21503966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Lanjutan..</a:t>
            </a:r>
            <a:endParaRPr lang="id-ID" dirty="0"/>
          </a:p>
        </p:txBody>
      </p:sp>
      <p:sp>
        <p:nvSpPr>
          <p:cNvPr id="3" name="Content Placeholder 2"/>
          <p:cNvSpPr>
            <a:spLocks noGrp="1"/>
          </p:cNvSpPr>
          <p:nvPr>
            <p:ph idx="1"/>
          </p:nvPr>
        </p:nvSpPr>
        <p:spPr/>
        <p:txBody>
          <a:bodyPr>
            <a:normAutofit fontScale="55000" lnSpcReduction="20000"/>
          </a:bodyPr>
          <a:lstStyle/>
          <a:p>
            <a:pPr marL="0" indent="0">
              <a:buNone/>
            </a:pPr>
            <a:r>
              <a:rPr lang="id-ID" dirty="0"/>
              <a:t>Ada beberapa alasan perlunya pemerintah pusat mendesentralisasikan kekuasaan kepada pemerintah daerah, yaitu :</a:t>
            </a:r>
          </a:p>
          <a:p>
            <a:pPr lvl="0"/>
            <a:r>
              <a:rPr lang="id-ID" b="1" dirty="0"/>
              <a:t>segi politik</a:t>
            </a:r>
            <a:r>
              <a:rPr lang="id-ID" dirty="0"/>
              <a:t>, desentralisasi dimaksudkan untuk mengikutsertakan warga dalam proses kebijakan, baik untuk kepentingan daerah sendiri maupun untuk mendukung politik dan kebijakan nasional melalui pembangunan proses demokrasi di lapisan bawah.</a:t>
            </a:r>
          </a:p>
          <a:p>
            <a:pPr lvl="0"/>
            <a:r>
              <a:rPr lang="id-ID" b="1" dirty="0"/>
              <a:t>segi manajemen pemerintahan</a:t>
            </a:r>
            <a:r>
              <a:rPr lang="id-ID" dirty="0"/>
              <a:t>, desentralisasi dapat meningkatkan efektivitas, efisiensi, dan akuntabilitas publik terutama dalam penyediaan pelayanan publik.</a:t>
            </a:r>
          </a:p>
          <a:p>
            <a:pPr lvl="0"/>
            <a:r>
              <a:rPr lang="id-ID" b="1" dirty="0"/>
              <a:t>segi kultural</a:t>
            </a:r>
            <a:r>
              <a:rPr lang="id-ID" dirty="0"/>
              <a:t>, desentralisasi untuk memperhatikan kekhususan, keistimewaan suatu daerah, seperti geografis, kondisi penduduk, perekonomian, kebudayaan, atau latar belakang sejarahnya.</a:t>
            </a:r>
          </a:p>
          <a:p>
            <a:pPr lvl="0"/>
            <a:r>
              <a:rPr lang="id-ID" b="1" dirty="0"/>
              <a:t>segi kepentingan pemerintah pusat</a:t>
            </a:r>
            <a:r>
              <a:rPr lang="id-ID" dirty="0"/>
              <a:t>, desentralisasi dapat mengatasi kelemahan pemerintah pusat dalam mengawasi program-programnya.</a:t>
            </a:r>
          </a:p>
          <a:p>
            <a:pPr lvl="0"/>
            <a:r>
              <a:rPr lang="id-ID" b="1" dirty="0"/>
              <a:t>segi percepatan </a:t>
            </a:r>
            <a:r>
              <a:rPr lang="id-ID" dirty="0"/>
              <a:t>pembangunan, desentralisasi dapat meningkatkan persaingan positif antar daerah dalam memberikan pelayanan kepada masyarakat sehingga mendorong pemerintah daerah untuk melakukan inovasi dalam rangka meningkatkan kualitas pelayanan kepada masyarakat (Samodra Wibawa, 2005 : 49 – 50).</a:t>
            </a:r>
          </a:p>
          <a:p>
            <a:endParaRPr lang="id-ID" dirty="0"/>
          </a:p>
        </p:txBody>
      </p:sp>
    </p:spTree>
    <p:extLst>
      <p:ext uri="{BB962C8B-B14F-4D97-AF65-F5344CB8AC3E}">
        <p14:creationId xmlns:p14="http://schemas.microsoft.com/office/powerpoint/2010/main" val="3774105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Lanjutan..</a:t>
            </a:r>
            <a:endParaRPr lang="id-ID" dirty="0"/>
          </a:p>
        </p:txBody>
      </p:sp>
      <p:sp>
        <p:nvSpPr>
          <p:cNvPr id="3" name="Content Placeholder 2"/>
          <p:cNvSpPr>
            <a:spLocks noGrp="1"/>
          </p:cNvSpPr>
          <p:nvPr>
            <p:ph idx="1"/>
          </p:nvPr>
        </p:nvSpPr>
        <p:spPr/>
        <p:txBody>
          <a:bodyPr>
            <a:normAutofit fontScale="55000" lnSpcReduction="20000"/>
          </a:bodyPr>
          <a:lstStyle/>
          <a:p>
            <a:pPr marL="0" indent="0">
              <a:buNone/>
            </a:pPr>
            <a:r>
              <a:rPr lang="id-ID" dirty="0" smtClean="0"/>
              <a:t>Kelebihan </a:t>
            </a:r>
            <a:r>
              <a:rPr lang="id-ID" dirty="0"/>
              <a:t>desentralisasi :</a:t>
            </a:r>
          </a:p>
          <a:p>
            <a:pPr marL="514350" indent="-514350">
              <a:buFont typeface="+mj-lt"/>
              <a:buAutoNum type="arabicPeriod"/>
            </a:pPr>
            <a:r>
              <a:rPr lang="id-ID" dirty="0"/>
              <a:t>M</a:t>
            </a:r>
            <a:r>
              <a:rPr lang="id-ID" dirty="0" smtClean="0"/>
              <a:t>engurangi </a:t>
            </a:r>
            <a:r>
              <a:rPr lang="id-ID" dirty="0"/>
              <a:t>bertumpuknya pekerjaan di pusat pemerintahan.</a:t>
            </a:r>
          </a:p>
          <a:p>
            <a:pPr marL="514350" indent="-514350">
              <a:buFont typeface="+mj-lt"/>
              <a:buAutoNum type="arabicPeriod"/>
            </a:pPr>
            <a:r>
              <a:rPr lang="id-ID" dirty="0" smtClean="0"/>
              <a:t>Dalam </a:t>
            </a:r>
            <a:r>
              <a:rPr lang="id-ID" dirty="0"/>
              <a:t>menghadapi masalah yang mendesak yang membutuhkan tindakan yang cepat, daerah tidak perlu menunggu instruksi lagi dari pemerintah pusat.</a:t>
            </a:r>
          </a:p>
          <a:p>
            <a:pPr marL="514350" indent="-514350">
              <a:buFont typeface="+mj-lt"/>
              <a:buAutoNum type="arabicPeriod"/>
            </a:pPr>
            <a:r>
              <a:rPr lang="id-ID" dirty="0" smtClean="0"/>
              <a:t>Dapat </a:t>
            </a:r>
            <a:r>
              <a:rPr lang="id-ID" dirty="0"/>
              <a:t>mengurangi birokrasi dalam arti buruk karena setiap kebutusan dapat segera dilaksanakan.</a:t>
            </a:r>
          </a:p>
          <a:p>
            <a:pPr marL="514350" indent="-514350">
              <a:buFont typeface="+mj-lt"/>
              <a:buAutoNum type="arabicPeriod"/>
            </a:pPr>
            <a:r>
              <a:rPr lang="id-ID" dirty="0" smtClean="0"/>
              <a:t>Mengurangi </a:t>
            </a:r>
            <a:r>
              <a:rPr lang="id-ID" dirty="0"/>
              <a:t>kemungkinan kesewenang-wenangan dari pemerintah pusat.</a:t>
            </a:r>
          </a:p>
          <a:p>
            <a:pPr marL="514350" indent="-514350">
              <a:buFont typeface="+mj-lt"/>
              <a:buAutoNum type="arabicPeriod"/>
            </a:pPr>
            <a:r>
              <a:rPr lang="id-ID" dirty="0"/>
              <a:t>D</a:t>
            </a:r>
            <a:r>
              <a:rPr lang="id-ID" dirty="0" smtClean="0"/>
              <a:t>apat </a:t>
            </a:r>
            <a:r>
              <a:rPr lang="id-ID" dirty="0"/>
              <a:t>memberikan kepuasan bagi daerah karena sifatnya lebih </a:t>
            </a:r>
            <a:r>
              <a:rPr lang="id-ID" dirty="0" smtClean="0"/>
              <a:t>langsung.</a:t>
            </a:r>
          </a:p>
          <a:p>
            <a:pPr marL="0" indent="0">
              <a:buNone/>
            </a:pPr>
            <a:endParaRPr lang="id-ID" dirty="0" smtClean="0"/>
          </a:p>
          <a:p>
            <a:pPr marL="0" indent="0">
              <a:buNone/>
            </a:pPr>
            <a:r>
              <a:rPr lang="id-ID" dirty="0" smtClean="0"/>
              <a:t>Kelemahan </a:t>
            </a:r>
            <a:r>
              <a:rPr lang="id-ID" dirty="0"/>
              <a:t>desentralisasi :</a:t>
            </a:r>
          </a:p>
          <a:p>
            <a:pPr marL="514350" indent="-514350">
              <a:buFont typeface="+mj-lt"/>
              <a:buAutoNum type="arabicPeriod"/>
            </a:pPr>
            <a:r>
              <a:rPr lang="id-ID" dirty="0"/>
              <a:t>K</a:t>
            </a:r>
            <a:r>
              <a:rPr lang="id-ID" dirty="0" smtClean="0"/>
              <a:t>arena </a:t>
            </a:r>
            <a:r>
              <a:rPr lang="id-ID" dirty="0"/>
              <a:t>besarnya organ-organ pemerintah, maka struktur pemerintahan bertambah kompleks yang mempersulit koordinasi.</a:t>
            </a:r>
          </a:p>
          <a:p>
            <a:pPr marL="514350" indent="-514350">
              <a:buFont typeface="+mj-lt"/>
              <a:buAutoNum type="arabicPeriod"/>
            </a:pPr>
            <a:r>
              <a:rPr lang="id-ID" dirty="0" smtClean="0"/>
              <a:t>Keseimbangan </a:t>
            </a:r>
            <a:r>
              <a:rPr lang="id-ID" dirty="0"/>
              <a:t>dan keserasian antara bermacam-macam kepentingan dan daerah dapat lebih mudah terganggu.</a:t>
            </a:r>
          </a:p>
          <a:p>
            <a:pPr marL="514350" indent="-514350">
              <a:buFont typeface="+mj-lt"/>
              <a:buAutoNum type="arabicPeriod"/>
            </a:pPr>
            <a:r>
              <a:rPr lang="id-ID" dirty="0" smtClean="0"/>
              <a:t>Dapat </a:t>
            </a:r>
            <a:r>
              <a:rPr lang="id-ID" dirty="0"/>
              <a:t>mendorong timbulnya fanatisme daerah.</a:t>
            </a:r>
          </a:p>
          <a:p>
            <a:pPr marL="514350" indent="-514350">
              <a:buFont typeface="+mj-lt"/>
              <a:buAutoNum type="arabicPeriod"/>
            </a:pPr>
            <a:r>
              <a:rPr lang="id-ID" dirty="0" smtClean="0"/>
              <a:t>Keputusan </a:t>
            </a:r>
            <a:r>
              <a:rPr lang="id-ID" dirty="0"/>
              <a:t>yang diambil memerlukan waktu yang lama.</a:t>
            </a:r>
          </a:p>
          <a:p>
            <a:pPr marL="514350" indent="-514350">
              <a:buFont typeface="+mj-lt"/>
              <a:buAutoNum type="arabicPeriod"/>
            </a:pPr>
            <a:r>
              <a:rPr lang="id-ID" dirty="0" smtClean="0"/>
              <a:t>Diperlukan </a:t>
            </a:r>
            <a:r>
              <a:rPr lang="id-ID" dirty="0"/>
              <a:t>biaya yang lebih banyak.</a:t>
            </a:r>
          </a:p>
          <a:p>
            <a:endParaRPr lang="id-ID" dirty="0"/>
          </a:p>
        </p:txBody>
      </p:sp>
    </p:spTree>
    <p:extLst>
      <p:ext uri="{BB962C8B-B14F-4D97-AF65-F5344CB8AC3E}">
        <p14:creationId xmlns:p14="http://schemas.microsoft.com/office/powerpoint/2010/main" val="18744914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Dekonsentrasi</a:t>
            </a:r>
            <a:endParaRPr lang="id-ID" dirty="0"/>
          </a:p>
        </p:txBody>
      </p:sp>
      <p:sp>
        <p:nvSpPr>
          <p:cNvPr id="3" name="Content Placeholder 2"/>
          <p:cNvSpPr>
            <a:spLocks noGrp="1"/>
          </p:cNvSpPr>
          <p:nvPr>
            <p:ph idx="1"/>
          </p:nvPr>
        </p:nvSpPr>
        <p:spPr/>
        <p:txBody>
          <a:bodyPr>
            <a:normAutofit fontScale="62500" lnSpcReduction="20000"/>
          </a:bodyPr>
          <a:lstStyle/>
          <a:p>
            <a:r>
              <a:rPr lang="id-ID" dirty="0"/>
              <a:t>Dekonsentrasi adalah pelimpahan sebagian wewenang pejabat tingkat pusat kepada pejabat di wilayah negara. Oleh karena itu, di daerah terdapat suatu wilayah yang merupakan wilayah kerja pejabat yang menerima sebagian wewenang dari pejabat pusat. Wilayah kerja pejabat untuk pejabat pusat yang berada di daerah disebut </a:t>
            </a:r>
            <a:r>
              <a:rPr lang="id-ID" b="1" dirty="0"/>
              <a:t>wilayah </a:t>
            </a:r>
            <a:r>
              <a:rPr lang="id-ID" b="1" dirty="0" smtClean="0"/>
              <a:t>administrasi</a:t>
            </a:r>
            <a:r>
              <a:rPr lang="id-ID" dirty="0" smtClean="0"/>
              <a:t>.</a:t>
            </a:r>
          </a:p>
          <a:p>
            <a:r>
              <a:rPr lang="id-ID" dirty="0" smtClean="0"/>
              <a:t>Wilayah </a:t>
            </a:r>
            <a:r>
              <a:rPr lang="id-ID" dirty="0"/>
              <a:t>administrasi adalah wilayah kerja pejabat pusat yang menyelenggarakan kebijakan administrasi di daerah sebagai wakil dari pemerintah pusat. </a:t>
            </a:r>
            <a:r>
              <a:rPr lang="id-ID" b="1" dirty="0"/>
              <a:t>Wilayah administrasi terbentuk akibat diterapkannya asas dekonsentrasi</a:t>
            </a:r>
            <a:r>
              <a:rPr lang="id-ID" dirty="0"/>
              <a:t> (Hanif Nurcholis, 2005 : 24)</a:t>
            </a:r>
          </a:p>
          <a:p>
            <a:r>
              <a:rPr lang="id-ID" dirty="0"/>
              <a:t>Pejabat pusat akan membuat kantor-kantor beserta kelengkapannya di wilayah administrasi yang merupakan cabang dari kantor pusat. Kantor-kantor cabang yang berada diwilayah administrasi inilah yang disebut dengan instansi vertikal. Disebut vertikal karena berada di bawah kontrol langsung kantor pusat. Jadi, </a:t>
            </a:r>
            <a:r>
              <a:rPr lang="id-ID" b="1" dirty="0"/>
              <a:t>instansi vertikal adalah lembaga pemerintah yang merupakan cabang dari kementrian pusat yang berada di wilayah administrasi sebagai kepanjangan tangan dari departemen pusat</a:t>
            </a:r>
            <a:r>
              <a:rPr lang="id-ID" dirty="0"/>
              <a:t> (Hanif Nurcholis, 2005 : 25).</a:t>
            </a:r>
          </a:p>
          <a:p>
            <a:endParaRPr lang="id-ID" dirty="0"/>
          </a:p>
        </p:txBody>
      </p:sp>
    </p:spTree>
    <p:extLst>
      <p:ext uri="{BB962C8B-B14F-4D97-AF65-F5344CB8AC3E}">
        <p14:creationId xmlns:p14="http://schemas.microsoft.com/office/powerpoint/2010/main" val="42897370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Lanjutan..</a:t>
            </a:r>
            <a:endParaRPr lang="id-ID" dirty="0"/>
          </a:p>
        </p:txBody>
      </p:sp>
      <p:sp>
        <p:nvSpPr>
          <p:cNvPr id="3" name="Content Placeholder 2"/>
          <p:cNvSpPr>
            <a:spLocks noGrp="1"/>
          </p:cNvSpPr>
          <p:nvPr>
            <p:ph idx="1"/>
          </p:nvPr>
        </p:nvSpPr>
        <p:spPr/>
        <p:txBody>
          <a:bodyPr>
            <a:normAutofit fontScale="55000" lnSpcReduction="20000"/>
          </a:bodyPr>
          <a:lstStyle/>
          <a:p>
            <a:pPr marL="0" indent="0">
              <a:buNone/>
            </a:pPr>
            <a:r>
              <a:rPr lang="id-ID" b="1" dirty="0"/>
              <a:t>Kelebihan dekonsentrasi</a:t>
            </a:r>
            <a:r>
              <a:rPr lang="id-ID" dirty="0"/>
              <a:t> adalah sebagai berikut :</a:t>
            </a:r>
          </a:p>
          <a:p>
            <a:pPr marL="514350" lvl="0" indent="-514350">
              <a:buFont typeface="+mj-lt"/>
              <a:buAutoNum type="arabicPeriod"/>
            </a:pPr>
            <a:r>
              <a:rPr lang="id-ID" dirty="0"/>
              <a:t>secara politis, eksistensi dekonsentrasi akan dapat mengurangi keluhan-keluhan daerah, protes-protes daerah terhadap kebijakan pemerintah pusat.</a:t>
            </a:r>
          </a:p>
          <a:p>
            <a:pPr marL="514350" lvl="0" indent="-514350">
              <a:buFont typeface="+mj-lt"/>
              <a:buAutoNum type="arabicPeriod"/>
            </a:pPr>
            <a:r>
              <a:rPr lang="id-ID" dirty="0"/>
              <a:t>secara ekonomis, aparat dekonsentrasi dapat membantu pemerintah dalam merumuskan perencanaan dan pelaksanaan melalui aliran informasi yang intensif yang disampaikan dari daerah ke pusat. Mereka dapat diharapkan melindungi rakyat daerah dari eksploitasi ekonomi yang dilakukan oleh sekelompok orang yang memanfaatkan ketidakacuhan masyarakat akan ketidakmampuan masyarakat menyesuaikan diri dengan kondisi ekonomi modern.</a:t>
            </a:r>
          </a:p>
          <a:p>
            <a:pPr marL="514350" lvl="0" indent="-514350">
              <a:buFont typeface="+mj-lt"/>
              <a:buAutoNum type="arabicPeriod"/>
            </a:pPr>
            <a:r>
              <a:rPr lang="id-ID" dirty="0"/>
              <a:t>dekonsentrasi memungkinkan terjadinya kontak secara langsung antara pemerintah dengan yang diperintah/rakyat (Muhammad Fauzan, 2006 : 55).</a:t>
            </a:r>
          </a:p>
          <a:p>
            <a:pPr marL="514350" lvl="0" indent="-514350">
              <a:buFont typeface="+mj-lt"/>
              <a:buAutoNum type="arabicPeriod"/>
            </a:pPr>
            <a:r>
              <a:rPr lang="id-ID" dirty="0"/>
              <a:t>kehadiran perangkat dekonsentrasi di daerah dapat mengamankan pelaksanaan kebijakan pemerintah pusat atau kebijakan nasional di bidang politik, ekonomi, dan administrasi</a:t>
            </a:r>
          </a:p>
          <a:p>
            <a:pPr marL="514350" lvl="0" indent="-514350">
              <a:buFont typeface="+mj-lt"/>
              <a:buAutoNum type="arabicPeriod"/>
            </a:pPr>
            <a:r>
              <a:rPr lang="id-ID" dirty="0"/>
              <a:t>dapat menjadi alat yang efektif untuk menjamin persatuan dan kesatuan nasional (Muhammad Fauzan, 2006 : 56).</a:t>
            </a:r>
          </a:p>
          <a:p>
            <a:endParaRPr lang="id-ID" dirty="0"/>
          </a:p>
        </p:txBody>
      </p:sp>
    </p:spTree>
    <p:extLst>
      <p:ext uri="{BB962C8B-B14F-4D97-AF65-F5344CB8AC3E}">
        <p14:creationId xmlns:p14="http://schemas.microsoft.com/office/powerpoint/2010/main" val="17716492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Tugas Pembantuan</a:t>
            </a:r>
            <a:endParaRPr lang="id-ID" dirty="0"/>
          </a:p>
        </p:txBody>
      </p:sp>
      <p:sp>
        <p:nvSpPr>
          <p:cNvPr id="3" name="Content Placeholder 2"/>
          <p:cNvSpPr>
            <a:spLocks noGrp="1"/>
          </p:cNvSpPr>
          <p:nvPr>
            <p:ph idx="1"/>
          </p:nvPr>
        </p:nvSpPr>
        <p:spPr/>
        <p:txBody>
          <a:bodyPr>
            <a:normAutofit fontScale="55000" lnSpcReduction="20000"/>
          </a:bodyPr>
          <a:lstStyle/>
          <a:p>
            <a:r>
              <a:rPr lang="id-ID" sz="3700" dirty="0"/>
              <a:t>Tugas pembantuan dalam bahasa Belanda disebut medebewind. Tugas pembantuan dapat diartikan sebagai pemberian kemungkinan kepada pemerintah pusat/ pemerintah daerah yang tingkatannya lebih atas untuk dimintai bantuan kepada pemerintah daerah/pemerintah daerah yang tingkatannya lebih rendah di dalam menyelenggarakan tugas-tugas atau kepentingan-kepentingan yang termasuk urusan rumah tangga daerah yang dimintai bantuan tersebut (Muhammad Fauzan, 2006 : 69).</a:t>
            </a:r>
          </a:p>
          <a:p>
            <a:r>
              <a:rPr lang="id-ID" sz="3700" dirty="0"/>
              <a:t>Tujuan diberikannya tugas pembantuan adalah :</a:t>
            </a:r>
          </a:p>
          <a:p>
            <a:pPr marL="914400" lvl="1" indent="-514350">
              <a:buFont typeface="+mj-lt"/>
              <a:buAutoNum type="arabicPeriod"/>
            </a:pPr>
            <a:r>
              <a:rPr lang="id-ID" sz="3700" dirty="0" smtClean="0"/>
              <a:t>lebih </a:t>
            </a:r>
            <a:r>
              <a:rPr lang="id-ID" sz="3700" dirty="0"/>
              <a:t>meningkatkan efektivitas dan efesiensi penyelenggaraan pembangunan serta pelayanan umum kepada masyarakat.</a:t>
            </a:r>
          </a:p>
          <a:p>
            <a:pPr marL="914400" lvl="1" indent="-514350">
              <a:buFont typeface="+mj-lt"/>
              <a:buAutoNum type="arabicPeriod"/>
            </a:pPr>
            <a:r>
              <a:rPr lang="id-ID" sz="3700" dirty="0" smtClean="0"/>
              <a:t>memperlancar </a:t>
            </a:r>
            <a:r>
              <a:rPr lang="id-ID" sz="3700" dirty="0"/>
              <a:t>pelaksanaan tugas dan penyelesaian permasalahan serta membantu mengembangkan pembangunan daerah dan desa sesuai dengan potensi dan karakteristiknya (Sadu Wasistiono, 2006 : 2</a:t>
            </a:r>
            <a:r>
              <a:rPr lang="id-ID" sz="3700" dirty="0" smtClean="0"/>
              <a:t>).</a:t>
            </a:r>
          </a:p>
          <a:p>
            <a:pPr marL="400050" lvl="1" indent="0">
              <a:buNone/>
            </a:pPr>
            <a:endParaRPr lang="id-ID" sz="3700" dirty="0"/>
          </a:p>
          <a:p>
            <a:endParaRPr lang="id-ID" dirty="0"/>
          </a:p>
        </p:txBody>
      </p:sp>
    </p:spTree>
    <p:extLst>
      <p:ext uri="{BB962C8B-B14F-4D97-AF65-F5344CB8AC3E}">
        <p14:creationId xmlns:p14="http://schemas.microsoft.com/office/powerpoint/2010/main" val="11934574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lanjutan</a:t>
            </a:r>
            <a:endParaRPr lang="id-ID" dirty="0"/>
          </a:p>
        </p:txBody>
      </p:sp>
      <p:sp>
        <p:nvSpPr>
          <p:cNvPr id="3" name="Content Placeholder 2"/>
          <p:cNvSpPr>
            <a:spLocks noGrp="1"/>
          </p:cNvSpPr>
          <p:nvPr>
            <p:ph idx="1"/>
          </p:nvPr>
        </p:nvSpPr>
        <p:spPr>
          <a:xfrm>
            <a:off x="457200" y="1600200"/>
            <a:ext cx="8229600" cy="4853136"/>
          </a:xfrm>
        </p:spPr>
        <p:txBody>
          <a:bodyPr>
            <a:noAutofit/>
          </a:bodyPr>
          <a:lstStyle/>
          <a:p>
            <a:pPr marL="0" indent="0">
              <a:buNone/>
            </a:pPr>
            <a:r>
              <a:rPr lang="id-ID" sz="1400" dirty="0"/>
              <a:t>Ada beberapa latar belakang perlunya diberikan tugas pembantuan kepada daerah dan desa, yaitu :</a:t>
            </a:r>
          </a:p>
          <a:p>
            <a:pPr marL="914400" lvl="1" indent="-514350">
              <a:buFont typeface="+mj-lt"/>
              <a:buAutoNum type="arabicPeriod"/>
            </a:pPr>
            <a:r>
              <a:rPr lang="id-ID" sz="1400" dirty="0"/>
              <a:t>adanya peraturan perundang-undangan yang membuka peluang dilakukannya pemberian tugas pembantuan dari pemerintah kepada daerah dan desa dan dari pemerintah daerah kepada desa </a:t>
            </a:r>
            <a:r>
              <a:rPr lang="id-ID" sz="1400" dirty="0" smtClean="0"/>
              <a:t>adanya</a:t>
            </a:r>
            <a:r>
              <a:rPr lang="id-ID" sz="1400" dirty="0"/>
              <a:t> </a:t>
            </a:r>
            <a:r>
              <a:rPr lang="id-ID" sz="1400" i="1" dirty="0"/>
              <a:t>political will</a:t>
            </a:r>
            <a:r>
              <a:rPr lang="id-ID" sz="1400" dirty="0"/>
              <a:t> atau kemauan politik untuk memberikan pelayanan yang lebih baik kepada seluruh lapisan masyarkat dengan prinsip lebih murah, lebih cepat, lebih mudah dan lebih akurat.</a:t>
            </a:r>
          </a:p>
          <a:p>
            <a:pPr marL="914400" lvl="1" indent="-514350">
              <a:buFont typeface="+mj-lt"/>
              <a:buAutoNum type="arabicPeriod"/>
            </a:pPr>
            <a:r>
              <a:rPr lang="id-ID" sz="1400" dirty="0"/>
              <a:t>adanya keinginan politik untuk menyelenggarakan pemerintahan, pembangunan dan pemberian pelayanan kepada masyarakat secara lebih ekonomis, lebih efesien dan efektif, lebih transparan dan akuntabel.</a:t>
            </a:r>
          </a:p>
          <a:p>
            <a:pPr marL="914400" lvl="1" indent="-514350">
              <a:buFont typeface="+mj-lt"/>
              <a:buAutoNum type="arabicPeriod"/>
            </a:pPr>
            <a:r>
              <a:rPr lang="id-ID" sz="1400" dirty="0"/>
              <a:t>kemajuan negara secara keseluruhan akan sangat ditentukan oleh kemajuan daerah dan desa yang ada di dalam wilayahnya.</a:t>
            </a:r>
          </a:p>
          <a:p>
            <a:pPr marL="914400" lvl="1" indent="-514350">
              <a:buFont typeface="+mj-lt"/>
              <a:buAutoNum type="arabicPeriod"/>
            </a:pPr>
            <a:r>
              <a:rPr lang="id-ID" sz="1400" dirty="0"/>
              <a:t>citra masyarakat akan lebih mudah diukur oleh masyarakat melalui maju atau mundurnya suatu desa atau daerah. Citra inilah yang akan memperkuat atau memperlemah dukungan masyarakat terhadap pemerintah yang sedang berkuasa (Sadu Wasistiono, 2006 : 2 – 3 ).</a:t>
            </a:r>
          </a:p>
          <a:p>
            <a:pPr marL="0" indent="0">
              <a:buNone/>
            </a:pPr>
            <a:r>
              <a:rPr lang="id-ID" sz="1400" dirty="0"/>
              <a:t>Menurut Ateng Syafrudin (dikutip Muhammad Fauzan, 2006 : 73), dasar pertimbangan pelaksanaan asas tugas pembantuan antara lain :</a:t>
            </a:r>
          </a:p>
          <a:p>
            <a:pPr marL="914400" lvl="1" indent="-514350">
              <a:buFont typeface="+mj-lt"/>
              <a:buAutoNum type="arabicPeriod"/>
            </a:pPr>
            <a:r>
              <a:rPr lang="id-ID" sz="1400" dirty="0"/>
              <a:t>keterbatasan kemampuan pemerintah dan atau pemerintah daerah.</a:t>
            </a:r>
          </a:p>
          <a:p>
            <a:pPr marL="914400" lvl="1" indent="-514350">
              <a:buFont typeface="+mj-lt"/>
              <a:buAutoNum type="arabicPeriod"/>
            </a:pPr>
            <a:r>
              <a:rPr lang="id-ID" sz="1400" dirty="0"/>
              <a:t>sifat sesuatu urusan yang sulit dilaksanakan dengan baik tanpa mengikutsertakan pemerintah daerah.</a:t>
            </a:r>
          </a:p>
          <a:p>
            <a:pPr marL="914400" lvl="1" indent="-514350">
              <a:buFont typeface="+mj-lt"/>
              <a:buAutoNum type="arabicPeriod"/>
            </a:pPr>
            <a:r>
              <a:rPr lang="id-ID" sz="1400" dirty="0"/>
              <a:t>perkembangan dan kebutuhan masyarakat, sehingga sesuatu urusan pemerintahan akan lebih berdaya guna dan berhasil guna apabila ditugaskan kepada pemerintah daerah.</a:t>
            </a:r>
          </a:p>
          <a:p>
            <a:endParaRPr lang="id-ID" sz="1400" dirty="0"/>
          </a:p>
        </p:txBody>
      </p:sp>
    </p:spTree>
    <p:extLst>
      <p:ext uri="{BB962C8B-B14F-4D97-AF65-F5344CB8AC3E}">
        <p14:creationId xmlns:p14="http://schemas.microsoft.com/office/powerpoint/2010/main" val="42523078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id-ID" dirty="0"/>
              <a:t>URUSAN PEMERINTAHAN</a:t>
            </a:r>
            <a:br>
              <a:rPr lang="id-ID" dirty="0"/>
            </a:br>
            <a:endParaRPr lang="id-ID" dirty="0"/>
          </a:p>
        </p:txBody>
      </p:sp>
      <p:sp>
        <p:nvSpPr>
          <p:cNvPr id="5" name="Subtitle 4"/>
          <p:cNvSpPr>
            <a:spLocks noGrp="1"/>
          </p:cNvSpPr>
          <p:nvPr>
            <p:ph type="subTitle" idx="1"/>
          </p:nvPr>
        </p:nvSpPr>
        <p:spPr/>
        <p:txBody>
          <a:bodyPr/>
          <a:lstStyle/>
          <a:p>
            <a:r>
              <a:rPr lang="id-ID" dirty="0" smtClean="0"/>
              <a:t>LIHAT FILE URUSAN PEMERINTAHAN</a:t>
            </a:r>
            <a:endParaRPr lang="id-ID" dirty="0"/>
          </a:p>
        </p:txBody>
      </p:sp>
    </p:spTree>
    <p:extLst>
      <p:ext uri="{BB962C8B-B14F-4D97-AF65-F5344CB8AC3E}">
        <p14:creationId xmlns:p14="http://schemas.microsoft.com/office/powerpoint/2010/main" val="1193127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Penyelenggara</a:t>
            </a:r>
            <a:r>
              <a:rPr lang="en-US" dirty="0"/>
              <a:t> 	</a:t>
            </a:r>
            <a:r>
              <a:rPr lang="en-US" dirty="0" err="1"/>
              <a:t>Pemerintahan</a:t>
            </a:r>
            <a:r>
              <a:rPr lang="en-US" dirty="0"/>
              <a:t> 	Daerah</a:t>
            </a:r>
            <a:endParaRPr lang="id-ID" dirty="0"/>
          </a:p>
        </p:txBody>
      </p:sp>
      <p:sp>
        <p:nvSpPr>
          <p:cNvPr id="3" name="Content Placeholder 2"/>
          <p:cNvSpPr>
            <a:spLocks noGrp="1"/>
          </p:cNvSpPr>
          <p:nvPr>
            <p:ph idx="1"/>
          </p:nvPr>
        </p:nvSpPr>
        <p:spPr/>
        <p:txBody>
          <a:bodyPr/>
          <a:lstStyle/>
          <a:p>
            <a:pPr marL="0" indent="0">
              <a:buNone/>
            </a:pPr>
            <a:r>
              <a:rPr lang="en-US" dirty="0" err="1"/>
              <a:t>Penyelenggara</a:t>
            </a:r>
            <a:r>
              <a:rPr lang="en-US" dirty="0"/>
              <a:t> 	</a:t>
            </a:r>
            <a:r>
              <a:rPr lang="en-US" dirty="0" err="1"/>
              <a:t>Pemerintahan</a:t>
            </a:r>
            <a:r>
              <a:rPr lang="en-US" dirty="0"/>
              <a:t> 	Daerah </a:t>
            </a:r>
            <a:r>
              <a:rPr lang="en-US" dirty="0" err="1" smtClean="0"/>
              <a:t>provinsi</a:t>
            </a:r>
            <a:r>
              <a:rPr lang="en-US" dirty="0" smtClean="0"/>
              <a:t> </a:t>
            </a:r>
            <a:r>
              <a:rPr lang="en-US" dirty="0"/>
              <a:t>	</a:t>
            </a:r>
            <a:r>
              <a:rPr lang="en-US" dirty="0" err="1"/>
              <a:t>dan</a:t>
            </a:r>
            <a:r>
              <a:rPr lang="en-US" dirty="0"/>
              <a:t> </a:t>
            </a:r>
            <a:r>
              <a:rPr lang="en-US" dirty="0" err="1"/>
              <a:t>kabupaten</a:t>
            </a:r>
            <a:r>
              <a:rPr lang="en-US" dirty="0"/>
              <a:t>/</a:t>
            </a:r>
            <a:r>
              <a:rPr lang="en-US" dirty="0" err="1"/>
              <a:t>kota</a:t>
            </a:r>
            <a:r>
              <a:rPr lang="en-US" dirty="0"/>
              <a:t> </a:t>
            </a:r>
            <a:r>
              <a:rPr lang="en-US" dirty="0" err="1"/>
              <a:t>terdiri</a:t>
            </a:r>
            <a:r>
              <a:rPr lang="en-US" dirty="0"/>
              <a:t> </a:t>
            </a:r>
            <a:r>
              <a:rPr lang="en-US" dirty="0" err="1"/>
              <a:t>atas</a:t>
            </a:r>
            <a:r>
              <a:rPr lang="en-US" dirty="0"/>
              <a:t> </a:t>
            </a:r>
            <a:r>
              <a:rPr lang="id-ID" dirty="0" smtClean="0"/>
              <a:t>:</a:t>
            </a:r>
          </a:p>
          <a:p>
            <a:r>
              <a:rPr lang="id-ID" dirty="0" err="1"/>
              <a:t>K</a:t>
            </a:r>
            <a:r>
              <a:rPr lang="en-US" dirty="0" err="1" smtClean="0"/>
              <a:t>epala</a:t>
            </a:r>
            <a:r>
              <a:rPr lang="en-US" dirty="0" smtClean="0"/>
              <a:t> </a:t>
            </a:r>
            <a:r>
              <a:rPr lang="en-US" dirty="0" err="1"/>
              <a:t>daerah</a:t>
            </a:r>
            <a:r>
              <a:rPr lang="en-US" dirty="0"/>
              <a:t> </a:t>
            </a:r>
            <a:endParaRPr lang="id-ID" dirty="0" smtClean="0"/>
          </a:p>
          <a:p>
            <a:r>
              <a:rPr lang="en-US" dirty="0" smtClean="0"/>
              <a:t>DPRD </a:t>
            </a:r>
            <a:endParaRPr lang="id-ID" dirty="0" smtClean="0"/>
          </a:p>
          <a:p>
            <a:r>
              <a:rPr lang="en-US" dirty="0" err="1" smtClean="0"/>
              <a:t>dibantu</a:t>
            </a:r>
            <a:r>
              <a:rPr lang="en-US" dirty="0" smtClean="0"/>
              <a:t> </a:t>
            </a:r>
            <a:r>
              <a:rPr lang="en-US" dirty="0" err="1"/>
              <a:t>oleh</a:t>
            </a:r>
            <a:r>
              <a:rPr lang="en-US" dirty="0"/>
              <a:t> </a:t>
            </a:r>
            <a:r>
              <a:rPr lang="en-US" dirty="0" err="1"/>
              <a:t>Perangkat</a:t>
            </a:r>
            <a:r>
              <a:rPr lang="en-US" dirty="0"/>
              <a:t> Daerah. </a:t>
            </a:r>
            <a:endParaRPr lang="id-ID" dirty="0"/>
          </a:p>
          <a:p>
            <a:endParaRPr lang="id-ID" dirty="0"/>
          </a:p>
        </p:txBody>
      </p:sp>
    </p:spTree>
    <p:extLst>
      <p:ext uri="{BB962C8B-B14F-4D97-AF65-F5344CB8AC3E}">
        <p14:creationId xmlns:p14="http://schemas.microsoft.com/office/powerpoint/2010/main" val="562976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Asas</a:t>
            </a:r>
            <a:r>
              <a:rPr lang="en-US" dirty="0"/>
              <a:t> </a:t>
            </a:r>
            <a:r>
              <a:rPr lang="en-US" dirty="0" err="1"/>
              <a:t>Penyelenggaraan</a:t>
            </a:r>
            <a:r>
              <a:rPr lang="en-US" dirty="0"/>
              <a:t> </a:t>
            </a:r>
            <a:r>
              <a:rPr lang="en-US" dirty="0" err="1"/>
              <a:t>Pemerintahan</a:t>
            </a:r>
            <a:r>
              <a:rPr lang="en-US" dirty="0"/>
              <a:t> Daerah </a:t>
            </a:r>
            <a:endParaRPr lang="id-ID"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err="1" smtClean="0"/>
              <a:t>Penyelenggara</a:t>
            </a:r>
            <a:r>
              <a:rPr lang="en-US" dirty="0" smtClean="0"/>
              <a:t> </a:t>
            </a:r>
            <a:r>
              <a:rPr lang="en-US" dirty="0" err="1"/>
              <a:t>Pemerintahan</a:t>
            </a:r>
            <a:r>
              <a:rPr lang="en-US" dirty="0"/>
              <a:t> Daerah, </a:t>
            </a:r>
            <a:r>
              <a:rPr lang="en-US" dirty="0" err="1" smtClean="0"/>
              <a:t>dalam</a:t>
            </a:r>
            <a:r>
              <a:rPr lang="en-US" dirty="0" smtClean="0"/>
              <a:t> </a:t>
            </a:r>
            <a:r>
              <a:rPr lang="en-US" dirty="0" err="1"/>
              <a:t>menyelenggarakan</a:t>
            </a:r>
            <a:r>
              <a:rPr lang="en-US" dirty="0"/>
              <a:t> </a:t>
            </a:r>
            <a:r>
              <a:rPr lang="en-US" dirty="0" err="1"/>
              <a:t>Pemerintahan</a:t>
            </a:r>
            <a:r>
              <a:rPr lang="en-US" dirty="0"/>
              <a:t> Daerah </a:t>
            </a:r>
            <a:r>
              <a:rPr lang="en-US" dirty="0" err="1"/>
              <a:t>berpedoman</a:t>
            </a:r>
            <a:r>
              <a:rPr lang="en-US" dirty="0"/>
              <a:t> </a:t>
            </a:r>
            <a:r>
              <a:rPr lang="en-US" dirty="0" err="1"/>
              <a:t>pada</a:t>
            </a:r>
            <a:r>
              <a:rPr lang="en-US" dirty="0"/>
              <a:t> </a:t>
            </a:r>
            <a:r>
              <a:rPr lang="en-US" dirty="0" err="1"/>
              <a:t>asas</a:t>
            </a:r>
            <a:r>
              <a:rPr lang="en-US" dirty="0"/>
              <a:t> </a:t>
            </a:r>
            <a:r>
              <a:rPr lang="en-US" dirty="0" err="1"/>
              <a:t>penyelenggaraan</a:t>
            </a:r>
            <a:r>
              <a:rPr lang="en-US" dirty="0"/>
              <a:t> </a:t>
            </a:r>
            <a:r>
              <a:rPr lang="en-US" dirty="0" err="1"/>
              <a:t>pemerintahan</a:t>
            </a:r>
            <a:r>
              <a:rPr lang="en-US" dirty="0"/>
              <a:t> </a:t>
            </a:r>
            <a:r>
              <a:rPr lang="en-US" dirty="0" err="1"/>
              <a:t>negara</a:t>
            </a:r>
            <a:r>
              <a:rPr lang="en-US" dirty="0"/>
              <a:t> yang </a:t>
            </a:r>
            <a:r>
              <a:rPr lang="en-US" dirty="0" err="1"/>
              <a:t>terdiri</a:t>
            </a:r>
            <a:r>
              <a:rPr lang="en-US" dirty="0"/>
              <a:t> </a:t>
            </a:r>
            <a:r>
              <a:rPr lang="en-US" dirty="0" err="1"/>
              <a:t>atas</a:t>
            </a:r>
            <a:r>
              <a:rPr lang="en-US" dirty="0"/>
              <a:t>: </a:t>
            </a:r>
            <a:endParaRPr lang="id-ID" dirty="0"/>
          </a:p>
          <a:p>
            <a:pPr marL="514350" indent="-514350">
              <a:buFont typeface="+mj-lt"/>
              <a:buAutoNum type="arabicPeriod"/>
            </a:pPr>
            <a:r>
              <a:rPr lang="id-ID" dirty="0" smtClean="0"/>
              <a:t>K</a:t>
            </a:r>
            <a:r>
              <a:rPr lang="en-US" dirty="0" err="1" smtClean="0"/>
              <a:t>epastian</a:t>
            </a:r>
            <a:r>
              <a:rPr lang="en-US" dirty="0" smtClean="0"/>
              <a:t> </a:t>
            </a:r>
            <a:r>
              <a:rPr lang="en-US" dirty="0" err="1" smtClean="0"/>
              <a:t>hukum</a:t>
            </a:r>
            <a:r>
              <a:rPr lang="en-US" dirty="0"/>
              <a:t>; </a:t>
            </a:r>
            <a:endParaRPr lang="id-ID" dirty="0" smtClean="0"/>
          </a:p>
          <a:p>
            <a:pPr marL="514350" indent="-514350">
              <a:buFont typeface="+mj-lt"/>
              <a:buAutoNum type="arabicPeriod"/>
            </a:pPr>
            <a:r>
              <a:rPr lang="id-ID" dirty="0" smtClean="0"/>
              <a:t>T</a:t>
            </a:r>
            <a:r>
              <a:rPr lang="en-US" dirty="0" err="1" smtClean="0"/>
              <a:t>ertib</a:t>
            </a:r>
            <a:r>
              <a:rPr lang="en-US" dirty="0" smtClean="0"/>
              <a:t> </a:t>
            </a:r>
            <a:r>
              <a:rPr lang="en-US" dirty="0" err="1"/>
              <a:t>penyelenggara</a:t>
            </a:r>
            <a:r>
              <a:rPr lang="en-US" dirty="0"/>
              <a:t> </a:t>
            </a:r>
            <a:r>
              <a:rPr lang="en-US" dirty="0" err="1"/>
              <a:t>negara</a:t>
            </a:r>
            <a:r>
              <a:rPr lang="en-US" dirty="0"/>
              <a:t>; </a:t>
            </a:r>
            <a:endParaRPr lang="id-ID" dirty="0"/>
          </a:p>
          <a:p>
            <a:pPr marL="514350" indent="-514350">
              <a:buFont typeface="+mj-lt"/>
              <a:buAutoNum type="arabicPeriod"/>
            </a:pPr>
            <a:r>
              <a:rPr lang="id-ID" dirty="0" smtClean="0"/>
              <a:t>K</a:t>
            </a:r>
            <a:r>
              <a:rPr lang="en-US" dirty="0" err="1" smtClean="0"/>
              <a:t>epentingan</a:t>
            </a:r>
            <a:r>
              <a:rPr lang="en-US" dirty="0" smtClean="0"/>
              <a:t> </a:t>
            </a:r>
            <a:r>
              <a:rPr lang="en-US" dirty="0" err="1"/>
              <a:t>umum</a:t>
            </a:r>
            <a:r>
              <a:rPr lang="en-US" dirty="0"/>
              <a:t>; </a:t>
            </a:r>
            <a:endParaRPr lang="id-ID" dirty="0"/>
          </a:p>
          <a:p>
            <a:pPr marL="514350" indent="-514350">
              <a:buFont typeface="+mj-lt"/>
              <a:buAutoNum type="arabicPeriod"/>
            </a:pPr>
            <a:r>
              <a:rPr lang="id-ID" dirty="0" smtClean="0"/>
              <a:t>K</a:t>
            </a:r>
            <a:r>
              <a:rPr lang="en-US" dirty="0" err="1" smtClean="0"/>
              <a:t>eterbukaan</a:t>
            </a:r>
            <a:r>
              <a:rPr lang="en-US" dirty="0"/>
              <a:t>; </a:t>
            </a:r>
            <a:endParaRPr lang="id-ID" dirty="0"/>
          </a:p>
          <a:p>
            <a:pPr marL="514350" indent="-514350">
              <a:buFont typeface="+mj-lt"/>
              <a:buAutoNum type="arabicPeriod"/>
            </a:pPr>
            <a:r>
              <a:rPr lang="id-ID" dirty="0" smtClean="0"/>
              <a:t>P</a:t>
            </a:r>
            <a:r>
              <a:rPr lang="en-US" dirty="0" err="1" smtClean="0"/>
              <a:t>roporsionalitas</a:t>
            </a:r>
            <a:r>
              <a:rPr lang="en-US" dirty="0"/>
              <a:t>; </a:t>
            </a:r>
            <a:endParaRPr lang="id-ID" dirty="0"/>
          </a:p>
          <a:p>
            <a:pPr marL="514350" indent="-514350">
              <a:buFont typeface="+mj-lt"/>
              <a:buAutoNum type="arabicPeriod"/>
            </a:pPr>
            <a:r>
              <a:rPr lang="id-ID" dirty="0" smtClean="0"/>
              <a:t>P</a:t>
            </a:r>
            <a:r>
              <a:rPr lang="en-US" dirty="0" err="1" smtClean="0"/>
              <a:t>rofesionalitas</a:t>
            </a:r>
            <a:r>
              <a:rPr lang="en-US" dirty="0"/>
              <a:t>;  </a:t>
            </a:r>
            <a:endParaRPr lang="id-ID" dirty="0" smtClean="0"/>
          </a:p>
          <a:p>
            <a:pPr marL="514350" indent="-514350">
              <a:buFont typeface="+mj-lt"/>
              <a:buAutoNum type="arabicPeriod"/>
            </a:pPr>
            <a:r>
              <a:rPr lang="id-ID" dirty="0"/>
              <a:t>A</a:t>
            </a:r>
            <a:r>
              <a:rPr lang="en-US" dirty="0" err="1" smtClean="0"/>
              <a:t>kuntabilitas</a:t>
            </a:r>
            <a:r>
              <a:rPr lang="en-US" dirty="0"/>
              <a:t>;   </a:t>
            </a:r>
            <a:endParaRPr lang="id-ID" dirty="0"/>
          </a:p>
          <a:p>
            <a:pPr marL="514350" indent="-514350">
              <a:buFont typeface="+mj-lt"/>
              <a:buAutoNum type="arabicPeriod"/>
            </a:pPr>
            <a:r>
              <a:rPr lang="id-ID" dirty="0" smtClean="0"/>
              <a:t>E</a:t>
            </a:r>
            <a:r>
              <a:rPr lang="en-US" dirty="0" err="1" smtClean="0"/>
              <a:t>fisiensi</a:t>
            </a:r>
            <a:r>
              <a:rPr lang="en-US" dirty="0"/>
              <a:t>;  </a:t>
            </a:r>
            <a:endParaRPr lang="id-ID" dirty="0"/>
          </a:p>
          <a:p>
            <a:pPr marL="514350" indent="-514350">
              <a:buFont typeface="+mj-lt"/>
              <a:buAutoNum type="arabicPeriod"/>
            </a:pPr>
            <a:r>
              <a:rPr lang="id-ID" dirty="0" smtClean="0"/>
              <a:t>E</a:t>
            </a:r>
            <a:r>
              <a:rPr lang="en-US" dirty="0" err="1" smtClean="0"/>
              <a:t>fektivitas</a:t>
            </a:r>
            <a:r>
              <a:rPr lang="en-US" dirty="0"/>
              <a:t>; </a:t>
            </a:r>
            <a:r>
              <a:rPr lang="en-US" dirty="0" err="1"/>
              <a:t>dan</a:t>
            </a:r>
            <a:r>
              <a:rPr lang="en-US" dirty="0"/>
              <a:t> </a:t>
            </a:r>
            <a:endParaRPr lang="id-ID" dirty="0"/>
          </a:p>
          <a:p>
            <a:pPr marL="514350" indent="-514350">
              <a:buFont typeface="+mj-lt"/>
              <a:buAutoNum type="arabicPeriod"/>
            </a:pPr>
            <a:r>
              <a:rPr lang="en-US" dirty="0" err="1" smtClean="0"/>
              <a:t>keadilan</a:t>
            </a:r>
            <a:r>
              <a:rPr lang="en-US" dirty="0"/>
              <a:t>. </a:t>
            </a:r>
            <a:endParaRPr lang="id-ID" dirty="0"/>
          </a:p>
          <a:p>
            <a:endParaRPr lang="id-ID" dirty="0"/>
          </a:p>
        </p:txBody>
      </p:sp>
    </p:spTree>
    <p:extLst>
      <p:ext uri="{BB962C8B-B14F-4D97-AF65-F5344CB8AC3E}">
        <p14:creationId xmlns:p14="http://schemas.microsoft.com/office/powerpoint/2010/main" val="4123901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penjelasan</a:t>
            </a:r>
            <a:endParaRPr lang="id-ID" dirty="0"/>
          </a:p>
        </p:txBody>
      </p:sp>
      <p:sp>
        <p:nvSpPr>
          <p:cNvPr id="3" name="Content Placeholder 2"/>
          <p:cNvSpPr>
            <a:spLocks noGrp="1"/>
          </p:cNvSpPr>
          <p:nvPr>
            <p:ph idx="1"/>
          </p:nvPr>
        </p:nvSpPr>
        <p:spPr/>
        <p:txBody>
          <a:bodyPr>
            <a:normAutofit fontScale="92500" lnSpcReduction="20000"/>
          </a:bodyPr>
          <a:lstStyle/>
          <a:p>
            <a:r>
              <a:rPr lang="en-US" b="1" dirty="0" smtClean="0"/>
              <a:t>“</a:t>
            </a:r>
            <a:r>
              <a:rPr lang="en-US" b="1" dirty="0" err="1" smtClean="0"/>
              <a:t>kepastian</a:t>
            </a:r>
            <a:r>
              <a:rPr lang="en-US" b="1" dirty="0" smtClean="0"/>
              <a:t> </a:t>
            </a:r>
            <a:r>
              <a:rPr lang="en-US" b="1" dirty="0" err="1"/>
              <a:t>hukum</a:t>
            </a:r>
            <a:r>
              <a:rPr lang="en-US" b="1" dirty="0"/>
              <a:t>”</a:t>
            </a:r>
            <a:r>
              <a:rPr lang="en-US" dirty="0"/>
              <a:t> </a:t>
            </a:r>
            <a:r>
              <a:rPr lang="en-US" dirty="0" err="1"/>
              <a:t>adalah</a:t>
            </a:r>
            <a:r>
              <a:rPr lang="en-US" dirty="0"/>
              <a:t> </a:t>
            </a:r>
            <a:r>
              <a:rPr lang="en-US" dirty="0" err="1"/>
              <a:t>asas</a:t>
            </a:r>
            <a:r>
              <a:rPr lang="en-US" dirty="0"/>
              <a:t> </a:t>
            </a:r>
            <a:r>
              <a:rPr lang="en-US" dirty="0" err="1"/>
              <a:t>dalam</a:t>
            </a:r>
            <a:r>
              <a:rPr lang="en-US" dirty="0"/>
              <a:t> </a:t>
            </a:r>
            <a:r>
              <a:rPr lang="en-US" dirty="0" err="1"/>
              <a:t>negara</a:t>
            </a:r>
            <a:r>
              <a:rPr lang="en-US" dirty="0"/>
              <a:t> </a:t>
            </a:r>
            <a:r>
              <a:rPr lang="en-US" dirty="0" err="1"/>
              <a:t>hukum</a:t>
            </a:r>
            <a:r>
              <a:rPr lang="en-US" dirty="0"/>
              <a:t> yang </a:t>
            </a:r>
            <a:r>
              <a:rPr lang="en-US" dirty="0" err="1"/>
              <a:t>mengutamakan</a:t>
            </a:r>
            <a:r>
              <a:rPr lang="en-US" dirty="0"/>
              <a:t> </a:t>
            </a:r>
            <a:r>
              <a:rPr lang="en-US" dirty="0" err="1"/>
              <a:t>landasan</a:t>
            </a:r>
            <a:r>
              <a:rPr lang="en-US" dirty="0"/>
              <a:t> </a:t>
            </a:r>
            <a:r>
              <a:rPr lang="en-US" dirty="0" err="1"/>
              <a:t>ketentuan</a:t>
            </a:r>
            <a:r>
              <a:rPr lang="en-US" dirty="0"/>
              <a:t> </a:t>
            </a:r>
            <a:r>
              <a:rPr lang="en-US" dirty="0" err="1"/>
              <a:t>peraturan</a:t>
            </a:r>
            <a:r>
              <a:rPr lang="en-US" dirty="0"/>
              <a:t> </a:t>
            </a:r>
            <a:r>
              <a:rPr lang="en-US" dirty="0" err="1"/>
              <a:t>perundang-undangan</a:t>
            </a:r>
            <a:r>
              <a:rPr lang="en-US" dirty="0"/>
              <a:t>  </a:t>
            </a:r>
            <a:r>
              <a:rPr lang="en-US" dirty="0" err="1"/>
              <a:t>dan</a:t>
            </a:r>
            <a:r>
              <a:rPr lang="en-US" dirty="0"/>
              <a:t> </a:t>
            </a:r>
            <a:r>
              <a:rPr lang="en-US" dirty="0" err="1"/>
              <a:t>keadilan</a:t>
            </a:r>
            <a:r>
              <a:rPr lang="en-US" dirty="0"/>
              <a:t> </a:t>
            </a:r>
            <a:r>
              <a:rPr lang="en-US" dirty="0" err="1"/>
              <a:t>dalam</a:t>
            </a:r>
            <a:r>
              <a:rPr lang="en-US" dirty="0"/>
              <a:t> </a:t>
            </a:r>
            <a:r>
              <a:rPr lang="en-US" dirty="0" err="1"/>
              <a:t>setiap</a:t>
            </a:r>
            <a:r>
              <a:rPr lang="en-US" dirty="0"/>
              <a:t> </a:t>
            </a:r>
            <a:r>
              <a:rPr lang="en-US" dirty="0" err="1"/>
              <a:t>kebijakan</a:t>
            </a:r>
            <a:r>
              <a:rPr lang="en-US" dirty="0"/>
              <a:t> </a:t>
            </a:r>
            <a:r>
              <a:rPr lang="en-US" dirty="0" err="1"/>
              <a:t>penyelenggara</a:t>
            </a:r>
            <a:r>
              <a:rPr lang="en-US" dirty="0"/>
              <a:t> </a:t>
            </a:r>
            <a:r>
              <a:rPr lang="en-US" dirty="0" err="1"/>
              <a:t>negara</a:t>
            </a:r>
            <a:r>
              <a:rPr lang="en-US" dirty="0"/>
              <a:t>. </a:t>
            </a:r>
            <a:endParaRPr lang="id-ID" dirty="0"/>
          </a:p>
          <a:p>
            <a:r>
              <a:rPr lang="en-US" b="1" dirty="0" smtClean="0"/>
              <a:t>“</a:t>
            </a:r>
            <a:r>
              <a:rPr lang="en-US" b="1" dirty="0" err="1" smtClean="0"/>
              <a:t>tertib</a:t>
            </a:r>
            <a:r>
              <a:rPr lang="en-US" b="1" dirty="0" smtClean="0"/>
              <a:t> </a:t>
            </a:r>
            <a:r>
              <a:rPr lang="en-US" b="1" dirty="0" err="1" smtClean="0"/>
              <a:t>penyelenggara</a:t>
            </a:r>
            <a:r>
              <a:rPr lang="en-US" b="1" dirty="0" smtClean="0"/>
              <a:t> </a:t>
            </a:r>
            <a:r>
              <a:rPr lang="en-US" b="1" dirty="0" err="1" smtClean="0"/>
              <a:t>negara</a:t>
            </a:r>
            <a:r>
              <a:rPr lang="en-US" b="1" dirty="0" smtClean="0"/>
              <a:t>”</a:t>
            </a:r>
            <a:r>
              <a:rPr lang="en-US" dirty="0" smtClean="0"/>
              <a:t> </a:t>
            </a:r>
            <a:r>
              <a:rPr lang="en-US" dirty="0" err="1" smtClean="0"/>
              <a:t>adalah</a:t>
            </a:r>
            <a:r>
              <a:rPr lang="en-US" dirty="0" smtClean="0"/>
              <a:t> </a:t>
            </a:r>
            <a:r>
              <a:rPr lang="en-US" dirty="0" err="1" smtClean="0"/>
              <a:t>asas</a:t>
            </a:r>
            <a:r>
              <a:rPr lang="en-US" dirty="0" smtClean="0"/>
              <a:t> yang </a:t>
            </a:r>
            <a:r>
              <a:rPr lang="en-US" dirty="0" err="1" smtClean="0"/>
              <a:t>menjadi</a:t>
            </a:r>
            <a:r>
              <a:rPr lang="en-US" dirty="0" smtClean="0"/>
              <a:t> </a:t>
            </a:r>
            <a:r>
              <a:rPr lang="en-US" dirty="0" err="1" smtClean="0"/>
              <a:t>landasan</a:t>
            </a:r>
            <a:r>
              <a:rPr lang="en-US" dirty="0" smtClean="0"/>
              <a:t> </a:t>
            </a:r>
            <a:r>
              <a:rPr lang="en-US" dirty="0" err="1" smtClean="0"/>
              <a:t>keteraturan</a:t>
            </a:r>
            <a:r>
              <a:rPr lang="en-US" dirty="0" smtClean="0"/>
              <a:t>, </a:t>
            </a:r>
            <a:r>
              <a:rPr lang="en-US" dirty="0" err="1" smtClean="0"/>
              <a:t>keserasian</a:t>
            </a:r>
            <a:r>
              <a:rPr lang="en-US" dirty="0" smtClean="0"/>
              <a:t>, </a:t>
            </a:r>
            <a:r>
              <a:rPr lang="en-US" dirty="0" err="1" smtClean="0"/>
              <a:t>dan</a:t>
            </a:r>
            <a:r>
              <a:rPr lang="en-US" dirty="0" smtClean="0"/>
              <a:t> </a:t>
            </a:r>
            <a:r>
              <a:rPr lang="en-US" dirty="0" err="1" smtClean="0"/>
              <a:t>keseimbangan</a:t>
            </a:r>
            <a:r>
              <a:rPr lang="en-US" dirty="0" smtClean="0"/>
              <a:t> </a:t>
            </a:r>
            <a:r>
              <a:rPr lang="en-US" dirty="0" err="1" smtClean="0"/>
              <a:t>dalam</a:t>
            </a:r>
            <a:r>
              <a:rPr lang="en-US" dirty="0" smtClean="0"/>
              <a:t> </a:t>
            </a:r>
            <a:r>
              <a:rPr lang="en-US" dirty="0" err="1" smtClean="0"/>
              <a:t>pengendalian</a:t>
            </a:r>
            <a:r>
              <a:rPr lang="en-US" dirty="0" smtClean="0"/>
              <a:t> </a:t>
            </a:r>
            <a:r>
              <a:rPr lang="en-US" dirty="0" err="1" smtClean="0"/>
              <a:t>penyelenggara</a:t>
            </a:r>
            <a:r>
              <a:rPr lang="en-US" dirty="0" smtClean="0"/>
              <a:t> </a:t>
            </a:r>
            <a:r>
              <a:rPr lang="en-US" dirty="0" err="1" smtClean="0"/>
              <a:t>negara</a:t>
            </a:r>
            <a:r>
              <a:rPr lang="en-US" dirty="0" smtClean="0"/>
              <a:t>. </a:t>
            </a:r>
            <a:endParaRPr lang="id-ID" dirty="0" smtClean="0"/>
          </a:p>
          <a:p>
            <a:r>
              <a:rPr lang="en-US" b="1" dirty="0" smtClean="0"/>
              <a:t>“</a:t>
            </a:r>
            <a:r>
              <a:rPr lang="en-US" b="1" dirty="0" err="1"/>
              <a:t>asas</a:t>
            </a:r>
            <a:r>
              <a:rPr lang="en-US" b="1" dirty="0"/>
              <a:t> </a:t>
            </a:r>
            <a:r>
              <a:rPr lang="en-US" b="1" dirty="0" err="1"/>
              <a:t>kepentingan</a:t>
            </a:r>
            <a:r>
              <a:rPr lang="en-US" b="1" dirty="0"/>
              <a:t> </a:t>
            </a:r>
            <a:r>
              <a:rPr lang="en-US" b="1" dirty="0" err="1"/>
              <a:t>umum</a:t>
            </a:r>
            <a:r>
              <a:rPr lang="en-US" b="1" dirty="0"/>
              <a:t>”</a:t>
            </a:r>
            <a:r>
              <a:rPr lang="en-US" dirty="0"/>
              <a:t> </a:t>
            </a:r>
            <a:r>
              <a:rPr lang="en-US" dirty="0" err="1"/>
              <a:t>adalah</a:t>
            </a:r>
            <a:r>
              <a:rPr lang="en-US" dirty="0"/>
              <a:t> </a:t>
            </a:r>
            <a:r>
              <a:rPr lang="en-US" dirty="0" err="1"/>
              <a:t>asas</a:t>
            </a:r>
            <a:r>
              <a:rPr lang="en-US" dirty="0"/>
              <a:t> yang </a:t>
            </a:r>
            <a:r>
              <a:rPr lang="en-US" dirty="0" err="1"/>
              <a:t>mendahulukan</a:t>
            </a:r>
            <a:r>
              <a:rPr lang="en-US" dirty="0"/>
              <a:t> </a:t>
            </a:r>
            <a:r>
              <a:rPr lang="en-US" dirty="0" err="1"/>
              <a:t>kesejahteraan</a:t>
            </a:r>
            <a:r>
              <a:rPr lang="en-US" dirty="0"/>
              <a:t> </a:t>
            </a:r>
            <a:r>
              <a:rPr lang="en-US" dirty="0" err="1"/>
              <a:t>umum</a:t>
            </a:r>
            <a:r>
              <a:rPr lang="en-US" dirty="0"/>
              <a:t> </a:t>
            </a:r>
            <a:r>
              <a:rPr lang="en-US" dirty="0" err="1"/>
              <a:t>dengan</a:t>
            </a:r>
            <a:r>
              <a:rPr lang="en-US" dirty="0"/>
              <a:t> </a:t>
            </a:r>
            <a:r>
              <a:rPr lang="en-US" dirty="0" err="1"/>
              <a:t>cara</a:t>
            </a:r>
            <a:r>
              <a:rPr lang="en-US" dirty="0"/>
              <a:t> yang </a:t>
            </a:r>
            <a:r>
              <a:rPr lang="en-US" dirty="0" err="1"/>
              <a:t>aspiratif</a:t>
            </a:r>
            <a:r>
              <a:rPr lang="en-US" dirty="0"/>
              <a:t>, </a:t>
            </a:r>
            <a:r>
              <a:rPr lang="en-US" dirty="0" err="1"/>
              <a:t>akomodatif</a:t>
            </a:r>
            <a:r>
              <a:rPr lang="en-US" dirty="0"/>
              <a:t>, </a:t>
            </a:r>
            <a:r>
              <a:rPr lang="en-US" dirty="0" err="1"/>
              <a:t>dan</a:t>
            </a:r>
            <a:r>
              <a:rPr lang="en-US" dirty="0"/>
              <a:t> </a:t>
            </a:r>
            <a:r>
              <a:rPr lang="en-US" dirty="0" err="1"/>
              <a:t>selektif</a:t>
            </a:r>
            <a:r>
              <a:rPr lang="en-US" dirty="0"/>
              <a:t>. </a:t>
            </a:r>
            <a:endParaRPr lang="id-ID" dirty="0"/>
          </a:p>
          <a:p>
            <a:endParaRPr lang="id-ID" dirty="0"/>
          </a:p>
        </p:txBody>
      </p:sp>
    </p:spTree>
    <p:extLst>
      <p:ext uri="{BB962C8B-B14F-4D97-AF65-F5344CB8AC3E}">
        <p14:creationId xmlns:p14="http://schemas.microsoft.com/office/powerpoint/2010/main" val="1966334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85000" lnSpcReduction="20000"/>
          </a:bodyPr>
          <a:lstStyle/>
          <a:p>
            <a:r>
              <a:rPr lang="en-US" b="1" dirty="0" smtClean="0"/>
              <a:t>“</a:t>
            </a:r>
            <a:r>
              <a:rPr lang="en-US" b="1" dirty="0" err="1" smtClean="0"/>
              <a:t>asas</a:t>
            </a:r>
            <a:r>
              <a:rPr lang="en-US" b="1" dirty="0" smtClean="0"/>
              <a:t> </a:t>
            </a:r>
            <a:r>
              <a:rPr lang="en-US" b="1" dirty="0" err="1"/>
              <a:t>keterbukaan</a:t>
            </a:r>
            <a:r>
              <a:rPr lang="en-US" b="1" dirty="0"/>
              <a:t>"</a:t>
            </a:r>
            <a:r>
              <a:rPr lang="en-US" dirty="0"/>
              <a:t> </a:t>
            </a:r>
            <a:r>
              <a:rPr lang="en-US" dirty="0" err="1"/>
              <a:t>adalah</a:t>
            </a:r>
            <a:r>
              <a:rPr lang="en-US" dirty="0"/>
              <a:t> </a:t>
            </a:r>
            <a:r>
              <a:rPr lang="en-US" dirty="0" err="1"/>
              <a:t>asas</a:t>
            </a:r>
            <a:r>
              <a:rPr lang="en-US" dirty="0"/>
              <a:t> yang </a:t>
            </a:r>
            <a:r>
              <a:rPr lang="en-US" dirty="0" err="1"/>
              <a:t>membuka</a:t>
            </a:r>
            <a:r>
              <a:rPr lang="en-US" dirty="0"/>
              <a:t> </a:t>
            </a:r>
            <a:r>
              <a:rPr lang="en-US" dirty="0" err="1"/>
              <a:t>diri</a:t>
            </a:r>
            <a:r>
              <a:rPr lang="en-US" dirty="0"/>
              <a:t> </a:t>
            </a:r>
            <a:r>
              <a:rPr lang="en-US" dirty="0" err="1"/>
              <a:t>terhadap</a:t>
            </a:r>
            <a:r>
              <a:rPr lang="en-US" dirty="0"/>
              <a:t> </a:t>
            </a:r>
            <a:r>
              <a:rPr lang="en-US" dirty="0" err="1"/>
              <a:t>hak</a:t>
            </a:r>
            <a:r>
              <a:rPr lang="en-US" dirty="0"/>
              <a:t> </a:t>
            </a:r>
            <a:r>
              <a:rPr lang="en-US" dirty="0" err="1"/>
              <a:t>masyarakat</a:t>
            </a:r>
            <a:r>
              <a:rPr lang="en-US" dirty="0"/>
              <a:t> </a:t>
            </a:r>
            <a:r>
              <a:rPr lang="en-US" dirty="0" err="1"/>
              <a:t>untuk</a:t>
            </a:r>
            <a:r>
              <a:rPr lang="en-US" dirty="0"/>
              <a:t> </a:t>
            </a:r>
            <a:r>
              <a:rPr lang="en-US" dirty="0" err="1"/>
              <a:t>memperoleh</a:t>
            </a:r>
            <a:r>
              <a:rPr lang="en-US" dirty="0"/>
              <a:t> </a:t>
            </a:r>
            <a:r>
              <a:rPr lang="en-US" dirty="0" err="1"/>
              <a:t>informasi</a:t>
            </a:r>
            <a:r>
              <a:rPr lang="en-US" dirty="0"/>
              <a:t> yang </a:t>
            </a:r>
            <a:r>
              <a:rPr lang="en-US" dirty="0" err="1"/>
              <a:t>benar</a:t>
            </a:r>
            <a:r>
              <a:rPr lang="en-US" dirty="0"/>
              <a:t>, </a:t>
            </a:r>
            <a:r>
              <a:rPr lang="en-US" dirty="0" err="1"/>
              <a:t>jujur</a:t>
            </a:r>
            <a:r>
              <a:rPr lang="en-US" dirty="0"/>
              <a:t>, </a:t>
            </a:r>
            <a:r>
              <a:rPr lang="en-US" dirty="0" err="1"/>
              <a:t>dan</a:t>
            </a:r>
            <a:r>
              <a:rPr lang="en-US" dirty="0"/>
              <a:t> </a:t>
            </a:r>
            <a:r>
              <a:rPr lang="en-US" dirty="0" err="1"/>
              <a:t>tidak</a:t>
            </a:r>
            <a:r>
              <a:rPr lang="en-US" dirty="0"/>
              <a:t> </a:t>
            </a:r>
            <a:r>
              <a:rPr lang="en-US" dirty="0" err="1"/>
              <a:t>diskriminatif</a:t>
            </a:r>
            <a:r>
              <a:rPr lang="en-US" dirty="0"/>
              <a:t> </a:t>
            </a:r>
            <a:r>
              <a:rPr lang="en-US" dirty="0" err="1"/>
              <a:t>tentang</a:t>
            </a:r>
            <a:r>
              <a:rPr lang="en-US" dirty="0"/>
              <a:t> </a:t>
            </a:r>
            <a:r>
              <a:rPr lang="en-US" dirty="0" err="1"/>
              <a:t>penyelenggaraan</a:t>
            </a:r>
            <a:r>
              <a:rPr lang="en-US" dirty="0"/>
              <a:t> </a:t>
            </a:r>
            <a:r>
              <a:rPr lang="en-US" dirty="0" err="1"/>
              <a:t>negara</a:t>
            </a:r>
            <a:r>
              <a:rPr lang="en-US" dirty="0"/>
              <a:t> </a:t>
            </a:r>
            <a:r>
              <a:rPr lang="en-US" dirty="0" err="1"/>
              <a:t>dengan</a:t>
            </a:r>
            <a:r>
              <a:rPr lang="en-US" dirty="0"/>
              <a:t> </a:t>
            </a:r>
            <a:r>
              <a:rPr lang="en-US" dirty="0" err="1"/>
              <a:t>tetap</a:t>
            </a:r>
            <a:r>
              <a:rPr lang="en-US" dirty="0"/>
              <a:t> </a:t>
            </a:r>
            <a:r>
              <a:rPr lang="en-US" dirty="0" err="1"/>
              <a:t>memperhatikan</a:t>
            </a:r>
            <a:r>
              <a:rPr lang="en-US" dirty="0"/>
              <a:t> </a:t>
            </a:r>
            <a:r>
              <a:rPr lang="en-US" dirty="0" err="1"/>
              <a:t>perlindungan</a:t>
            </a:r>
            <a:r>
              <a:rPr lang="en-US" dirty="0"/>
              <a:t> </a:t>
            </a:r>
            <a:r>
              <a:rPr lang="en-US" dirty="0" err="1"/>
              <a:t>atas</a:t>
            </a:r>
            <a:r>
              <a:rPr lang="en-US" dirty="0"/>
              <a:t> </a:t>
            </a:r>
            <a:r>
              <a:rPr lang="en-US" dirty="0" err="1"/>
              <a:t>hak</a:t>
            </a:r>
            <a:r>
              <a:rPr lang="en-US" dirty="0"/>
              <a:t> </a:t>
            </a:r>
            <a:r>
              <a:rPr lang="en-US" dirty="0" err="1"/>
              <a:t>asasi</a:t>
            </a:r>
            <a:r>
              <a:rPr lang="en-US" dirty="0"/>
              <a:t> </a:t>
            </a:r>
            <a:r>
              <a:rPr lang="en-US" dirty="0" err="1"/>
              <a:t>pribadi</a:t>
            </a:r>
            <a:r>
              <a:rPr lang="en-US" dirty="0"/>
              <a:t>, </a:t>
            </a:r>
            <a:r>
              <a:rPr lang="en-US" dirty="0" err="1"/>
              <a:t>golongan</a:t>
            </a:r>
            <a:r>
              <a:rPr lang="en-US" dirty="0"/>
              <a:t>, </a:t>
            </a:r>
            <a:r>
              <a:rPr lang="en-US" dirty="0" err="1"/>
              <a:t>dan</a:t>
            </a:r>
            <a:r>
              <a:rPr lang="en-US" dirty="0"/>
              <a:t> </a:t>
            </a:r>
            <a:r>
              <a:rPr lang="en-US" dirty="0" err="1"/>
              <a:t>rahasia</a:t>
            </a:r>
            <a:r>
              <a:rPr lang="en-US" dirty="0"/>
              <a:t> </a:t>
            </a:r>
            <a:r>
              <a:rPr lang="en-US" dirty="0" err="1"/>
              <a:t>negara</a:t>
            </a:r>
            <a:r>
              <a:rPr lang="en-US" dirty="0"/>
              <a:t>. </a:t>
            </a:r>
            <a:endParaRPr lang="id-ID" dirty="0"/>
          </a:p>
          <a:p>
            <a:r>
              <a:rPr lang="en-US" b="1" dirty="0" smtClean="0"/>
              <a:t>"</a:t>
            </a:r>
            <a:r>
              <a:rPr lang="en-US" b="1" dirty="0" err="1"/>
              <a:t>asas</a:t>
            </a:r>
            <a:r>
              <a:rPr lang="en-US" b="1" dirty="0"/>
              <a:t> </a:t>
            </a:r>
            <a:r>
              <a:rPr lang="en-US" b="1" dirty="0" err="1"/>
              <a:t>proporsionalitas</a:t>
            </a:r>
            <a:r>
              <a:rPr lang="en-US" b="1" dirty="0"/>
              <a:t>"</a:t>
            </a:r>
            <a:r>
              <a:rPr lang="en-US" dirty="0"/>
              <a:t> </a:t>
            </a:r>
            <a:r>
              <a:rPr lang="en-US" dirty="0" err="1"/>
              <a:t>adalah</a:t>
            </a:r>
            <a:r>
              <a:rPr lang="en-US" dirty="0"/>
              <a:t> </a:t>
            </a:r>
            <a:r>
              <a:rPr lang="en-US" dirty="0" err="1"/>
              <a:t>asas</a:t>
            </a:r>
            <a:r>
              <a:rPr lang="en-US" dirty="0"/>
              <a:t> yang </a:t>
            </a:r>
            <a:r>
              <a:rPr lang="en-US" dirty="0" err="1"/>
              <a:t>mengutamakan</a:t>
            </a:r>
            <a:r>
              <a:rPr lang="en-US" dirty="0"/>
              <a:t> </a:t>
            </a:r>
            <a:r>
              <a:rPr lang="en-US" dirty="0" err="1"/>
              <a:t>keseimbangan</a:t>
            </a:r>
            <a:r>
              <a:rPr lang="en-US" dirty="0"/>
              <a:t> </a:t>
            </a:r>
            <a:r>
              <a:rPr lang="en-US" dirty="0" err="1"/>
              <a:t>antara</a:t>
            </a:r>
            <a:r>
              <a:rPr lang="en-US" dirty="0"/>
              <a:t> </a:t>
            </a:r>
            <a:r>
              <a:rPr lang="en-US" dirty="0" err="1"/>
              <a:t>hak</a:t>
            </a:r>
            <a:r>
              <a:rPr lang="en-US" dirty="0"/>
              <a:t> </a:t>
            </a:r>
            <a:r>
              <a:rPr lang="en-US" dirty="0" err="1"/>
              <a:t>dan</a:t>
            </a:r>
            <a:r>
              <a:rPr lang="en-US" dirty="0"/>
              <a:t> </a:t>
            </a:r>
            <a:r>
              <a:rPr lang="en-US" dirty="0" err="1"/>
              <a:t>kewajiban</a:t>
            </a:r>
            <a:r>
              <a:rPr lang="en-US" dirty="0"/>
              <a:t> </a:t>
            </a:r>
            <a:r>
              <a:rPr lang="en-US" dirty="0" err="1"/>
              <a:t>penyelenggara</a:t>
            </a:r>
            <a:r>
              <a:rPr lang="en-US" dirty="0"/>
              <a:t> </a:t>
            </a:r>
            <a:r>
              <a:rPr lang="en-US" dirty="0" err="1"/>
              <a:t>negara</a:t>
            </a:r>
            <a:r>
              <a:rPr lang="en-US" dirty="0"/>
              <a:t>. </a:t>
            </a:r>
            <a:endParaRPr lang="id-ID" dirty="0"/>
          </a:p>
          <a:p>
            <a:r>
              <a:rPr lang="en-US" b="1" dirty="0" smtClean="0"/>
              <a:t>"</a:t>
            </a:r>
            <a:r>
              <a:rPr lang="en-US" b="1" dirty="0" err="1"/>
              <a:t>asas</a:t>
            </a:r>
            <a:r>
              <a:rPr lang="en-US" b="1" dirty="0"/>
              <a:t> </a:t>
            </a:r>
            <a:r>
              <a:rPr lang="en-US" b="1" dirty="0" err="1"/>
              <a:t>profesionalitas</a:t>
            </a:r>
            <a:r>
              <a:rPr lang="en-US" b="1" dirty="0"/>
              <a:t>"</a:t>
            </a:r>
            <a:r>
              <a:rPr lang="en-US" dirty="0"/>
              <a:t> </a:t>
            </a:r>
            <a:r>
              <a:rPr lang="en-US" dirty="0" err="1"/>
              <a:t>adalah</a:t>
            </a:r>
            <a:r>
              <a:rPr lang="en-US" dirty="0"/>
              <a:t> </a:t>
            </a:r>
            <a:r>
              <a:rPr lang="en-US" dirty="0" err="1"/>
              <a:t>asas</a:t>
            </a:r>
            <a:r>
              <a:rPr lang="en-US" dirty="0"/>
              <a:t> yang </a:t>
            </a:r>
            <a:r>
              <a:rPr lang="en-US" dirty="0" err="1"/>
              <a:t>mengutamakan</a:t>
            </a:r>
            <a:r>
              <a:rPr lang="en-US" dirty="0"/>
              <a:t> </a:t>
            </a:r>
            <a:r>
              <a:rPr lang="en-US" dirty="0" err="1"/>
              <a:t>keahlian</a:t>
            </a:r>
            <a:r>
              <a:rPr lang="en-US" dirty="0"/>
              <a:t> yang </a:t>
            </a:r>
            <a:r>
              <a:rPr lang="en-US" dirty="0" err="1"/>
              <a:t>berlandaskan</a:t>
            </a:r>
            <a:r>
              <a:rPr lang="en-US" dirty="0"/>
              <a:t> </a:t>
            </a:r>
            <a:r>
              <a:rPr lang="en-US" dirty="0" err="1"/>
              <a:t>kode</a:t>
            </a:r>
            <a:r>
              <a:rPr lang="en-US" dirty="0"/>
              <a:t> </a:t>
            </a:r>
            <a:r>
              <a:rPr lang="en-US" dirty="0" err="1"/>
              <a:t>etik</a:t>
            </a:r>
            <a:r>
              <a:rPr lang="en-US" dirty="0"/>
              <a:t> </a:t>
            </a:r>
            <a:r>
              <a:rPr lang="en-US" dirty="0" err="1"/>
              <a:t>dan</a:t>
            </a:r>
            <a:r>
              <a:rPr lang="en-US" dirty="0"/>
              <a:t> </a:t>
            </a:r>
            <a:r>
              <a:rPr lang="en-US" dirty="0" err="1"/>
              <a:t>ketentuan</a:t>
            </a:r>
            <a:r>
              <a:rPr lang="en-US" dirty="0"/>
              <a:t> </a:t>
            </a:r>
            <a:r>
              <a:rPr lang="en-US" dirty="0" err="1"/>
              <a:t>peraturan</a:t>
            </a:r>
            <a:r>
              <a:rPr lang="en-US" dirty="0"/>
              <a:t> </a:t>
            </a:r>
            <a:r>
              <a:rPr lang="en-US" dirty="0" err="1"/>
              <a:t>perundang-undangan</a:t>
            </a:r>
            <a:r>
              <a:rPr lang="en-US" dirty="0"/>
              <a:t>. </a:t>
            </a:r>
            <a:endParaRPr lang="id-ID" dirty="0"/>
          </a:p>
        </p:txBody>
      </p:sp>
    </p:spTree>
    <p:extLst>
      <p:ext uri="{BB962C8B-B14F-4D97-AF65-F5344CB8AC3E}">
        <p14:creationId xmlns:p14="http://schemas.microsoft.com/office/powerpoint/2010/main" val="2040597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70000" lnSpcReduction="20000"/>
          </a:bodyPr>
          <a:lstStyle/>
          <a:p>
            <a:r>
              <a:rPr lang="en-US" b="1" dirty="0" smtClean="0"/>
              <a:t>“</a:t>
            </a:r>
            <a:r>
              <a:rPr lang="en-US" b="1" dirty="0" err="1"/>
              <a:t>asas</a:t>
            </a:r>
            <a:r>
              <a:rPr lang="en-US" b="1" dirty="0"/>
              <a:t> </a:t>
            </a:r>
            <a:r>
              <a:rPr lang="en-US" b="1" dirty="0" err="1"/>
              <a:t>akuntabilitas</a:t>
            </a:r>
            <a:r>
              <a:rPr lang="en-US" b="1" dirty="0"/>
              <a:t>”</a:t>
            </a:r>
            <a:r>
              <a:rPr lang="en-US" dirty="0"/>
              <a:t> </a:t>
            </a:r>
            <a:r>
              <a:rPr lang="en-US" dirty="0" err="1"/>
              <a:t>adalah</a:t>
            </a:r>
            <a:r>
              <a:rPr lang="en-US" dirty="0"/>
              <a:t> </a:t>
            </a:r>
            <a:r>
              <a:rPr lang="en-US" dirty="0" err="1"/>
              <a:t>asas</a:t>
            </a:r>
            <a:r>
              <a:rPr lang="en-US" dirty="0"/>
              <a:t> yang </a:t>
            </a:r>
            <a:r>
              <a:rPr lang="en-US" dirty="0" err="1"/>
              <a:t>menentukan</a:t>
            </a:r>
            <a:r>
              <a:rPr lang="en-US" dirty="0"/>
              <a:t> </a:t>
            </a:r>
            <a:r>
              <a:rPr lang="en-US" dirty="0" err="1"/>
              <a:t>bahwa</a:t>
            </a:r>
            <a:r>
              <a:rPr lang="en-US" dirty="0"/>
              <a:t> </a:t>
            </a:r>
            <a:r>
              <a:rPr lang="en-US" dirty="0" err="1"/>
              <a:t>setiap</a:t>
            </a:r>
            <a:r>
              <a:rPr lang="en-US" dirty="0"/>
              <a:t> </a:t>
            </a:r>
            <a:r>
              <a:rPr lang="en-US" dirty="0" err="1"/>
              <a:t>kegiatan</a:t>
            </a:r>
            <a:r>
              <a:rPr lang="en-US" dirty="0"/>
              <a:t> </a:t>
            </a:r>
            <a:r>
              <a:rPr lang="en-US" dirty="0" err="1"/>
              <a:t>dan</a:t>
            </a:r>
            <a:r>
              <a:rPr lang="en-US" dirty="0"/>
              <a:t> </a:t>
            </a:r>
            <a:r>
              <a:rPr lang="en-US" dirty="0" err="1"/>
              <a:t>hasil</a:t>
            </a:r>
            <a:r>
              <a:rPr lang="en-US" dirty="0"/>
              <a:t> </a:t>
            </a:r>
            <a:r>
              <a:rPr lang="en-US" dirty="0" err="1"/>
              <a:t>akhir</a:t>
            </a:r>
            <a:r>
              <a:rPr lang="en-US" dirty="0"/>
              <a:t> </a:t>
            </a:r>
            <a:r>
              <a:rPr lang="en-US" dirty="0" err="1"/>
              <a:t>dari</a:t>
            </a:r>
            <a:r>
              <a:rPr lang="en-US" dirty="0"/>
              <a:t> </a:t>
            </a:r>
            <a:r>
              <a:rPr lang="en-US" dirty="0" err="1"/>
              <a:t>kegiatan</a:t>
            </a:r>
            <a:r>
              <a:rPr lang="en-US" dirty="0"/>
              <a:t> </a:t>
            </a:r>
            <a:r>
              <a:rPr lang="en-US" dirty="0" err="1"/>
              <a:t>penyelenggara</a:t>
            </a:r>
            <a:r>
              <a:rPr lang="en-US" dirty="0"/>
              <a:t> </a:t>
            </a:r>
            <a:r>
              <a:rPr lang="en-US" dirty="0" err="1"/>
              <a:t>negara</a:t>
            </a:r>
            <a:r>
              <a:rPr lang="en-US" dirty="0"/>
              <a:t> </a:t>
            </a:r>
            <a:r>
              <a:rPr lang="en-US" dirty="0" err="1"/>
              <a:t>harus</a:t>
            </a:r>
            <a:r>
              <a:rPr lang="en-US" dirty="0"/>
              <a:t> </a:t>
            </a:r>
            <a:r>
              <a:rPr lang="en-US" dirty="0" err="1"/>
              <a:t>dapat</a:t>
            </a:r>
            <a:r>
              <a:rPr lang="en-US" dirty="0"/>
              <a:t> </a:t>
            </a:r>
            <a:r>
              <a:rPr lang="en-US" dirty="0" err="1"/>
              <a:t>dipertanggungjawabkan</a:t>
            </a:r>
            <a:r>
              <a:rPr lang="en-US" dirty="0"/>
              <a:t> </a:t>
            </a:r>
            <a:r>
              <a:rPr lang="en-US" dirty="0" err="1"/>
              <a:t>kepada</a:t>
            </a:r>
            <a:r>
              <a:rPr lang="en-US" dirty="0"/>
              <a:t> </a:t>
            </a:r>
            <a:r>
              <a:rPr lang="en-US" dirty="0" err="1"/>
              <a:t>masyarakat</a:t>
            </a:r>
            <a:r>
              <a:rPr lang="en-US" dirty="0"/>
              <a:t> </a:t>
            </a:r>
            <a:r>
              <a:rPr lang="en-US" dirty="0" err="1"/>
              <a:t>atau</a:t>
            </a:r>
            <a:r>
              <a:rPr lang="en-US" dirty="0"/>
              <a:t> </a:t>
            </a:r>
            <a:r>
              <a:rPr lang="en-US" dirty="0" err="1"/>
              <a:t>rakyat</a:t>
            </a:r>
            <a:r>
              <a:rPr lang="en-US" dirty="0"/>
              <a:t> </a:t>
            </a:r>
            <a:r>
              <a:rPr lang="en-US" dirty="0" err="1"/>
              <a:t>sebagai</a:t>
            </a:r>
            <a:r>
              <a:rPr lang="en-US" dirty="0"/>
              <a:t> </a:t>
            </a:r>
            <a:r>
              <a:rPr lang="en-US" dirty="0" err="1"/>
              <a:t>pemegang</a:t>
            </a:r>
            <a:r>
              <a:rPr lang="en-US" dirty="0"/>
              <a:t> </a:t>
            </a:r>
            <a:r>
              <a:rPr lang="en-US" dirty="0" err="1"/>
              <a:t>kedaulatan</a:t>
            </a:r>
            <a:r>
              <a:rPr lang="en-US" dirty="0"/>
              <a:t> </a:t>
            </a:r>
            <a:r>
              <a:rPr lang="en-US" dirty="0" err="1"/>
              <a:t>tertinggi</a:t>
            </a:r>
            <a:r>
              <a:rPr lang="en-US" dirty="0"/>
              <a:t> </a:t>
            </a:r>
            <a:r>
              <a:rPr lang="en-US" dirty="0" err="1"/>
              <a:t>negara</a:t>
            </a:r>
            <a:r>
              <a:rPr lang="en-US" dirty="0"/>
              <a:t> </a:t>
            </a:r>
            <a:r>
              <a:rPr lang="en-US" dirty="0" err="1"/>
              <a:t>sesuai</a:t>
            </a:r>
            <a:r>
              <a:rPr lang="en-US" dirty="0"/>
              <a:t> </a:t>
            </a:r>
            <a:r>
              <a:rPr lang="en-US" dirty="0" err="1"/>
              <a:t>dengan</a:t>
            </a:r>
            <a:r>
              <a:rPr lang="en-US" dirty="0"/>
              <a:t> </a:t>
            </a:r>
            <a:r>
              <a:rPr lang="en-US" dirty="0" err="1"/>
              <a:t>ketentuan</a:t>
            </a:r>
            <a:r>
              <a:rPr lang="en-US" dirty="0"/>
              <a:t> </a:t>
            </a:r>
            <a:r>
              <a:rPr lang="en-US" dirty="0" err="1"/>
              <a:t>peraturan</a:t>
            </a:r>
            <a:r>
              <a:rPr lang="en-US" dirty="0"/>
              <a:t> </a:t>
            </a:r>
            <a:r>
              <a:rPr lang="en-US" dirty="0" err="1"/>
              <a:t>perundang-undangan</a:t>
            </a:r>
            <a:r>
              <a:rPr lang="en-US" dirty="0"/>
              <a:t>. </a:t>
            </a:r>
            <a:endParaRPr lang="id-ID" dirty="0"/>
          </a:p>
          <a:p>
            <a:r>
              <a:rPr lang="en-US" b="1" dirty="0" smtClean="0"/>
              <a:t>“</a:t>
            </a:r>
            <a:r>
              <a:rPr lang="en-US" b="1" dirty="0" err="1"/>
              <a:t>asas</a:t>
            </a:r>
            <a:r>
              <a:rPr lang="en-US" b="1" dirty="0"/>
              <a:t> </a:t>
            </a:r>
            <a:r>
              <a:rPr lang="en-US" b="1" dirty="0" err="1"/>
              <a:t>efisiensi</a:t>
            </a:r>
            <a:r>
              <a:rPr lang="en-US" b="1" dirty="0"/>
              <a:t>”</a:t>
            </a:r>
            <a:r>
              <a:rPr lang="en-US" dirty="0"/>
              <a:t> </a:t>
            </a:r>
            <a:r>
              <a:rPr lang="en-US" dirty="0" err="1"/>
              <a:t>adalah</a:t>
            </a:r>
            <a:r>
              <a:rPr lang="en-US" dirty="0"/>
              <a:t> </a:t>
            </a:r>
            <a:r>
              <a:rPr lang="en-US" dirty="0" err="1"/>
              <a:t>asas</a:t>
            </a:r>
            <a:r>
              <a:rPr lang="en-US" dirty="0"/>
              <a:t> yang </a:t>
            </a:r>
            <a:r>
              <a:rPr lang="en-US" dirty="0" err="1"/>
              <a:t>berorientasi</a:t>
            </a:r>
            <a:r>
              <a:rPr lang="en-US" dirty="0"/>
              <a:t> </a:t>
            </a:r>
            <a:r>
              <a:rPr lang="en-US" dirty="0" err="1"/>
              <a:t>pada</a:t>
            </a:r>
            <a:r>
              <a:rPr lang="en-US" dirty="0"/>
              <a:t> </a:t>
            </a:r>
            <a:r>
              <a:rPr lang="en-US" dirty="0" err="1"/>
              <a:t>minimalisasi</a:t>
            </a:r>
            <a:r>
              <a:rPr lang="en-US" dirty="0"/>
              <a:t> </a:t>
            </a:r>
            <a:r>
              <a:rPr lang="en-US" dirty="0" err="1"/>
              <a:t>penggunaan</a:t>
            </a:r>
            <a:r>
              <a:rPr lang="en-US" dirty="0"/>
              <a:t> </a:t>
            </a:r>
            <a:r>
              <a:rPr lang="en-US" dirty="0" err="1"/>
              <a:t>sumber</a:t>
            </a:r>
            <a:r>
              <a:rPr lang="en-US" dirty="0"/>
              <a:t> </a:t>
            </a:r>
            <a:r>
              <a:rPr lang="en-US" dirty="0" err="1"/>
              <a:t>daya</a:t>
            </a:r>
            <a:r>
              <a:rPr lang="en-US" dirty="0"/>
              <a:t> </a:t>
            </a:r>
            <a:r>
              <a:rPr lang="en-US" dirty="0" err="1"/>
              <a:t>dalam</a:t>
            </a:r>
            <a:r>
              <a:rPr lang="en-US" dirty="0"/>
              <a:t> </a:t>
            </a:r>
            <a:r>
              <a:rPr lang="en-US" dirty="0" err="1"/>
              <a:t>penyelenggaraan</a:t>
            </a:r>
            <a:r>
              <a:rPr lang="en-US" dirty="0"/>
              <a:t> </a:t>
            </a:r>
            <a:r>
              <a:rPr lang="en-US" dirty="0" err="1"/>
              <a:t>negara</a:t>
            </a:r>
            <a:r>
              <a:rPr lang="en-US" dirty="0"/>
              <a:t> </a:t>
            </a:r>
            <a:r>
              <a:rPr lang="en-US" dirty="0" err="1"/>
              <a:t>untuk</a:t>
            </a:r>
            <a:r>
              <a:rPr lang="en-US" dirty="0"/>
              <a:t> </a:t>
            </a:r>
            <a:r>
              <a:rPr lang="en-US" dirty="0" err="1"/>
              <a:t>mencapai</a:t>
            </a:r>
            <a:r>
              <a:rPr lang="en-US" dirty="0"/>
              <a:t> </a:t>
            </a:r>
            <a:r>
              <a:rPr lang="en-US" dirty="0" err="1"/>
              <a:t>hasil</a:t>
            </a:r>
            <a:r>
              <a:rPr lang="en-US" dirty="0"/>
              <a:t> </a:t>
            </a:r>
            <a:r>
              <a:rPr lang="en-US" dirty="0" err="1"/>
              <a:t>kerja</a:t>
            </a:r>
            <a:r>
              <a:rPr lang="en-US" dirty="0"/>
              <a:t> yang </a:t>
            </a:r>
            <a:r>
              <a:rPr lang="en-US" dirty="0" err="1"/>
              <a:t>terbaik</a:t>
            </a:r>
            <a:r>
              <a:rPr lang="en-US" dirty="0"/>
              <a:t>. </a:t>
            </a:r>
            <a:endParaRPr lang="id-ID" dirty="0"/>
          </a:p>
          <a:p>
            <a:r>
              <a:rPr lang="en-US" dirty="0" smtClean="0"/>
              <a:t>“</a:t>
            </a:r>
            <a:r>
              <a:rPr lang="en-US" b="1" dirty="0" err="1"/>
              <a:t>asas</a:t>
            </a:r>
            <a:r>
              <a:rPr lang="en-US" b="1" dirty="0"/>
              <a:t> </a:t>
            </a:r>
            <a:r>
              <a:rPr lang="en-US" b="1" dirty="0" err="1"/>
              <a:t>efektivitas</a:t>
            </a:r>
            <a:r>
              <a:rPr lang="en-US" dirty="0"/>
              <a:t>” </a:t>
            </a:r>
            <a:r>
              <a:rPr lang="en-US" dirty="0" err="1"/>
              <a:t>adalah</a:t>
            </a:r>
            <a:r>
              <a:rPr lang="en-US" dirty="0"/>
              <a:t> </a:t>
            </a:r>
            <a:r>
              <a:rPr lang="en-US" dirty="0" err="1"/>
              <a:t>asas</a:t>
            </a:r>
            <a:r>
              <a:rPr lang="en-US" dirty="0"/>
              <a:t> yang </a:t>
            </a:r>
            <a:r>
              <a:rPr lang="en-US" dirty="0" err="1"/>
              <a:t>berorientasi</a:t>
            </a:r>
            <a:r>
              <a:rPr lang="en-US" dirty="0"/>
              <a:t> </a:t>
            </a:r>
            <a:r>
              <a:rPr lang="en-US" dirty="0" err="1"/>
              <a:t>pada</a:t>
            </a:r>
            <a:r>
              <a:rPr lang="en-US" dirty="0"/>
              <a:t> </a:t>
            </a:r>
            <a:r>
              <a:rPr lang="en-US" dirty="0" err="1"/>
              <a:t>tujuan</a:t>
            </a:r>
            <a:r>
              <a:rPr lang="en-US" dirty="0"/>
              <a:t> yang </a:t>
            </a:r>
            <a:r>
              <a:rPr lang="en-US" dirty="0" err="1"/>
              <a:t>tepat</a:t>
            </a:r>
            <a:r>
              <a:rPr lang="en-US" dirty="0"/>
              <a:t> </a:t>
            </a:r>
            <a:r>
              <a:rPr lang="en-US" dirty="0" err="1"/>
              <a:t>guna</a:t>
            </a:r>
            <a:r>
              <a:rPr lang="en-US" dirty="0"/>
              <a:t> </a:t>
            </a:r>
            <a:r>
              <a:rPr lang="en-US" dirty="0" err="1"/>
              <a:t>dan</a:t>
            </a:r>
            <a:r>
              <a:rPr lang="en-US" dirty="0"/>
              <a:t> </a:t>
            </a:r>
            <a:r>
              <a:rPr lang="en-US" dirty="0" err="1"/>
              <a:t>berdaya</a:t>
            </a:r>
            <a:r>
              <a:rPr lang="en-US" dirty="0"/>
              <a:t> </a:t>
            </a:r>
            <a:r>
              <a:rPr lang="en-US" dirty="0" err="1"/>
              <a:t>guna</a:t>
            </a:r>
            <a:r>
              <a:rPr lang="en-US" dirty="0"/>
              <a:t>. </a:t>
            </a:r>
            <a:endParaRPr lang="id-ID" dirty="0"/>
          </a:p>
          <a:p>
            <a:r>
              <a:rPr lang="en-US" b="1" dirty="0" smtClean="0"/>
              <a:t>“</a:t>
            </a:r>
            <a:r>
              <a:rPr lang="en-US" b="1" dirty="0" err="1"/>
              <a:t>asas</a:t>
            </a:r>
            <a:r>
              <a:rPr lang="en-US" b="1" dirty="0"/>
              <a:t> </a:t>
            </a:r>
            <a:r>
              <a:rPr lang="en-US" b="1" dirty="0" err="1"/>
              <a:t>keadilan</a:t>
            </a:r>
            <a:r>
              <a:rPr lang="en-US" dirty="0"/>
              <a:t>” </a:t>
            </a:r>
            <a:r>
              <a:rPr lang="en-US" dirty="0" err="1"/>
              <a:t>adalah</a:t>
            </a:r>
            <a:r>
              <a:rPr lang="en-US" dirty="0"/>
              <a:t> </a:t>
            </a:r>
            <a:r>
              <a:rPr lang="en-US" dirty="0" err="1"/>
              <a:t>bahwa</a:t>
            </a:r>
            <a:r>
              <a:rPr lang="en-US" dirty="0"/>
              <a:t> </a:t>
            </a:r>
            <a:r>
              <a:rPr lang="en-US" dirty="0" err="1"/>
              <a:t>setiap</a:t>
            </a:r>
            <a:r>
              <a:rPr lang="en-US" dirty="0"/>
              <a:t> </a:t>
            </a:r>
            <a:r>
              <a:rPr lang="en-US" dirty="0" err="1"/>
              <a:t>tindakan</a:t>
            </a:r>
            <a:r>
              <a:rPr lang="en-US" dirty="0"/>
              <a:t> </a:t>
            </a:r>
            <a:r>
              <a:rPr lang="en-US" dirty="0" err="1"/>
              <a:t>dalam</a:t>
            </a:r>
            <a:r>
              <a:rPr lang="en-US" dirty="0"/>
              <a:t> </a:t>
            </a:r>
            <a:r>
              <a:rPr lang="en-US" dirty="0" err="1"/>
              <a:t>penyelenggaraan</a:t>
            </a:r>
            <a:r>
              <a:rPr lang="en-US" dirty="0"/>
              <a:t> </a:t>
            </a:r>
            <a:r>
              <a:rPr lang="en-US" dirty="0" err="1"/>
              <a:t>negara</a:t>
            </a:r>
            <a:r>
              <a:rPr lang="en-US" dirty="0"/>
              <a:t> </a:t>
            </a:r>
            <a:r>
              <a:rPr lang="en-US" dirty="0" err="1"/>
              <a:t>harus</a:t>
            </a:r>
            <a:r>
              <a:rPr lang="en-US" dirty="0"/>
              <a:t> </a:t>
            </a:r>
            <a:r>
              <a:rPr lang="en-US" dirty="0" err="1"/>
              <a:t>mencerminkan</a:t>
            </a:r>
            <a:r>
              <a:rPr lang="en-US" dirty="0"/>
              <a:t> </a:t>
            </a:r>
            <a:r>
              <a:rPr lang="en-US" dirty="0" err="1"/>
              <a:t>keadilan</a:t>
            </a:r>
            <a:r>
              <a:rPr lang="en-US" dirty="0"/>
              <a:t> </a:t>
            </a:r>
            <a:r>
              <a:rPr lang="en-US" dirty="0" err="1"/>
              <a:t>secara</a:t>
            </a:r>
            <a:r>
              <a:rPr lang="en-US" dirty="0"/>
              <a:t> </a:t>
            </a:r>
            <a:r>
              <a:rPr lang="en-US" dirty="0" err="1"/>
              <a:t>proporsional</a:t>
            </a:r>
            <a:r>
              <a:rPr lang="en-US" dirty="0"/>
              <a:t> </a:t>
            </a:r>
            <a:r>
              <a:rPr lang="en-US" dirty="0" err="1"/>
              <a:t>bagi</a:t>
            </a:r>
            <a:r>
              <a:rPr lang="en-US" dirty="0"/>
              <a:t> </a:t>
            </a:r>
            <a:r>
              <a:rPr lang="en-US" dirty="0" err="1"/>
              <a:t>setiap</a:t>
            </a:r>
            <a:r>
              <a:rPr lang="en-US" dirty="0"/>
              <a:t> </a:t>
            </a:r>
            <a:r>
              <a:rPr lang="en-US" dirty="0" err="1"/>
              <a:t>warga</a:t>
            </a:r>
            <a:r>
              <a:rPr lang="en-US" dirty="0"/>
              <a:t> </a:t>
            </a:r>
            <a:r>
              <a:rPr lang="en-US" dirty="0" err="1"/>
              <a:t>negara</a:t>
            </a:r>
            <a:r>
              <a:rPr lang="en-US" dirty="0"/>
              <a:t>.  </a:t>
            </a:r>
            <a:endParaRPr lang="id-ID" dirty="0"/>
          </a:p>
          <a:p>
            <a:endParaRPr lang="id-ID" dirty="0"/>
          </a:p>
        </p:txBody>
      </p:sp>
    </p:spTree>
    <p:extLst>
      <p:ext uri="{BB962C8B-B14F-4D97-AF65-F5344CB8AC3E}">
        <p14:creationId xmlns:p14="http://schemas.microsoft.com/office/powerpoint/2010/main" val="3990346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3600" dirty="0" smtClean="0"/>
              <a:t>Asas dalam </a:t>
            </a:r>
            <a:r>
              <a:rPr lang="en-US" sz="3600" dirty="0" err="1" smtClean="0"/>
              <a:t>Penyelenggaraan</a:t>
            </a:r>
            <a:r>
              <a:rPr lang="en-US" sz="3600" dirty="0" smtClean="0"/>
              <a:t> </a:t>
            </a:r>
            <a:r>
              <a:rPr lang="en-US" sz="3600" b="1" dirty="0" err="1"/>
              <a:t>Urusan</a:t>
            </a:r>
            <a:r>
              <a:rPr lang="en-US" sz="3600" b="1" dirty="0"/>
              <a:t> </a:t>
            </a:r>
            <a:r>
              <a:rPr lang="en-US" sz="3600" b="1" dirty="0" err="1" smtClean="0"/>
              <a:t>Pemerintahan</a:t>
            </a:r>
            <a:endParaRPr lang="id-ID" sz="3600" b="1" dirty="0"/>
          </a:p>
        </p:txBody>
      </p:sp>
      <p:sp>
        <p:nvSpPr>
          <p:cNvPr id="3" name="Content Placeholder 2"/>
          <p:cNvSpPr>
            <a:spLocks noGrp="1"/>
          </p:cNvSpPr>
          <p:nvPr>
            <p:ph idx="1"/>
          </p:nvPr>
        </p:nvSpPr>
        <p:spPr/>
        <p:txBody>
          <a:bodyPr>
            <a:normAutofit fontScale="70000" lnSpcReduction="20000"/>
          </a:bodyPr>
          <a:lstStyle/>
          <a:p>
            <a:pPr lvl="0"/>
            <a:r>
              <a:rPr lang="id-ID" b="1" dirty="0"/>
              <a:t>Sentralisasi</a:t>
            </a:r>
            <a:r>
              <a:rPr lang="id-ID" dirty="0"/>
              <a:t> yaitu sistem pemerintahan di mana segala kekuasaan dipusatkan di pemerintah pusat.</a:t>
            </a:r>
          </a:p>
          <a:p>
            <a:pPr lvl="0"/>
            <a:r>
              <a:rPr lang="id-ID" b="1" dirty="0"/>
              <a:t>Desentralisasi </a:t>
            </a:r>
            <a:r>
              <a:rPr lang="id-ID" dirty="0"/>
              <a:t> yaitu penyerahan wewenang pemerintahan oleh pemerintah kepada daerah otonom untuk mengatur dan mengurus urusan pemerintahan dalam sistem Negara Kesatuan Republik Indonesia.</a:t>
            </a:r>
          </a:p>
          <a:p>
            <a:pPr lvl="0"/>
            <a:r>
              <a:rPr lang="id-ID" b="1" dirty="0"/>
              <a:t>Dekonsentrasi </a:t>
            </a:r>
            <a:r>
              <a:rPr lang="id-ID" dirty="0"/>
              <a:t>yaitu pelimpahan wewenang pemerintahan oleh pemerintah kepada gubernur sebagai wakil pemerintah dan/atau kepada instansi vertikal di wilayah tertentu.</a:t>
            </a:r>
          </a:p>
          <a:p>
            <a:pPr lvl="0"/>
            <a:r>
              <a:rPr lang="id-ID" b="1" dirty="0"/>
              <a:t>Tugas Pembantuan </a:t>
            </a:r>
            <a:r>
              <a:rPr lang="id-ID" dirty="0"/>
              <a:t>yaitu penugasan dari pemerintah kepada daerah dan/atau desa, dari pemerintah propinsi kepada kabupaten/kota dan/atau desa, dari pemerintah kabupaten/kota kepada desa untuk melaksanakan tugas tertentu.</a:t>
            </a:r>
          </a:p>
        </p:txBody>
      </p:sp>
    </p:spTree>
    <p:extLst>
      <p:ext uri="{BB962C8B-B14F-4D97-AF65-F5344CB8AC3E}">
        <p14:creationId xmlns:p14="http://schemas.microsoft.com/office/powerpoint/2010/main" val="1646519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Sentralisasi</a:t>
            </a:r>
            <a:endParaRPr lang="id-ID" dirty="0"/>
          </a:p>
        </p:txBody>
      </p:sp>
      <p:sp>
        <p:nvSpPr>
          <p:cNvPr id="3" name="Content Placeholder 2"/>
          <p:cNvSpPr>
            <a:spLocks noGrp="1"/>
          </p:cNvSpPr>
          <p:nvPr>
            <p:ph idx="1"/>
          </p:nvPr>
        </p:nvSpPr>
        <p:spPr>
          <a:xfrm>
            <a:off x="457200" y="1412776"/>
            <a:ext cx="8229600" cy="4968552"/>
          </a:xfrm>
        </p:spPr>
        <p:txBody>
          <a:bodyPr>
            <a:normAutofit fontScale="25000" lnSpcReduction="20000"/>
          </a:bodyPr>
          <a:lstStyle/>
          <a:p>
            <a:pPr marL="0" indent="0">
              <a:buNone/>
            </a:pPr>
            <a:r>
              <a:rPr lang="id-ID" sz="7200" dirty="0" smtClean="0"/>
              <a:t>Kelebihan </a:t>
            </a:r>
            <a:r>
              <a:rPr lang="id-ID" sz="7200" dirty="0"/>
              <a:t>sentralisasi adalah :</a:t>
            </a:r>
          </a:p>
          <a:p>
            <a:pPr marL="514350" lvl="0" indent="-514350">
              <a:buFont typeface="+mj-lt"/>
              <a:buAutoNum type="arabicPeriod"/>
            </a:pPr>
            <a:r>
              <a:rPr lang="id-ID" sz="7200" dirty="0"/>
              <a:t>menjadi landasan kesatuan kebijakan lembaga atau masyarakat.</a:t>
            </a:r>
          </a:p>
          <a:p>
            <a:pPr marL="514350" lvl="0" indent="-514350">
              <a:buFont typeface="+mj-lt"/>
              <a:buAutoNum type="arabicPeriod"/>
            </a:pPr>
            <a:r>
              <a:rPr lang="id-ID" sz="7200" dirty="0"/>
              <a:t>dapat mencegah nafsu memisahkan diri dari negara dan dapat meningkatkan rasa persatuan.</a:t>
            </a:r>
          </a:p>
          <a:p>
            <a:pPr marL="514350" lvl="0" indent="-514350">
              <a:buFont typeface="+mj-lt"/>
              <a:buAutoNum type="arabicPeriod"/>
            </a:pPr>
            <a:r>
              <a:rPr lang="id-ID" sz="7200" dirty="0"/>
              <a:t>meningkatkan rasa persamaan dalam perundang-undangan, pemerintahan dan pengadilan sepanjang meliputi kepentingan seluruh wilayah dan bersifat serupa.</a:t>
            </a:r>
          </a:p>
          <a:p>
            <a:pPr marL="514350" lvl="0" indent="-514350">
              <a:buFont typeface="+mj-lt"/>
              <a:buAutoNum type="arabicPeriod"/>
            </a:pPr>
            <a:r>
              <a:rPr lang="id-ID" sz="7200" dirty="0"/>
              <a:t>terdapat hasrat lebih mengutamakan umum daripada kepentingan daerah, golongan atau perorangan, masalah keperluan umum menjadi beban merata dari seluruh pihak.</a:t>
            </a:r>
          </a:p>
          <a:p>
            <a:pPr marL="514350" lvl="0" indent="-514350">
              <a:buFont typeface="+mj-lt"/>
              <a:buAutoNum type="arabicPeriod"/>
            </a:pPr>
            <a:r>
              <a:rPr lang="id-ID" sz="7200" dirty="0"/>
              <a:t>tenaga yang lemah dapat dihimpun menjadi suatu kekuatan yang besar.</a:t>
            </a:r>
          </a:p>
          <a:p>
            <a:pPr marL="514350" lvl="0" indent="-514350">
              <a:buFont typeface="+mj-lt"/>
              <a:buAutoNum type="arabicPeriod"/>
            </a:pPr>
            <a:r>
              <a:rPr lang="id-ID" sz="7200" dirty="0"/>
              <a:t>meningkatkan daya guna dan hasil guna dalam penyelenggaraan pemerintahan meskipun hal tersebut belum merupakan suatu kepastian (Muhammad Fauzan, 2006 : 61).</a:t>
            </a:r>
          </a:p>
          <a:p>
            <a:pPr marL="0" indent="0">
              <a:buNone/>
            </a:pPr>
            <a:r>
              <a:rPr lang="id-ID" sz="7200" dirty="0" smtClean="0"/>
              <a:t>Kelemahan</a:t>
            </a:r>
            <a:r>
              <a:rPr lang="id-ID" sz="7200" dirty="0"/>
              <a:t>, antara lain :</a:t>
            </a:r>
          </a:p>
          <a:p>
            <a:pPr marL="514350" lvl="0" indent="-514350">
              <a:buFont typeface="+mj-lt"/>
              <a:buAutoNum type="arabicPeriod"/>
            </a:pPr>
            <a:r>
              <a:rPr lang="id-ID" sz="7200" dirty="0" smtClean="0"/>
              <a:t>mengakibatkan </a:t>
            </a:r>
            <a:r>
              <a:rPr lang="id-ID" sz="7200" dirty="0"/>
              <a:t>terbengkalainya urusan-urusan pemerintahan yang jauh dari pusat.</a:t>
            </a:r>
          </a:p>
          <a:p>
            <a:pPr marL="514350" lvl="0" indent="-514350">
              <a:buFont typeface="+mj-lt"/>
              <a:buAutoNum type="arabicPeriod"/>
            </a:pPr>
            <a:r>
              <a:rPr lang="id-ID" sz="7200" dirty="0"/>
              <a:t>menyuburkan tumbuhnya birokrasi (dalam arti negatif) dalam pemerintahan.</a:t>
            </a:r>
          </a:p>
          <a:p>
            <a:pPr marL="514350" lvl="0" indent="-514350">
              <a:buFont typeface="+mj-lt"/>
              <a:buAutoNum type="arabicPeriod"/>
            </a:pPr>
            <a:r>
              <a:rPr lang="id-ID" sz="7200" dirty="0"/>
              <a:t>memberatkan tugas dan tanggungjawab pemerintah pusat (S.H. Sarundajang, 2005 : 59).</a:t>
            </a:r>
          </a:p>
          <a:p>
            <a:endParaRPr lang="id-ID" dirty="0"/>
          </a:p>
        </p:txBody>
      </p:sp>
    </p:spTree>
    <p:extLst>
      <p:ext uri="{BB962C8B-B14F-4D97-AF65-F5344CB8AC3E}">
        <p14:creationId xmlns:p14="http://schemas.microsoft.com/office/powerpoint/2010/main" val="1057314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Desentralisasi</a:t>
            </a:r>
            <a:endParaRPr lang="id-ID" dirty="0"/>
          </a:p>
        </p:txBody>
      </p:sp>
      <p:sp>
        <p:nvSpPr>
          <p:cNvPr id="3" name="Content Placeholder 2"/>
          <p:cNvSpPr>
            <a:spLocks noGrp="1"/>
          </p:cNvSpPr>
          <p:nvPr>
            <p:ph idx="1"/>
          </p:nvPr>
        </p:nvSpPr>
        <p:spPr>
          <a:xfrm>
            <a:off x="457200" y="1600200"/>
            <a:ext cx="8229600" cy="4781128"/>
          </a:xfrm>
        </p:spPr>
        <p:txBody>
          <a:bodyPr>
            <a:normAutofit fontScale="25000" lnSpcReduction="20000"/>
          </a:bodyPr>
          <a:lstStyle/>
          <a:p>
            <a:pPr marL="0" indent="0">
              <a:buNone/>
            </a:pPr>
            <a:r>
              <a:rPr lang="id-ID" sz="8000" dirty="0" smtClean="0"/>
              <a:t>TUJUAN  </a:t>
            </a:r>
            <a:r>
              <a:rPr lang="id-ID" sz="8000" dirty="0"/>
              <a:t>penyelenggaraan desentralisasi antara lain :</a:t>
            </a:r>
          </a:p>
          <a:p>
            <a:pPr marL="514350" indent="-514350">
              <a:buFont typeface="+mj-lt"/>
              <a:buAutoNum type="arabicPeriod"/>
            </a:pPr>
            <a:r>
              <a:rPr lang="id-ID" sz="8000" dirty="0" smtClean="0"/>
              <a:t>Dalam </a:t>
            </a:r>
            <a:r>
              <a:rPr lang="id-ID" sz="8000" dirty="0"/>
              <a:t>rangka peningkatan efesiensi dan efektivitas penyelenggaraan pemerintahan.</a:t>
            </a:r>
          </a:p>
          <a:p>
            <a:pPr marL="514350" indent="-514350">
              <a:buFont typeface="+mj-lt"/>
              <a:buAutoNum type="arabicPeriod"/>
            </a:pPr>
            <a:r>
              <a:rPr lang="id-ID" sz="8000" dirty="0" smtClean="0"/>
              <a:t>Sebagai </a:t>
            </a:r>
            <a:r>
              <a:rPr lang="id-ID" sz="8000" dirty="0"/>
              <a:t>wahana pendidikan politik masyarakat di daerah.</a:t>
            </a:r>
          </a:p>
          <a:p>
            <a:pPr marL="514350" indent="-514350">
              <a:buFont typeface="+mj-lt"/>
              <a:buAutoNum type="arabicPeriod"/>
            </a:pPr>
            <a:r>
              <a:rPr lang="id-ID" sz="8000" dirty="0" smtClean="0"/>
              <a:t>Dalam </a:t>
            </a:r>
            <a:r>
              <a:rPr lang="id-ID" sz="8000" dirty="0"/>
              <a:t>rangka memelihara keutuhan negara kesatuan atau integrasi nasional.</a:t>
            </a:r>
          </a:p>
          <a:p>
            <a:pPr marL="514350" indent="-514350">
              <a:buFont typeface="+mj-lt"/>
              <a:buAutoNum type="arabicPeriod"/>
            </a:pPr>
            <a:r>
              <a:rPr lang="id-ID" sz="8000" dirty="0" smtClean="0"/>
              <a:t>Untuk </a:t>
            </a:r>
            <a:r>
              <a:rPr lang="id-ID" sz="8000" dirty="0"/>
              <a:t>mewujudkan demokrasi dalam penyelenggaraan pemerintahan yang dimulai dari daerah.</a:t>
            </a:r>
          </a:p>
          <a:p>
            <a:pPr marL="514350" indent="-514350">
              <a:buFont typeface="+mj-lt"/>
              <a:buAutoNum type="arabicPeriod"/>
            </a:pPr>
            <a:r>
              <a:rPr lang="id-ID" sz="8000" dirty="0" smtClean="0"/>
              <a:t>Guna </a:t>
            </a:r>
            <a:r>
              <a:rPr lang="id-ID" sz="8000" dirty="0"/>
              <a:t>memberikan peluang bagi masyarakat untuk membentuk karir dalam bidang politik dan pemerintahan.</a:t>
            </a:r>
          </a:p>
          <a:p>
            <a:pPr marL="514350" indent="-514350">
              <a:buFont typeface="+mj-lt"/>
              <a:buAutoNum type="arabicPeriod"/>
            </a:pPr>
            <a:r>
              <a:rPr lang="id-ID" sz="8000" dirty="0" smtClean="0"/>
              <a:t>Sebagai </a:t>
            </a:r>
            <a:r>
              <a:rPr lang="id-ID" sz="8000" dirty="0"/>
              <a:t>wahana yang diperlukan untuk memberikan peluang bagi masyarakat untuk berpartisipasi dalam proses perencanaan dan pelaksanaan pemerintahan.</a:t>
            </a:r>
          </a:p>
          <a:p>
            <a:pPr marL="514350" indent="-514350">
              <a:buFont typeface="+mj-lt"/>
              <a:buAutoNum type="arabicPeriod"/>
            </a:pPr>
            <a:r>
              <a:rPr lang="id-ID" sz="8000" dirty="0" smtClean="0"/>
              <a:t>Sebagai </a:t>
            </a:r>
            <a:r>
              <a:rPr lang="id-ID" sz="8000" dirty="0"/>
              <a:t>sarana yang diperlukan untuk mempercepat pembangunan di daerah.</a:t>
            </a:r>
          </a:p>
          <a:p>
            <a:pPr marL="514350" indent="-514350">
              <a:buFont typeface="+mj-lt"/>
              <a:buAutoNum type="arabicPeriod"/>
            </a:pPr>
            <a:r>
              <a:rPr lang="id-ID" sz="8000" dirty="0" smtClean="0"/>
              <a:t>Guna </a:t>
            </a:r>
            <a:r>
              <a:rPr lang="id-ID" sz="8000" dirty="0"/>
              <a:t>mewujudkan pemerintahan yang bersih dan berwibawa (Syaukani, 2003 : 7 – 8).</a:t>
            </a:r>
          </a:p>
          <a:p>
            <a:endParaRPr lang="id-ID" dirty="0"/>
          </a:p>
        </p:txBody>
      </p:sp>
    </p:spTree>
    <p:extLst>
      <p:ext uri="{BB962C8B-B14F-4D97-AF65-F5344CB8AC3E}">
        <p14:creationId xmlns:p14="http://schemas.microsoft.com/office/powerpoint/2010/main" val="21632863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974</TotalTime>
  <Words>986</Words>
  <Application>Microsoft Office PowerPoint</Application>
  <PresentationFormat>On-screen Show (4:3)</PresentationFormat>
  <Paragraphs>107</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AZAS DALAM PENYELENGGARAAN PEMERINTAHAN DAERAH</vt:lpstr>
      <vt:lpstr>Penyelenggara  Pemerintahan  Daerah</vt:lpstr>
      <vt:lpstr>Asas Penyelenggaraan Pemerintahan Daerah </vt:lpstr>
      <vt:lpstr>penjelasan</vt:lpstr>
      <vt:lpstr>PowerPoint Presentation</vt:lpstr>
      <vt:lpstr>PowerPoint Presentation</vt:lpstr>
      <vt:lpstr>Asas dalam Penyelenggaraan Urusan Pemerintahan</vt:lpstr>
      <vt:lpstr>Sentralisasi</vt:lpstr>
      <vt:lpstr>Desentralisasi</vt:lpstr>
      <vt:lpstr>Lanjutan..</vt:lpstr>
      <vt:lpstr>Lanjutan..</vt:lpstr>
      <vt:lpstr>Dekonsentrasi</vt:lpstr>
      <vt:lpstr>Lanjutan..</vt:lpstr>
      <vt:lpstr>Tugas Pembantuan</vt:lpstr>
      <vt:lpstr>lanjutan</vt:lpstr>
      <vt:lpstr>URUSAN PEMERINTAHAN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AZAS DALAM PENYELENGGARAAN PEMERINTAHAN DAERAH</dc:title>
  <dc:creator>User</dc:creator>
  <cp:lastModifiedBy>User</cp:lastModifiedBy>
  <cp:revision>12</cp:revision>
  <dcterms:created xsi:type="dcterms:W3CDTF">2020-10-05T21:46:20Z</dcterms:created>
  <dcterms:modified xsi:type="dcterms:W3CDTF">2020-10-06T22:23:50Z</dcterms:modified>
</cp:coreProperties>
</file>