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  <p:sldMasterId id="2147484413" r:id="rId2"/>
    <p:sldMasterId id="2147485504" r:id="rId3"/>
  </p:sldMasterIdLst>
  <p:notesMasterIdLst>
    <p:notesMasterId r:id="rId24"/>
  </p:notesMasterIdLst>
  <p:handoutMasterIdLst>
    <p:handoutMasterId r:id="rId25"/>
  </p:handoutMasterIdLst>
  <p:sldIdLst>
    <p:sldId id="256" r:id="rId4"/>
    <p:sldId id="343" r:id="rId5"/>
    <p:sldId id="344" r:id="rId6"/>
    <p:sldId id="345" r:id="rId7"/>
    <p:sldId id="346" r:id="rId8"/>
    <p:sldId id="347" r:id="rId9"/>
    <p:sldId id="348" r:id="rId10"/>
    <p:sldId id="349" r:id="rId11"/>
    <p:sldId id="350" r:id="rId12"/>
    <p:sldId id="352" r:id="rId13"/>
    <p:sldId id="353" r:id="rId14"/>
    <p:sldId id="354" r:id="rId15"/>
    <p:sldId id="355" r:id="rId16"/>
    <p:sldId id="356" r:id="rId17"/>
    <p:sldId id="357" r:id="rId18"/>
    <p:sldId id="365" r:id="rId19"/>
    <p:sldId id="366" r:id="rId20"/>
    <p:sldId id="358" r:id="rId21"/>
    <p:sldId id="364" r:id="rId22"/>
    <p:sldId id="362" r:id="rId23"/>
  </p:sldIdLst>
  <p:sldSz cx="9144000" cy="6858000" type="screen4x3"/>
  <p:notesSz cx="9144000" cy="6858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 Narrow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 Narrow" charset="0"/>
        <a:ea typeface="ＭＳ Ｐゴシック" charset="0"/>
        <a:cs typeface="ＭＳ Ｐゴシック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 Narrow" charset="0"/>
        <a:ea typeface="ＭＳ Ｐゴシック" charset="0"/>
        <a:cs typeface="ＭＳ Ｐゴシック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 Narrow" charset="0"/>
        <a:ea typeface="ＭＳ Ｐゴシック" charset="0"/>
        <a:cs typeface="ＭＳ Ｐゴシック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 Narrow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Arial Narrow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Arial Narrow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Arial Narrow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Arial Narrow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00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  <a:srgbClr val="F7FAF9"/>
    <a:srgbClr val="FDEAEE"/>
    <a:srgbClr val="66FF99"/>
    <a:srgbClr val="FF00FF"/>
    <a:srgbClr val="FF7C80"/>
    <a:srgbClr val="990099"/>
    <a:srgbClr val="6600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1381"/>
    <p:restoredTop sz="93732"/>
  </p:normalViewPr>
  <p:slideViewPr>
    <p:cSldViewPr>
      <p:cViewPr varScale="1">
        <p:scale>
          <a:sx n="86" d="100"/>
          <a:sy n="86" d="100"/>
        </p:scale>
        <p:origin x="200" y="64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theme" Target="theme/theme1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179484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179484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593A106-ABB1-244E-AC3E-4BF19282E5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5308870"/>
      </p:ext>
    </p:extLst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79484" y="0"/>
            <a:ext cx="3962400" cy="3429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4350"/>
            <a:ext cx="3429000" cy="2571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79484" y="6513910"/>
            <a:ext cx="3962400" cy="3429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A0D4DA5E-3EFD-0648-90E8-6656753BD3B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5782150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ＭＳ Ｐゴシック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39938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Calibri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3993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9pPr>
          </a:lstStyle>
          <a:p>
            <a:fld id="{EA0D35BF-4C55-804B-990D-B1D9346AE573}" type="slidenum">
              <a:rPr lang="en-US" sz="1200"/>
              <a:pPr/>
              <a:t>1</a:t>
            </a:fld>
            <a:endParaRPr lang="en-US" sz="1200"/>
          </a:p>
        </p:txBody>
      </p:sp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8242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33794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>
              <a:ea typeface="ＭＳ Ｐゴシック" charset="-128"/>
            </a:endParaRPr>
          </a:p>
        </p:txBody>
      </p:sp>
      <p:sp>
        <p:nvSpPr>
          <p:cNvPr id="3379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fld id="{DF6FF9F3-CE52-3343-83DD-0367CEB87862}" type="slidenum">
              <a:rPr lang="en-US" altLang="en-US" sz="1200"/>
              <a:pPr eaLnBrk="1" hangingPunct="1"/>
              <a:t>10</a:t>
            </a:fld>
            <a:endParaRPr lang="en-US" altLang="en-US" sz="1200"/>
          </a:p>
        </p:txBody>
      </p:sp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94818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3584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>
              <a:ea typeface="ＭＳ Ｐゴシック" charset="-128"/>
            </a:endParaRPr>
          </a:p>
        </p:txBody>
      </p:sp>
      <p:sp>
        <p:nvSpPr>
          <p:cNvPr id="3584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fld id="{A1A0A8A0-A473-0043-8BA2-F347474DDD48}" type="slidenum">
              <a:rPr lang="en-US" altLang="en-US" sz="1200"/>
              <a:pPr eaLnBrk="1" hangingPunct="1"/>
              <a:t>11</a:t>
            </a:fld>
            <a:endParaRPr lang="en-US" altLang="en-US" sz="1200"/>
          </a:p>
        </p:txBody>
      </p:sp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790529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37890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>
              <a:ea typeface="ＭＳ Ｐゴシック" charset="-128"/>
            </a:endParaRPr>
          </a:p>
        </p:txBody>
      </p:sp>
      <p:sp>
        <p:nvSpPr>
          <p:cNvPr id="3789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fld id="{0E144F78-929F-884F-8971-8EF75F216238}" type="slidenum">
              <a:rPr lang="en-US" altLang="en-US" sz="1200"/>
              <a:pPr eaLnBrk="1" hangingPunct="1"/>
              <a:t>12</a:t>
            </a:fld>
            <a:endParaRPr lang="en-US" altLang="en-US" sz="1200"/>
          </a:p>
        </p:txBody>
      </p:sp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2440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39938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>
              <a:ea typeface="ＭＳ Ｐゴシック" charset="-128"/>
            </a:endParaRPr>
          </a:p>
        </p:txBody>
      </p:sp>
      <p:sp>
        <p:nvSpPr>
          <p:cNvPr id="3993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fld id="{105EE760-3EE0-704A-8D31-5032D9AA3128}" type="slidenum">
              <a:rPr lang="en-US" altLang="en-US" sz="1200"/>
              <a:pPr eaLnBrk="1" hangingPunct="1"/>
              <a:t>13</a:t>
            </a:fld>
            <a:endParaRPr lang="en-US" altLang="en-US" sz="1200"/>
          </a:p>
        </p:txBody>
      </p:sp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408140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41986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>
              <a:ea typeface="ＭＳ Ｐゴシック" charset="-128"/>
            </a:endParaRPr>
          </a:p>
        </p:txBody>
      </p:sp>
      <p:sp>
        <p:nvSpPr>
          <p:cNvPr id="4198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fld id="{B99C293F-5D5B-874E-B3C8-439705504EBF}" type="slidenum">
              <a:rPr lang="en-US" altLang="en-US" sz="1200"/>
              <a:pPr eaLnBrk="1" hangingPunct="1"/>
              <a:t>14</a:t>
            </a:fld>
            <a:endParaRPr lang="en-US" altLang="en-US" sz="1200"/>
          </a:p>
        </p:txBody>
      </p:sp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989724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44034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>
              <a:ea typeface="ＭＳ Ｐゴシック" charset="-128"/>
            </a:endParaRPr>
          </a:p>
        </p:txBody>
      </p:sp>
      <p:sp>
        <p:nvSpPr>
          <p:cNvPr id="4403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fld id="{4C8F86F0-59B1-A046-8C7D-3105C1444770}" type="slidenum">
              <a:rPr lang="en-US" altLang="en-US" sz="1200"/>
              <a:pPr eaLnBrk="1" hangingPunct="1"/>
              <a:t>15</a:t>
            </a:fld>
            <a:endParaRPr lang="en-US" altLang="en-US" sz="1200"/>
          </a:p>
        </p:txBody>
      </p:sp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674371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4608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>
              <a:ea typeface="ＭＳ Ｐゴシック" charset="-128"/>
            </a:endParaRPr>
          </a:p>
        </p:txBody>
      </p:sp>
      <p:sp>
        <p:nvSpPr>
          <p:cNvPr id="4608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fld id="{1556C4E6-08D4-FF48-BEAA-1B1B5E252B84}" type="slidenum">
              <a:rPr lang="en-US" altLang="en-US" sz="1200"/>
              <a:pPr eaLnBrk="1" hangingPunct="1"/>
              <a:t>18</a:t>
            </a:fld>
            <a:endParaRPr lang="en-US" altLang="en-US" sz="1200"/>
          </a:p>
        </p:txBody>
      </p:sp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5675644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54274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>
              <a:ea typeface="ＭＳ Ｐゴシック" charset="-128"/>
            </a:endParaRPr>
          </a:p>
        </p:txBody>
      </p:sp>
      <p:sp>
        <p:nvSpPr>
          <p:cNvPr id="5427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fld id="{AE9FBFB5-80CB-644C-A0CD-A1421A2DE556}" type="slidenum">
              <a:rPr lang="en-US" altLang="en-US" sz="1200"/>
              <a:pPr eaLnBrk="1" hangingPunct="1"/>
              <a:t>20</a:t>
            </a:fld>
            <a:endParaRPr lang="en-US" altLang="en-US" sz="1200"/>
          </a:p>
        </p:txBody>
      </p:sp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484559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>
              <a:ea typeface="ＭＳ Ｐゴシック" charset="-128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fld id="{9DB8E972-FA62-BC41-8441-9505B6C53077}" type="slidenum">
              <a:rPr lang="en-US" altLang="en-US" sz="1200"/>
              <a:pPr eaLnBrk="1" hangingPunct="1"/>
              <a:t>2</a:t>
            </a:fld>
            <a:endParaRPr lang="en-US" altLang="en-US" sz="1200"/>
          </a:p>
        </p:txBody>
      </p:sp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00678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7410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>
              <a:ea typeface="ＭＳ Ｐゴシック" charset="-128"/>
            </a:endParaRPr>
          </a:p>
        </p:txBody>
      </p:sp>
      <p:sp>
        <p:nvSpPr>
          <p:cNvPr id="174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fld id="{1F31F228-DFAB-C543-B835-18BEA4A132EF}" type="slidenum">
              <a:rPr lang="en-US" altLang="en-US" sz="1200"/>
              <a:pPr eaLnBrk="1" hangingPunct="1"/>
              <a:t>3</a:t>
            </a:fld>
            <a:endParaRPr lang="en-US" altLang="en-US" sz="1200"/>
          </a:p>
        </p:txBody>
      </p:sp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461907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9458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>
              <a:ea typeface="ＭＳ Ｐゴシック" charset="-128"/>
            </a:endParaRPr>
          </a:p>
        </p:txBody>
      </p:sp>
      <p:sp>
        <p:nvSpPr>
          <p:cNvPr id="194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fld id="{1B204252-3A39-4140-B91A-2AE5930B5649}" type="slidenum">
              <a:rPr lang="en-US" altLang="en-US" sz="1200"/>
              <a:pPr eaLnBrk="1" hangingPunct="1"/>
              <a:t>4</a:t>
            </a:fld>
            <a:endParaRPr lang="en-US" altLang="en-US" sz="1200"/>
          </a:p>
        </p:txBody>
      </p:sp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29817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21506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>
              <a:ea typeface="ＭＳ Ｐゴシック" charset="-128"/>
            </a:endParaRPr>
          </a:p>
        </p:txBody>
      </p:sp>
      <p:sp>
        <p:nvSpPr>
          <p:cNvPr id="2150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fld id="{1D5E4569-EE34-C549-96F8-E46208E77111}" type="slidenum">
              <a:rPr lang="en-US" altLang="en-US" sz="1200"/>
              <a:pPr eaLnBrk="1" hangingPunct="1"/>
              <a:t>5</a:t>
            </a:fld>
            <a:endParaRPr lang="en-US" altLang="en-US" sz="1200"/>
          </a:p>
        </p:txBody>
      </p:sp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628844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23554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>
              <a:ea typeface="ＭＳ Ｐゴシック" charset="-128"/>
            </a:endParaRPr>
          </a:p>
        </p:txBody>
      </p:sp>
      <p:sp>
        <p:nvSpPr>
          <p:cNvPr id="2355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fld id="{BDD9C8E0-B2BA-4C4B-85C1-605BB9171FE8}" type="slidenum">
              <a:rPr lang="en-US" altLang="en-US" sz="1200"/>
              <a:pPr eaLnBrk="1" hangingPunct="1"/>
              <a:t>6</a:t>
            </a:fld>
            <a:endParaRPr lang="en-US" altLang="en-US" sz="1200"/>
          </a:p>
        </p:txBody>
      </p:sp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139314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2560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>
              <a:ea typeface="ＭＳ Ｐゴシック" charset="-128"/>
            </a:endParaRPr>
          </a:p>
        </p:txBody>
      </p:sp>
      <p:sp>
        <p:nvSpPr>
          <p:cNvPr id="2560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fld id="{E0CC6202-06EE-6D45-B7B7-5ECA48512579}" type="slidenum">
              <a:rPr lang="en-US" altLang="en-US" sz="1200"/>
              <a:pPr eaLnBrk="1" hangingPunct="1"/>
              <a:t>7</a:t>
            </a:fld>
            <a:endParaRPr lang="en-US" altLang="en-US" sz="1200"/>
          </a:p>
        </p:txBody>
      </p:sp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316333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27650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>
              <a:ea typeface="ＭＳ Ｐゴシック" charset="-128"/>
            </a:endParaRPr>
          </a:p>
        </p:txBody>
      </p:sp>
      <p:sp>
        <p:nvSpPr>
          <p:cNvPr id="2765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fld id="{5978AD63-4935-984C-A7EF-6D579DBFA36B}" type="slidenum">
              <a:rPr lang="en-US" altLang="en-US" sz="1200"/>
              <a:pPr eaLnBrk="1" hangingPunct="1"/>
              <a:t>8</a:t>
            </a:fld>
            <a:endParaRPr lang="en-US" altLang="en-US" sz="1200"/>
          </a:p>
        </p:txBody>
      </p:sp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250666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29698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>
              <a:ea typeface="ＭＳ Ｐゴシック" charset="-128"/>
            </a:endParaRPr>
          </a:p>
        </p:txBody>
      </p:sp>
      <p:sp>
        <p:nvSpPr>
          <p:cNvPr id="2969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fld id="{89B11C5E-3CF9-364B-85CC-22DF3BE34C0B}" type="slidenum">
              <a:rPr lang="en-US" altLang="en-US" sz="1200"/>
              <a:pPr eaLnBrk="1" hangingPunct="1"/>
              <a:t>9</a:t>
            </a:fld>
            <a:endParaRPr lang="en-US" altLang="en-US" sz="1200"/>
          </a:p>
        </p:txBody>
      </p:sp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07188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5867400" cy="6858000"/>
            <a:chOff x="0" y="0"/>
            <a:chExt cx="3696" cy="4320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auto">
            <a:xfrm>
              <a:off x="0" y="0"/>
              <a:ext cx="2880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1" hangingPunct="1"/>
              <a:endParaRPr kumimoji="1" lang="en-US">
                <a:latin typeface="Times New Roman" charset="0"/>
              </a:endParaRPr>
            </a:p>
          </p:txBody>
        </p:sp>
        <p:sp>
          <p:nvSpPr>
            <p:cNvPr id="6" name="AutoShape 4"/>
            <p:cNvSpPr>
              <a:spLocks noChangeArrowheads="1"/>
            </p:cNvSpPr>
            <p:nvPr/>
          </p:nvSpPr>
          <p:spPr bwMode="white">
            <a:xfrm>
              <a:off x="432" y="624"/>
              <a:ext cx="3264" cy="1200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1" hangingPunct="1"/>
              <a:endParaRPr kumimoji="1" lang="en-US">
                <a:latin typeface="Times New Roman" charset="0"/>
              </a:endParaRPr>
            </a:p>
          </p:txBody>
        </p:sp>
      </p:grpSp>
      <p:grpSp>
        <p:nvGrpSpPr>
          <p:cNvPr id="7" name="Group 5"/>
          <p:cNvGrpSpPr>
            <a:grpSpLocks/>
          </p:cNvGrpSpPr>
          <p:nvPr/>
        </p:nvGrpSpPr>
        <p:grpSpPr bwMode="auto">
          <a:xfrm>
            <a:off x="3632200" y="4889500"/>
            <a:ext cx="4876800" cy="319088"/>
            <a:chOff x="2288" y="3080"/>
            <a:chExt cx="3072" cy="201"/>
          </a:xfrm>
        </p:grpSpPr>
        <p:sp>
          <p:nvSpPr>
            <p:cNvPr id="8" name="AutoShape 6"/>
            <p:cNvSpPr>
              <a:spLocks noChangeArrowheads="1"/>
            </p:cNvSpPr>
            <p:nvPr/>
          </p:nvSpPr>
          <p:spPr bwMode="auto">
            <a:xfrm flipH="1">
              <a:off x="2288" y="3080"/>
              <a:ext cx="2914" cy="200"/>
            </a:xfrm>
            <a:prstGeom prst="roundRect">
              <a:avLst>
                <a:gd name="adj" fmla="val 0"/>
              </a:avLst>
            </a:pr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" name="AutoShape 7"/>
            <p:cNvSpPr>
              <a:spLocks noChangeArrowheads="1"/>
            </p:cNvSpPr>
            <p:nvPr/>
          </p:nvSpPr>
          <p:spPr bwMode="auto">
            <a:xfrm>
              <a:off x="5196" y="3080"/>
              <a:ext cx="164" cy="201"/>
            </a:xfrm>
            <a:prstGeom prst="flowChartDelay">
              <a:avLst/>
            </a:pr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5128" name="Rectangle 8"/>
          <p:cNvSpPr>
            <a:spLocks noGrp="1" noChangeArrowheads="1"/>
          </p:cNvSpPr>
          <p:nvPr>
            <p:ph type="subTitle" idx="1"/>
          </p:nvPr>
        </p:nvSpPr>
        <p:spPr>
          <a:xfrm>
            <a:off x="4673600" y="2927350"/>
            <a:ext cx="4013200" cy="1822450"/>
          </a:xfrm>
        </p:spPr>
        <p:txBody>
          <a:bodyPr anchor="b"/>
          <a:lstStyle>
            <a:lvl1pPr marL="0" indent="0">
              <a:buFont typeface="Wingdings" pitchFamily="2" charset="2"/>
              <a:buNone/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132" name="AutoShape 1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990600"/>
            <a:ext cx="8229600" cy="1905000"/>
          </a:xfrm>
          <a:prstGeom prst="roundRect">
            <a:avLst>
              <a:gd name="adj" fmla="val 50000"/>
            </a:avLst>
          </a:prstGeom>
        </p:spPr>
        <p:txBody>
          <a:bodyPr anchor="ctr"/>
          <a:lstStyle>
            <a:lvl1pPr algn="ctr"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0" name="Rectangle 9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Rectangle 10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" name="Rectangle 11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6200" y="6248400"/>
            <a:ext cx="588963" cy="488950"/>
          </a:xfrm>
        </p:spPr>
        <p:txBody>
          <a:bodyPr anchorCtr="0"/>
          <a:lstStyle>
            <a:lvl1pPr>
              <a:defRPr/>
            </a:lvl1pPr>
          </a:lstStyle>
          <a:p>
            <a:pPr>
              <a:defRPr/>
            </a:pPr>
            <a:fld id="{1B606053-A94E-2642-A871-637C0E6B90B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18468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5335D7-319A-1D49-B86F-5CC69B6ABD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69827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05600" y="762000"/>
            <a:ext cx="1981200" cy="532447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62000" y="762000"/>
            <a:ext cx="5791200" cy="53244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9FA296-3585-6144-ABE0-AF5FFC7AC33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376007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526F98-819E-5D4B-8CFC-526E834A2C6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817116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9FFDEB-2351-EF44-868E-DA800E6221E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718753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F09E1D-702A-6740-816F-E3D8EA3ADBE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564575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BDA92C-E0A6-1F4D-8B03-0EC6CA9AC62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899030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6CF130-AC4D-F04B-8526-3E76B10D17B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83577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9E5BD2-A6C6-E149-9AE8-95C8C8996A1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10392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31075E-E4C8-F24B-8DF2-D417D659657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040883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F68DE3-F364-8E4E-87E7-ECED3A5E9E2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56279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CD327B-9C84-E247-8C86-785B0BC9BB5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862926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2ACADB-5CF0-0243-960B-A68C9F7C1C9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170348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797E91-D8C1-A748-A0A2-8BEFEE2C70D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407398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8EE70E-F219-D749-B2B3-3ADF42B16CD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614659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AA278F-A033-4741-AAF4-74D9A5CC8F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642875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292966-FAB3-974E-BD05-A0F9755AF50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8511145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48F54B-9D9C-0D43-98BC-630A1FF7CC3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0239826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27BB15-48BE-384B-A49E-AF044BE25EB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7113907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92ADF2-A80E-4746-9429-6DE88DE8DCC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2558318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D2BA6A-545B-A645-91B2-34F6A94F3FA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2865351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C9A524-BA1C-3E4E-87EA-F98D2825D2F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24556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C43782-04FF-1A46-B130-2310B2F196F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3180944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22F19E-04A4-B844-BA70-4197E1CE9D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0350482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01026C-64A4-0C4D-86D8-0266C3BCEB2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6418854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31B56C-B265-A44F-B30C-54067CEAB73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2739172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502C54-B4F3-0643-A95D-97BD3F70EF5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3993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2362200"/>
            <a:ext cx="3770313" cy="37242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60913" y="2362200"/>
            <a:ext cx="3771900" cy="37242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AC770C-8985-A540-8410-B60C65645A7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81278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C3C645-E7E2-6749-B5E8-9871B16979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40739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42D98A-6363-C248-A38B-E87CA4A7F41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59358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424D6D-A577-8142-BF24-15ECCCE9C14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06412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070DB9-561A-E047-88F4-4EDE353AF92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22936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EEB36C-436A-904F-9A96-E1D0C2CFF86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35336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0"/>
            <a:ext cx="7620000" cy="6858000"/>
            <a:chOff x="0" y="0"/>
            <a:chExt cx="4800" cy="4320"/>
          </a:xfrm>
        </p:grpSpPr>
        <p:grpSp>
          <p:nvGrpSpPr>
            <p:cNvPr id="1032" name="Group 3"/>
            <p:cNvGrpSpPr>
              <a:grpSpLocks/>
            </p:cNvGrpSpPr>
            <p:nvPr userDrawn="1"/>
          </p:nvGrpSpPr>
          <p:grpSpPr bwMode="auto">
            <a:xfrm>
              <a:off x="0" y="0"/>
              <a:ext cx="2016" cy="4320"/>
              <a:chOff x="0" y="0"/>
              <a:chExt cx="2016" cy="4320"/>
            </a:xfrm>
          </p:grpSpPr>
          <p:sp>
            <p:nvSpPr>
              <p:cNvPr id="1036" name="Rectangle 4"/>
              <p:cNvSpPr>
                <a:spLocks noChangeArrowheads="1"/>
              </p:cNvSpPr>
              <p:nvPr userDrawn="1"/>
            </p:nvSpPr>
            <p:spPr bwMode="auto">
              <a:xfrm>
                <a:off x="0" y="0"/>
                <a:ext cx="480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37" name="Freeform 5"/>
              <p:cNvSpPr>
                <a:spLocks/>
              </p:cNvSpPr>
              <p:nvPr userDrawn="1"/>
            </p:nvSpPr>
            <p:spPr bwMode="auto">
              <a:xfrm>
                <a:off x="288" y="0"/>
                <a:ext cx="1728" cy="735"/>
              </a:xfrm>
              <a:custGeom>
                <a:avLst/>
                <a:gdLst>
                  <a:gd name="T0" fmla="*/ 1728 w 1728"/>
                  <a:gd name="T1" fmla="*/ 0 h 735"/>
                  <a:gd name="T2" fmla="*/ 1728 w 1728"/>
                  <a:gd name="T3" fmla="*/ 480 h 735"/>
                  <a:gd name="T4" fmla="*/ 380 w 1728"/>
                  <a:gd name="T5" fmla="*/ 482 h 735"/>
                  <a:gd name="T6" fmla="*/ 354 w 1728"/>
                  <a:gd name="T7" fmla="*/ 480 h 735"/>
                  <a:gd name="T8" fmla="*/ 308 w 1728"/>
                  <a:gd name="T9" fmla="*/ 489 h 735"/>
                  <a:gd name="T10" fmla="*/ 246 w 1728"/>
                  <a:gd name="T11" fmla="*/ 531 h 735"/>
                  <a:gd name="T12" fmla="*/ 206 w 1728"/>
                  <a:gd name="T13" fmla="*/ 597 h 735"/>
                  <a:gd name="T14" fmla="*/ 192 w 1728"/>
                  <a:gd name="T15" fmla="*/ 666 h 735"/>
                  <a:gd name="T16" fmla="*/ 192 w 1728"/>
                  <a:gd name="T17" fmla="*/ 735 h 735"/>
                  <a:gd name="T18" fmla="*/ 0 w 1728"/>
                  <a:gd name="T19" fmla="*/ 735 h 735"/>
                  <a:gd name="T20" fmla="*/ 0 w 1728"/>
                  <a:gd name="T21" fmla="*/ 480 h 735"/>
                  <a:gd name="T22" fmla="*/ 0 w 1728"/>
                  <a:gd name="T23" fmla="*/ 0 h 735"/>
                  <a:gd name="T24" fmla="*/ 1728 w 1728"/>
                  <a:gd name="T25" fmla="*/ 0 h 735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1728" h="735">
                    <a:moveTo>
                      <a:pt x="1728" y="0"/>
                    </a:moveTo>
                    <a:lnTo>
                      <a:pt x="1728" y="480"/>
                    </a:lnTo>
                    <a:lnTo>
                      <a:pt x="380" y="482"/>
                    </a:lnTo>
                    <a:lnTo>
                      <a:pt x="354" y="480"/>
                    </a:lnTo>
                    <a:lnTo>
                      <a:pt x="308" y="489"/>
                    </a:lnTo>
                    <a:cubicBezTo>
                      <a:pt x="290" y="498"/>
                      <a:pt x="263" y="513"/>
                      <a:pt x="246" y="531"/>
                    </a:cubicBezTo>
                    <a:cubicBezTo>
                      <a:pt x="229" y="549"/>
                      <a:pt x="215" y="574"/>
                      <a:pt x="206" y="597"/>
                    </a:cubicBezTo>
                    <a:cubicBezTo>
                      <a:pt x="197" y="620"/>
                      <a:pt x="194" y="643"/>
                      <a:pt x="192" y="666"/>
                    </a:cubicBezTo>
                    <a:lnTo>
                      <a:pt x="192" y="735"/>
                    </a:lnTo>
                    <a:lnTo>
                      <a:pt x="0" y="735"/>
                    </a:lnTo>
                    <a:lnTo>
                      <a:pt x="0" y="480"/>
                    </a:lnTo>
                    <a:lnTo>
                      <a:pt x="0" y="0"/>
                    </a:lnTo>
                    <a:lnTo>
                      <a:pt x="1728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 cap="flat" cmpd="sng">
                    <a:solidFill>
                      <a:srgbClr val="000000"/>
                    </a:solidFill>
                    <a:prstDash val="solid"/>
                    <a:miter lim="800000"/>
                    <a:headEnd type="none" w="med" len="med"/>
                    <a:tailEnd type="none" w="med" len="med"/>
                  </a14:hiddenLine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</p:grpSp>
        <p:grpSp>
          <p:nvGrpSpPr>
            <p:cNvPr id="1033" name="Group 6"/>
            <p:cNvGrpSpPr>
              <a:grpSpLocks/>
            </p:cNvGrpSpPr>
            <p:nvPr/>
          </p:nvGrpSpPr>
          <p:grpSpPr bwMode="auto">
            <a:xfrm>
              <a:off x="144" y="1248"/>
              <a:ext cx="4656" cy="201"/>
              <a:chOff x="144" y="1248"/>
              <a:chExt cx="4656" cy="201"/>
            </a:xfrm>
          </p:grpSpPr>
          <p:sp>
            <p:nvSpPr>
              <p:cNvPr id="1034" name="AutoShape 7"/>
              <p:cNvSpPr>
                <a:spLocks noChangeArrowheads="1"/>
              </p:cNvSpPr>
              <p:nvPr/>
            </p:nvSpPr>
            <p:spPr bwMode="auto">
              <a:xfrm>
                <a:off x="384" y="1248"/>
                <a:ext cx="4416" cy="200"/>
              </a:xfrm>
              <a:prstGeom prst="roundRect">
                <a:avLst>
                  <a:gd name="adj" fmla="val 0"/>
                </a:avLst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35" name="AutoShape 8"/>
              <p:cNvSpPr>
                <a:spLocks noChangeArrowheads="1"/>
              </p:cNvSpPr>
              <p:nvPr/>
            </p:nvSpPr>
            <p:spPr bwMode="auto">
              <a:xfrm flipH="1">
                <a:off x="144" y="1248"/>
                <a:ext cx="248" cy="201"/>
              </a:xfrm>
              <a:prstGeom prst="flowChartDelay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1027" name="AutoShape 9"/>
          <p:cNvSpPr>
            <a:spLocks noGrp="1" noChangeArrowheads="1"/>
          </p:cNvSpPr>
          <p:nvPr>
            <p:ph type="title"/>
          </p:nvPr>
        </p:nvSpPr>
        <p:spPr bwMode="auto">
          <a:xfrm>
            <a:off x="762000" y="762000"/>
            <a:ext cx="7924800" cy="1143000"/>
          </a:xfrm>
          <a:prstGeom prst="roundRect">
            <a:avLst>
              <a:gd name="adj" fmla="val 21667"/>
            </a:avLst>
          </a:prstGeom>
          <a:noFill/>
          <a:ln>
            <a:noFill/>
          </a:ln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8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2362200"/>
            <a:ext cx="7694613" cy="3724275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107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2438400" y="6248400"/>
            <a:ext cx="2132013" cy="474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8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791200" y="6248400"/>
            <a:ext cx="2897188" cy="474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9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4138" y="6242050"/>
            <a:ext cx="587375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1" compatLnSpc="1">
            <a:prstTxWarp prst="textNoShape">
              <a:avLst/>
            </a:prstTxWarp>
          </a:bodyPr>
          <a:lstStyle>
            <a:lvl1pPr eaLnBrk="1" hangingPunct="1">
              <a:defRPr sz="2600" b="1">
                <a:solidFill>
                  <a:schemeClr val="bg1"/>
                </a:solidFill>
                <a:latin typeface="Arial" charset="0"/>
              </a:defRPr>
            </a:lvl1pPr>
          </a:lstStyle>
          <a:p>
            <a:pPr>
              <a:defRPr/>
            </a:pPr>
            <a:fld id="{24362068-F70A-D349-BEA8-948274BD636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6495" r:id="rId1"/>
    <p:sldLayoutId id="2147486443" r:id="rId2"/>
    <p:sldLayoutId id="2147486444" r:id="rId3"/>
    <p:sldLayoutId id="2147486445" r:id="rId4"/>
    <p:sldLayoutId id="2147486446" r:id="rId5"/>
    <p:sldLayoutId id="2147486447" r:id="rId6"/>
    <p:sldLayoutId id="2147486448" r:id="rId7"/>
    <p:sldLayoutId id="2147486449" r:id="rId8"/>
    <p:sldLayoutId id="2147486450" r:id="rId9"/>
    <p:sldLayoutId id="2147486451" r:id="rId10"/>
    <p:sldLayoutId id="2147486452" r:id="rId11"/>
  </p:sldLayoutIdLst>
  <p:hf sldNum="0" hdr="0" ftr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+mj-lt"/>
          <a:ea typeface="ＭＳ Ｐゴシック" charset="-128"/>
          <a:cs typeface="ＭＳ Ｐゴシック" charset="-128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charset="0"/>
        <a:buChar char="l"/>
        <a:defRPr sz="28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Char char="–"/>
        <a:defRPr sz="24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charset="0"/>
        <a:buChar char="l"/>
        <a:defRPr sz="2000">
          <a:solidFill>
            <a:schemeClr val="tx1"/>
          </a:solidFill>
          <a:latin typeface="+mn-lt"/>
          <a:ea typeface="ＭＳ Ｐゴシック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80000"/>
        <a:buChar char="–"/>
        <a:defRPr sz="2000">
          <a:solidFill>
            <a:schemeClr val="tx1"/>
          </a:solidFill>
          <a:latin typeface="+mn-lt"/>
          <a:ea typeface="ＭＳ Ｐゴシック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charset="0"/>
        <a:buChar char="l"/>
        <a:defRPr sz="2000">
          <a:solidFill>
            <a:schemeClr val="tx1"/>
          </a:solidFill>
          <a:latin typeface="+mn-lt"/>
          <a:ea typeface="ＭＳ Ｐゴシック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3315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C100851B-1C1D-8D41-83C9-215C0AAE102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6453" r:id="rId1"/>
    <p:sldLayoutId id="2147486454" r:id="rId2"/>
    <p:sldLayoutId id="2147486455" r:id="rId3"/>
    <p:sldLayoutId id="2147486456" r:id="rId4"/>
    <p:sldLayoutId id="2147486457" r:id="rId5"/>
    <p:sldLayoutId id="2147486458" r:id="rId6"/>
    <p:sldLayoutId id="2147486459" r:id="rId7"/>
    <p:sldLayoutId id="2147486460" r:id="rId8"/>
    <p:sldLayoutId id="2147486461" r:id="rId9"/>
    <p:sldLayoutId id="2147486462" r:id="rId10"/>
    <p:sldLayoutId id="2147486463" r:id="rId11"/>
  </p:sldLayoutIdLst>
  <p:hf sldNum="0" hdr="0" ftr="0"/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2560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6CD95BCF-906F-9D45-98EA-1BDC44B1C42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6464" r:id="rId1"/>
    <p:sldLayoutId id="2147486465" r:id="rId2"/>
    <p:sldLayoutId id="2147486466" r:id="rId3"/>
    <p:sldLayoutId id="2147486467" r:id="rId4"/>
    <p:sldLayoutId id="2147486468" r:id="rId5"/>
    <p:sldLayoutId id="2147486469" r:id="rId6"/>
    <p:sldLayoutId id="2147486470" r:id="rId7"/>
    <p:sldLayoutId id="2147486471" r:id="rId8"/>
    <p:sldLayoutId id="2147486472" r:id="rId9"/>
    <p:sldLayoutId id="2147486473" r:id="rId10"/>
    <p:sldLayoutId id="2147486474" r:id="rId11"/>
  </p:sldLayoutIdLst>
  <p:hf sldNum="0" hdr="0" ftr="0"/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0"/>
          <a:cs typeface="ＭＳ Ｐゴシック" charset="0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0"/>
          <a:cs typeface="ＭＳ Ｐゴシック" charset="0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0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0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Rectangle 3"/>
          <p:cNvSpPr>
            <a:spLocks noGrp="1" noChangeArrowheads="1"/>
          </p:cNvSpPr>
          <p:nvPr>
            <p:ph sz="half" idx="4294967295"/>
          </p:nvPr>
        </p:nvSpPr>
        <p:spPr>
          <a:xfrm>
            <a:off x="3131840" y="116626"/>
            <a:ext cx="5949759" cy="836712"/>
          </a:xfrm>
        </p:spPr>
        <p:txBody>
          <a:bodyPr/>
          <a:lstStyle/>
          <a:p>
            <a:pPr algn="ctr" eaLnBrk="1" hangingPunct="1">
              <a:lnSpc>
                <a:spcPct val="90000"/>
              </a:lnSpc>
              <a:buFont typeface="Wingdings" charset="0"/>
              <a:buNone/>
            </a:pPr>
            <a:r>
              <a:rPr lang="en-US" sz="2000" b="1" dirty="0">
                <a:solidFill>
                  <a:srgbClr val="98182D"/>
                </a:solidFill>
                <a:latin typeface="Arial" charset="0"/>
                <a:ea typeface="ＭＳ Ｐゴシック" charset="0"/>
                <a:cs typeface="ＭＳ Ｐゴシック" charset="0"/>
              </a:rPr>
              <a:t>PROGRAM STUDI ILMU PEMERINTAHAN </a:t>
            </a:r>
          </a:p>
          <a:p>
            <a:pPr algn="ctr" eaLnBrk="1" hangingPunct="1">
              <a:lnSpc>
                <a:spcPct val="90000"/>
              </a:lnSpc>
              <a:buFont typeface="Wingdings" charset="0"/>
              <a:buNone/>
            </a:pPr>
            <a:r>
              <a:rPr lang="en-US" sz="2000" b="1" dirty="0">
                <a:solidFill>
                  <a:srgbClr val="98182D"/>
                </a:solidFill>
                <a:latin typeface="Arial" charset="0"/>
                <a:ea typeface="ＭＳ Ｐゴシック" charset="0"/>
                <a:cs typeface="ＭＳ Ｐゴシック" charset="0"/>
              </a:rPr>
              <a:t>STPMD </a:t>
            </a:r>
            <a:r>
              <a:rPr lang="ja-JP" altLang="en-US" sz="2000" b="1" dirty="0">
                <a:solidFill>
                  <a:srgbClr val="98182D"/>
                </a:solidFill>
                <a:latin typeface="Arial" charset="0"/>
                <a:ea typeface="ＭＳ Ｐゴシック" charset="0"/>
                <a:cs typeface="ＭＳ Ｐゴシック" charset="0"/>
              </a:rPr>
              <a:t>“</a:t>
            </a:r>
            <a:r>
              <a:rPr lang="en-US" altLang="ja-JP" sz="2000" b="1" dirty="0">
                <a:solidFill>
                  <a:srgbClr val="98182D"/>
                </a:solidFill>
                <a:latin typeface="Arial" charset="0"/>
                <a:ea typeface="ＭＳ Ｐゴシック" charset="0"/>
                <a:cs typeface="ＭＳ Ｐゴシック" charset="0"/>
              </a:rPr>
              <a:t>APMD</a:t>
            </a:r>
            <a:r>
              <a:rPr lang="ja-JP" altLang="en-US" sz="2000" b="1">
                <a:solidFill>
                  <a:srgbClr val="98182D"/>
                </a:solidFill>
                <a:latin typeface="Arial" charset="0"/>
                <a:ea typeface="ＭＳ Ｐゴシック" charset="0"/>
                <a:cs typeface="ＭＳ Ｐゴシック" charset="0"/>
              </a:rPr>
              <a:t>”</a:t>
            </a:r>
            <a:endParaRPr lang="en-US" altLang="ja-JP" sz="2000" b="1" dirty="0">
              <a:solidFill>
                <a:srgbClr val="98182D"/>
              </a:solidFill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38914" name="AutoShape 2"/>
          <p:cNvSpPr>
            <a:spLocks noGrp="1" noChangeArrowheads="1"/>
          </p:cNvSpPr>
          <p:nvPr>
            <p:ph type="title" idx="4294967295"/>
          </p:nvPr>
        </p:nvSpPr>
        <p:spPr>
          <a:xfrm>
            <a:off x="1403648" y="1239143"/>
            <a:ext cx="7128792" cy="701775"/>
          </a:xfrm>
        </p:spPr>
        <p:txBody>
          <a:bodyPr/>
          <a:lstStyle/>
          <a:p>
            <a:pPr eaLnBrk="1" hangingPunct="1"/>
            <a:r>
              <a:rPr lang="en-US" sz="2800" dirty="0">
                <a:solidFill>
                  <a:srgbClr val="0000CC"/>
                </a:solidFill>
                <a:latin typeface="Arial" charset="0"/>
                <a:ea typeface="ＭＳ Ｐゴシック" charset="0"/>
                <a:cs typeface="ＭＳ Ｐゴシック" charset="0"/>
              </a:rPr>
              <a:t>MATA KULIAH </a:t>
            </a:r>
            <a:br>
              <a:rPr lang="en-US" sz="2800" dirty="0">
                <a:solidFill>
                  <a:srgbClr val="0000CC"/>
                </a:solidFill>
                <a:latin typeface="Arial" charset="0"/>
                <a:ea typeface="ＭＳ Ｐゴシック" charset="0"/>
                <a:cs typeface="ＭＳ Ｐゴシック" charset="0"/>
              </a:rPr>
            </a:br>
            <a:r>
              <a:rPr lang="en-US" sz="2800" dirty="0">
                <a:solidFill>
                  <a:srgbClr val="0000CC"/>
                </a:solidFill>
                <a:latin typeface="Arial" charset="0"/>
                <a:ea typeface="ＭＳ Ｐゴシック" charset="0"/>
                <a:cs typeface="ＭＳ Ｐゴシック" charset="0"/>
              </a:rPr>
              <a:t>METODE PENELITIAN SOSIAL (3 </a:t>
            </a:r>
            <a:r>
              <a:rPr lang="en-US" sz="2800" dirty="0" err="1">
                <a:solidFill>
                  <a:srgbClr val="0000CC"/>
                </a:solidFill>
                <a:latin typeface="Arial" charset="0"/>
                <a:ea typeface="ＭＳ Ｐゴシック" charset="0"/>
                <a:cs typeface="ＭＳ Ｐゴシック" charset="0"/>
              </a:rPr>
              <a:t>sks</a:t>
            </a:r>
            <a:r>
              <a:rPr lang="en-US" sz="2800" dirty="0">
                <a:solidFill>
                  <a:srgbClr val="0000CC"/>
                </a:solidFill>
                <a:latin typeface="Arial" charset="0"/>
                <a:ea typeface="ＭＳ Ｐゴシック" charset="0"/>
                <a:cs typeface="ＭＳ Ｐゴシック" charset="0"/>
              </a:rPr>
              <a:t>)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DDB7658-7016-8044-A5A0-1C50F295936D}"/>
              </a:ext>
            </a:extLst>
          </p:cNvPr>
          <p:cNvSpPr txBox="1"/>
          <p:nvPr/>
        </p:nvSpPr>
        <p:spPr>
          <a:xfrm>
            <a:off x="971600" y="3414156"/>
            <a:ext cx="763284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rgbClr val="002060"/>
                </a:solidFill>
                <a:latin typeface="Chalkboard SE" panose="03050602040202020205" pitchFamily="66" charset="77"/>
              </a:rPr>
              <a:t>BAGIAN III : </a:t>
            </a:r>
          </a:p>
          <a:p>
            <a:r>
              <a:rPr lang="en-US" sz="3200" dirty="0">
                <a:solidFill>
                  <a:srgbClr val="002060"/>
                </a:solidFill>
                <a:latin typeface="Chalkboard SE" panose="03050602040202020205" pitchFamily="66" charset="77"/>
              </a:rPr>
              <a:t>UNSUR-UNSUR PENELITIAN ILMIAH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E93E909-D831-AB4F-954C-806618CED48C}"/>
              </a:ext>
            </a:extLst>
          </p:cNvPr>
          <p:cNvSpPr txBox="1"/>
          <p:nvPr/>
        </p:nvSpPr>
        <p:spPr>
          <a:xfrm>
            <a:off x="3652842" y="6093296"/>
            <a:ext cx="49571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>
                <a:solidFill>
                  <a:schemeClr val="accent6">
                    <a:lumMod val="50000"/>
                  </a:schemeClr>
                </a:solidFill>
              </a:rPr>
              <a:t>Dosen</a:t>
            </a:r>
            <a:r>
              <a:rPr lang="en-US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6">
                    <a:lumMod val="50000"/>
                  </a:schemeClr>
                </a:solidFill>
              </a:rPr>
              <a:t>Pengampu</a:t>
            </a:r>
            <a:r>
              <a:rPr lang="en-US" dirty="0">
                <a:solidFill>
                  <a:schemeClr val="accent6">
                    <a:lumMod val="50000"/>
                  </a:schemeClr>
                </a:solidFill>
              </a:rPr>
              <a:t>: Drs. </a:t>
            </a:r>
            <a:r>
              <a:rPr lang="en-US" dirty="0" err="1">
                <a:solidFill>
                  <a:schemeClr val="accent6">
                    <a:lumMod val="50000"/>
                  </a:schemeClr>
                </a:solidFill>
              </a:rPr>
              <a:t>Hastowiyono</a:t>
            </a:r>
            <a:r>
              <a:rPr lang="en-US" dirty="0">
                <a:solidFill>
                  <a:schemeClr val="accent6">
                    <a:lumMod val="50000"/>
                  </a:schemeClr>
                </a:solidFill>
              </a:rPr>
              <a:t>, M.S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188913"/>
            <a:ext cx="8785225" cy="5907087"/>
          </a:xfrm>
          <a:ln w="25400">
            <a:solidFill>
              <a:schemeClr val="tx1"/>
            </a:solidFill>
          </a:ln>
        </p:spPr>
        <p:txBody>
          <a:bodyPr/>
          <a:lstStyle/>
          <a:p>
            <a:pPr eaLnBrk="1" hangingPunct="1"/>
            <a:r>
              <a:rPr lang="en-US" altLang="en-US" sz="2000" dirty="0" err="1"/>
              <a:t>Fungsi</a:t>
            </a:r>
            <a:r>
              <a:rPr lang="en-US" altLang="en-US" sz="2000" dirty="0"/>
              <a:t> </a:t>
            </a:r>
            <a:r>
              <a:rPr lang="en-US" altLang="en-US" sz="2000" dirty="0" err="1"/>
              <a:t>Teori</a:t>
            </a:r>
            <a:r>
              <a:rPr lang="en-US" altLang="en-US" sz="2000" dirty="0"/>
              <a:t>:</a:t>
            </a:r>
          </a:p>
          <a:p>
            <a:pPr eaLnBrk="1" hangingPunct="1">
              <a:buFontTx/>
              <a:buNone/>
            </a:pPr>
            <a:r>
              <a:rPr lang="en-US" altLang="en-US" sz="2000" dirty="0"/>
              <a:t>	</a:t>
            </a:r>
            <a:r>
              <a:rPr lang="en-US" altLang="en-US" sz="2000" dirty="0" err="1"/>
              <a:t>Teori</a:t>
            </a:r>
            <a:r>
              <a:rPr lang="en-US" altLang="en-US" sz="2000" dirty="0"/>
              <a:t> </a:t>
            </a:r>
            <a:r>
              <a:rPr lang="en-US" altLang="en-US" sz="2000" dirty="0" err="1"/>
              <a:t>merupakan</a:t>
            </a:r>
            <a:r>
              <a:rPr lang="en-US" altLang="en-US" sz="2000" dirty="0"/>
              <a:t> </a:t>
            </a:r>
            <a:r>
              <a:rPr lang="en-US" altLang="en-US" sz="2000" dirty="0" err="1"/>
              <a:t>bentuk</a:t>
            </a:r>
            <a:r>
              <a:rPr lang="en-US" altLang="en-US" sz="2000" dirty="0"/>
              <a:t> </a:t>
            </a:r>
            <a:r>
              <a:rPr lang="en-US" altLang="en-US" sz="2000" dirty="0" err="1"/>
              <a:t>penjelasan</a:t>
            </a:r>
            <a:r>
              <a:rPr lang="en-US" altLang="en-US" sz="2000" dirty="0"/>
              <a:t> paling </a:t>
            </a:r>
            <a:r>
              <a:rPr lang="en-US" altLang="en-US" sz="2000" dirty="0" err="1"/>
              <a:t>umum</a:t>
            </a:r>
            <a:r>
              <a:rPr lang="en-US" altLang="en-US" sz="2000" dirty="0"/>
              <a:t> yang </a:t>
            </a:r>
            <a:r>
              <a:rPr lang="en-US" altLang="en-US" sz="2000" dirty="0" err="1"/>
              <a:t>memberitahu</a:t>
            </a:r>
            <a:r>
              <a:rPr lang="en-US" altLang="en-US" sz="2000" dirty="0"/>
              <a:t> </a:t>
            </a:r>
            <a:r>
              <a:rPr lang="en-US" altLang="en-US" sz="2000" dirty="0" err="1"/>
              <a:t>kita</a:t>
            </a:r>
            <a:r>
              <a:rPr lang="en-US" altLang="en-US" sz="2000" dirty="0"/>
              <a:t> </a:t>
            </a:r>
            <a:r>
              <a:rPr lang="en-US" altLang="en-US" sz="2000" dirty="0" err="1"/>
              <a:t>mengapa</a:t>
            </a:r>
            <a:r>
              <a:rPr lang="en-US" altLang="en-US" sz="2000" dirty="0"/>
              <a:t> </a:t>
            </a:r>
            <a:r>
              <a:rPr lang="en-US" altLang="en-US" sz="2000" dirty="0" err="1"/>
              <a:t>sesuatu</a:t>
            </a:r>
            <a:r>
              <a:rPr lang="en-US" altLang="en-US" sz="2000" dirty="0"/>
              <a:t> </a:t>
            </a:r>
            <a:r>
              <a:rPr lang="en-US" altLang="en-US" sz="2000" dirty="0" err="1"/>
              <a:t>itu</a:t>
            </a:r>
            <a:r>
              <a:rPr lang="en-US" altLang="en-US" sz="2000" dirty="0"/>
              <a:t> </a:t>
            </a:r>
            <a:r>
              <a:rPr lang="en-US" altLang="en-US" sz="2000" dirty="0" err="1"/>
              <a:t>terjadi</a:t>
            </a:r>
            <a:r>
              <a:rPr lang="en-US" altLang="en-US" sz="2000" dirty="0"/>
              <a:t>  (</a:t>
            </a:r>
            <a:r>
              <a:rPr lang="en-US" altLang="en-US" sz="2000" dirty="0" err="1"/>
              <a:t>eksplanasi</a:t>
            </a:r>
            <a:r>
              <a:rPr lang="en-US" altLang="en-US" sz="2000" dirty="0"/>
              <a:t>) dan </a:t>
            </a:r>
            <a:r>
              <a:rPr lang="en-US" altLang="en-US" sz="2000" dirty="0" err="1"/>
              <a:t>kapan</a:t>
            </a:r>
            <a:r>
              <a:rPr lang="en-US" altLang="en-US" sz="2000" dirty="0"/>
              <a:t> </a:t>
            </a:r>
            <a:r>
              <a:rPr lang="en-US" altLang="en-US" sz="2000" dirty="0" err="1"/>
              <a:t>sesuatu</a:t>
            </a:r>
            <a:r>
              <a:rPr lang="en-US" altLang="en-US" sz="2000" dirty="0"/>
              <a:t> </a:t>
            </a:r>
            <a:r>
              <a:rPr lang="en-US" altLang="en-US" sz="2000" dirty="0" err="1"/>
              <a:t>dapat</a:t>
            </a:r>
            <a:r>
              <a:rPr lang="en-US" altLang="en-US" sz="2000" dirty="0"/>
              <a:t> </a:t>
            </a:r>
            <a:r>
              <a:rPr lang="en-US" altLang="en-US" sz="2000" dirty="0" err="1"/>
              <a:t>diduga</a:t>
            </a:r>
            <a:r>
              <a:rPr lang="en-US" altLang="en-US" sz="2000" dirty="0"/>
              <a:t> </a:t>
            </a:r>
            <a:r>
              <a:rPr lang="en-US" altLang="en-US" sz="2000" dirty="0" err="1"/>
              <a:t>akan</a:t>
            </a:r>
            <a:r>
              <a:rPr lang="en-US" altLang="en-US" sz="2000" dirty="0"/>
              <a:t> </a:t>
            </a:r>
            <a:r>
              <a:rPr lang="en-US" altLang="en-US" sz="2000" dirty="0" err="1"/>
              <a:t>terjadi</a:t>
            </a:r>
            <a:r>
              <a:rPr lang="en-US" altLang="en-US" sz="2000" dirty="0"/>
              <a:t> (</a:t>
            </a:r>
            <a:r>
              <a:rPr lang="en-US" altLang="en-US" sz="2000" dirty="0" err="1"/>
              <a:t>prediksi</a:t>
            </a:r>
            <a:r>
              <a:rPr lang="en-US" altLang="en-US" sz="2000" dirty="0"/>
              <a:t>).</a:t>
            </a:r>
          </a:p>
          <a:p>
            <a:pPr indent="-19050" eaLnBrk="1" hangingPunct="1">
              <a:buFontTx/>
              <a:buNone/>
            </a:pPr>
            <a:r>
              <a:rPr lang="en-US" altLang="en-US" sz="2000" dirty="0" err="1"/>
              <a:t>Berdasarkan</a:t>
            </a:r>
            <a:r>
              <a:rPr lang="en-US" altLang="en-US" sz="2000" dirty="0"/>
              <a:t> </a:t>
            </a:r>
            <a:r>
              <a:rPr lang="en-US" altLang="en-US" sz="2000" dirty="0" err="1"/>
              <a:t>pengertian</a:t>
            </a:r>
            <a:r>
              <a:rPr lang="en-US" altLang="en-US" sz="2000" dirty="0"/>
              <a:t> </a:t>
            </a:r>
            <a:r>
              <a:rPr lang="en-US" altLang="en-US" sz="2000" dirty="0" err="1"/>
              <a:t>tersebut</a:t>
            </a:r>
            <a:r>
              <a:rPr lang="en-US" altLang="en-US" sz="2000" dirty="0"/>
              <a:t>, </a:t>
            </a:r>
            <a:r>
              <a:rPr lang="en-US" altLang="en-US" sz="2000" dirty="0" err="1"/>
              <a:t>maka</a:t>
            </a:r>
            <a:r>
              <a:rPr lang="en-US" altLang="en-US" sz="2000" dirty="0"/>
              <a:t> </a:t>
            </a:r>
            <a:r>
              <a:rPr lang="en-US" altLang="en-US" sz="2000" dirty="0" err="1"/>
              <a:t>teori</a:t>
            </a:r>
            <a:r>
              <a:rPr lang="en-US" altLang="en-US" sz="2000" dirty="0"/>
              <a:t> </a:t>
            </a:r>
            <a:r>
              <a:rPr lang="en-US" altLang="en-US" sz="2000" dirty="0" err="1"/>
              <a:t>dapat</a:t>
            </a:r>
            <a:r>
              <a:rPr lang="en-US" altLang="en-US" sz="2000" dirty="0"/>
              <a:t> </a:t>
            </a:r>
            <a:r>
              <a:rPr lang="en-US" altLang="en-US" sz="2000" dirty="0" err="1"/>
              <a:t>digunakan</a:t>
            </a:r>
            <a:r>
              <a:rPr lang="en-US" altLang="en-US" sz="2000" dirty="0"/>
              <a:t> </a:t>
            </a:r>
            <a:r>
              <a:rPr lang="en-US" altLang="en-US" sz="2000" dirty="0" err="1"/>
              <a:t>untuk</a:t>
            </a:r>
            <a:r>
              <a:rPr lang="en-US" altLang="en-US" sz="2000" dirty="0"/>
              <a:t> </a:t>
            </a:r>
            <a:r>
              <a:rPr lang="en-US" altLang="en-US" sz="2000" dirty="0" err="1"/>
              <a:t>menjelaskan</a:t>
            </a:r>
            <a:r>
              <a:rPr lang="en-US" altLang="en-US" sz="2000" dirty="0"/>
              <a:t> </a:t>
            </a:r>
            <a:r>
              <a:rPr lang="en-US" altLang="en-US" sz="2000" dirty="0" err="1"/>
              <a:t>terjadinya</a:t>
            </a:r>
            <a:r>
              <a:rPr lang="en-US" altLang="en-US" sz="2000" dirty="0"/>
              <a:t> </a:t>
            </a:r>
            <a:r>
              <a:rPr lang="en-US" altLang="en-US" sz="2000" dirty="0" err="1"/>
              <a:t>suatu</a:t>
            </a:r>
            <a:r>
              <a:rPr lang="en-US" altLang="en-US" sz="2000" dirty="0"/>
              <a:t> </a:t>
            </a:r>
            <a:r>
              <a:rPr lang="en-US" altLang="en-US" sz="2000" dirty="0" err="1"/>
              <a:t>fenomena</a:t>
            </a:r>
            <a:r>
              <a:rPr lang="en-US" altLang="en-US" sz="2000" dirty="0"/>
              <a:t> </a:t>
            </a:r>
            <a:r>
              <a:rPr lang="en-US" altLang="en-US" sz="2000" dirty="0" err="1"/>
              <a:t>tertentu</a:t>
            </a:r>
            <a:r>
              <a:rPr lang="en-US" altLang="en-US" sz="2000" dirty="0"/>
              <a:t>, dan </a:t>
            </a:r>
            <a:r>
              <a:rPr lang="en-US" altLang="en-US" sz="2000" dirty="0" err="1"/>
              <a:t>dapat</a:t>
            </a:r>
            <a:r>
              <a:rPr lang="en-US" altLang="en-US" sz="2000" dirty="0"/>
              <a:t> pula </a:t>
            </a:r>
            <a:r>
              <a:rPr lang="en-US" altLang="en-US" sz="2000" dirty="0" err="1"/>
              <a:t>untuk</a:t>
            </a:r>
            <a:r>
              <a:rPr lang="en-US" altLang="en-US" sz="2000" dirty="0"/>
              <a:t> </a:t>
            </a:r>
            <a:r>
              <a:rPr lang="en-US" altLang="en-US" sz="2000" dirty="0" err="1"/>
              <a:t>membuat</a:t>
            </a:r>
            <a:r>
              <a:rPr lang="en-US" altLang="en-US" sz="2000" dirty="0"/>
              <a:t> </a:t>
            </a:r>
            <a:r>
              <a:rPr lang="en-US" altLang="en-US" sz="2000" dirty="0" err="1"/>
              <a:t>dugaan</a:t>
            </a:r>
            <a:r>
              <a:rPr lang="en-US" altLang="en-US" sz="2000" dirty="0"/>
              <a:t> </a:t>
            </a:r>
            <a:r>
              <a:rPr lang="en-US" altLang="en-US" sz="2000" dirty="0" err="1"/>
              <a:t>atau</a:t>
            </a:r>
            <a:r>
              <a:rPr lang="en-US" altLang="en-US" sz="2000" dirty="0"/>
              <a:t> </a:t>
            </a:r>
            <a:r>
              <a:rPr lang="en-US" altLang="en-US" sz="2000" dirty="0" err="1"/>
              <a:t>prediksi</a:t>
            </a:r>
            <a:r>
              <a:rPr lang="en-US" altLang="en-US" sz="2000" dirty="0"/>
              <a:t> (</a:t>
            </a:r>
            <a:r>
              <a:rPr lang="en-US" altLang="en-US" sz="2000" dirty="0" err="1"/>
              <a:t>ramalan</a:t>
            </a:r>
            <a:r>
              <a:rPr lang="en-US" altLang="en-US" sz="2000" dirty="0"/>
              <a:t>) “</a:t>
            </a:r>
            <a:r>
              <a:rPr lang="en-US" altLang="en-US" sz="2000" dirty="0" err="1"/>
              <a:t>akan</a:t>
            </a:r>
            <a:r>
              <a:rPr lang="en-US" altLang="en-US" sz="2000" dirty="0"/>
              <a:t>” </a:t>
            </a:r>
            <a:r>
              <a:rPr lang="en-US" altLang="en-US" sz="2000" dirty="0" err="1"/>
              <a:t>terjadinya</a:t>
            </a:r>
            <a:r>
              <a:rPr lang="en-US" altLang="en-US" sz="2000" dirty="0"/>
              <a:t> </a:t>
            </a:r>
            <a:r>
              <a:rPr lang="en-US" altLang="en-US" sz="2000" dirty="0" err="1"/>
              <a:t>suatu</a:t>
            </a:r>
            <a:r>
              <a:rPr lang="en-US" altLang="en-US" sz="2000" dirty="0"/>
              <a:t> </a:t>
            </a:r>
            <a:r>
              <a:rPr lang="en-US" altLang="en-US" sz="2000" dirty="0" err="1"/>
              <a:t>kejadian</a:t>
            </a:r>
            <a:r>
              <a:rPr lang="en-US" altLang="en-US" sz="2000" dirty="0"/>
              <a:t>/</a:t>
            </a:r>
            <a:r>
              <a:rPr lang="en-US" altLang="en-US" sz="2000" dirty="0" err="1"/>
              <a:t>peristiwa</a:t>
            </a:r>
            <a:r>
              <a:rPr lang="en-US" altLang="en-US" sz="2000" dirty="0"/>
              <a:t> </a:t>
            </a:r>
            <a:r>
              <a:rPr lang="en-US" altLang="en-US" sz="2000" dirty="0" err="1"/>
              <a:t>tertentu</a:t>
            </a:r>
            <a:r>
              <a:rPr lang="en-US" altLang="en-US" sz="2000" dirty="0"/>
              <a:t>.</a:t>
            </a:r>
          </a:p>
          <a:p>
            <a:pPr indent="-19050" eaLnBrk="1" hangingPunct="1">
              <a:buFontTx/>
              <a:buNone/>
            </a:pPr>
            <a:r>
              <a:rPr lang="en-US" altLang="en-US" sz="1800" dirty="0" err="1"/>
              <a:t>Contoh</a:t>
            </a:r>
            <a:r>
              <a:rPr lang="en-US" altLang="en-US" sz="1800" dirty="0"/>
              <a:t>:</a:t>
            </a:r>
          </a:p>
          <a:p>
            <a:pPr indent="-19050" eaLnBrk="1" hangingPunct="1">
              <a:buFontTx/>
              <a:buNone/>
            </a:pPr>
            <a:r>
              <a:rPr lang="en-US" altLang="en-US" sz="1800" dirty="0" err="1"/>
              <a:t>Menurut</a:t>
            </a:r>
            <a:r>
              <a:rPr lang="en-US" altLang="en-US" sz="1800" dirty="0"/>
              <a:t> </a:t>
            </a:r>
            <a:r>
              <a:rPr lang="en-US" altLang="en-US" sz="1800" dirty="0" err="1"/>
              <a:t>teori</a:t>
            </a:r>
            <a:r>
              <a:rPr lang="en-US" altLang="en-US" sz="1800" dirty="0"/>
              <a:t>, </a:t>
            </a:r>
            <a:r>
              <a:rPr lang="en-US" altLang="en-US" sz="1800" dirty="0" err="1"/>
              <a:t>sikap</a:t>
            </a:r>
            <a:r>
              <a:rPr lang="en-US" altLang="en-US" sz="1800" dirty="0"/>
              <a:t> </a:t>
            </a:r>
            <a:r>
              <a:rPr lang="en-US" altLang="en-US" sz="1800" dirty="0" err="1"/>
              <a:t>itu</a:t>
            </a:r>
            <a:r>
              <a:rPr lang="en-US" altLang="en-US" sz="1800" dirty="0"/>
              <a:t> </a:t>
            </a:r>
            <a:r>
              <a:rPr lang="en-US" altLang="en-US" sz="1800" dirty="0" err="1"/>
              <a:t>merupakan</a:t>
            </a:r>
            <a:r>
              <a:rPr lang="en-US" altLang="en-US" sz="1800" dirty="0"/>
              <a:t> </a:t>
            </a:r>
            <a:r>
              <a:rPr lang="en-US" altLang="en-US" sz="1800" dirty="0" err="1"/>
              <a:t>fungsi</a:t>
            </a:r>
            <a:r>
              <a:rPr lang="en-US" altLang="en-US" sz="1800" dirty="0"/>
              <a:t> </a:t>
            </a:r>
            <a:r>
              <a:rPr lang="en-US" altLang="en-US" sz="1800" dirty="0" err="1"/>
              <a:t>kepentingan</a:t>
            </a:r>
            <a:r>
              <a:rPr lang="en-US" altLang="en-US" sz="1800" dirty="0"/>
              <a:t>. </a:t>
            </a:r>
            <a:r>
              <a:rPr lang="en-US" altLang="en-US" sz="1800" dirty="0" err="1"/>
              <a:t>Dengan</a:t>
            </a:r>
            <a:r>
              <a:rPr lang="en-US" altLang="en-US" sz="1800" dirty="0"/>
              <a:t> </a:t>
            </a:r>
            <a:r>
              <a:rPr lang="en-US" altLang="en-US" sz="1800" dirty="0" err="1"/>
              <a:t>demikian</a:t>
            </a:r>
            <a:r>
              <a:rPr lang="en-US" altLang="en-US" sz="1800" dirty="0"/>
              <a:t>, </a:t>
            </a:r>
            <a:r>
              <a:rPr lang="en-US" altLang="en-US" sz="1800" dirty="0" err="1"/>
              <a:t>apabila</a:t>
            </a:r>
            <a:r>
              <a:rPr lang="en-US" altLang="en-US" sz="1800" dirty="0"/>
              <a:t> </a:t>
            </a:r>
            <a:r>
              <a:rPr lang="en-US" altLang="en-US" sz="1800" dirty="0" err="1"/>
              <a:t>kepentingan</a:t>
            </a:r>
            <a:r>
              <a:rPr lang="en-US" altLang="en-US" sz="1800" dirty="0"/>
              <a:t> </a:t>
            </a:r>
            <a:r>
              <a:rPr lang="en-US" altLang="en-US" sz="1800" dirty="0" err="1"/>
              <a:t>berubah</a:t>
            </a:r>
            <a:r>
              <a:rPr lang="en-US" altLang="en-US" sz="1800" dirty="0"/>
              <a:t> </a:t>
            </a:r>
            <a:r>
              <a:rPr lang="en-US" altLang="en-US" sz="1800" dirty="0" err="1"/>
              <a:t>maka</a:t>
            </a:r>
            <a:r>
              <a:rPr lang="en-US" altLang="en-US" sz="1800" dirty="0"/>
              <a:t> </a:t>
            </a:r>
            <a:r>
              <a:rPr lang="en-US" altLang="en-US" sz="1800" dirty="0" err="1"/>
              <a:t>sikap</a:t>
            </a:r>
            <a:r>
              <a:rPr lang="en-US" altLang="en-US" sz="1800" dirty="0"/>
              <a:t> juga </a:t>
            </a:r>
            <a:r>
              <a:rPr lang="en-US" altLang="en-US" sz="1800" dirty="0" err="1"/>
              <a:t>akan</a:t>
            </a:r>
            <a:r>
              <a:rPr lang="en-US" altLang="en-US" sz="1800" dirty="0"/>
              <a:t> </a:t>
            </a:r>
            <a:r>
              <a:rPr lang="en-US" altLang="en-US" sz="1800" dirty="0" err="1"/>
              <a:t>berubah</a:t>
            </a:r>
            <a:r>
              <a:rPr lang="en-US" altLang="en-US" sz="1800" dirty="0"/>
              <a:t>.</a:t>
            </a:r>
          </a:p>
          <a:p>
            <a:pPr indent="-19050" eaLnBrk="1" hangingPunct="1">
              <a:buFontTx/>
              <a:buNone/>
            </a:pPr>
            <a:r>
              <a:rPr lang="en-US" altLang="en-US" sz="1800" dirty="0" err="1"/>
              <a:t>Berdasarkan</a:t>
            </a:r>
            <a:r>
              <a:rPr lang="en-US" altLang="en-US" sz="1800" dirty="0"/>
              <a:t> </a:t>
            </a:r>
            <a:r>
              <a:rPr lang="en-US" altLang="en-US" sz="1800" dirty="0" err="1"/>
              <a:t>teori</a:t>
            </a:r>
            <a:r>
              <a:rPr lang="en-US" altLang="en-US" sz="1800" dirty="0"/>
              <a:t> </a:t>
            </a:r>
            <a:r>
              <a:rPr lang="en-US" altLang="en-US" sz="1800" dirty="0" err="1"/>
              <a:t>tersebut</a:t>
            </a:r>
            <a:r>
              <a:rPr lang="en-US" altLang="en-US" sz="1800" dirty="0"/>
              <a:t>, </a:t>
            </a:r>
            <a:r>
              <a:rPr lang="en-US" altLang="en-US" sz="1800" dirty="0" err="1"/>
              <a:t>kita</a:t>
            </a:r>
            <a:r>
              <a:rPr lang="en-US" altLang="en-US" sz="1800" dirty="0"/>
              <a:t> </a:t>
            </a:r>
            <a:r>
              <a:rPr lang="en-US" altLang="en-US" sz="1800" dirty="0" err="1"/>
              <a:t>dapat</a:t>
            </a:r>
            <a:r>
              <a:rPr lang="en-US" altLang="en-US" sz="1800" dirty="0"/>
              <a:t> </a:t>
            </a:r>
            <a:r>
              <a:rPr lang="en-US" altLang="en-US" sz="1800" dirty="0" err="1"/>
              <a:t>membuat</a:t>
            </a:r>
            <a:r>
              <a:rPr lang="en-US" altLang="en-US" sz="1800" dirty="0"/>
              <a:t> </a:t>
            </a:r>
            <a:r>
              <a:rPr lang="en-US" altLang="en-US" sz="1800" dirty="0" err="1"/>
              <a:t>dugaan</a:t>
            </a:r>
            <a:r>
              <a:rPr lang="en-US" altLang="en-US" sz="1800" dirty="0"/>
              <a:t> </a:t>
            </a:r>
            <a:r>
              <a:rPr lang="en-US" altLang="en-US" sz="1800" dirty="0" err="1"/>
              <a:t>bahwa</a:t>
            </a:r>
            <a:r>
              <a:rPr lang="en-US" altLang="en-US" sz="1800" dirty="0"/>
              <a:t> </a:t>
            </a:r>
            <a:r>
              <a:rPr lang="en-US" altLang="en-US" sz="1800" dirty="0" err="1"/>
              <a:t>sikap</a:t>
            </a:r>
            <a:r>
              <a:rPr lang="en-US" altLang="en-US" sz="1800" dirty="0"/>
              <a:t> Calon </a:t>
            </a:r>
            <a:r>
              <a:rPr lang="en-US" altLang="en-US" sz="1800" dirty="0" err="1"/>
              <a:t>Bupati</a:t>
            </a:r>
            <a:r>
              <a:rPr lang="en-US" altLang="en-US" sz="1800" dirty="0"/>
              <a:t> yang </a:t>
            </a:r>
            <a:r>
              <a:rPr lang="en-US" altLang="en-US" sz="1800" dirty="0" err="1"/>
              <a:t>tampak</a:t>
            </a:r>
            <a:r>
              <a:rPr lang="en-US" altLang="en-US" sz="1800" dirty="0"/>
              <a:t> </a:t>
            </a:r>
            <a:r>
              <a:rPr lang="en-US" altLang="en-US" sz="1800" dirty="0" err="1"/>
              <a:t>ramah</a:t>
            </a:r>
            <a:r>
              <a:rPr lang="en-US" altLang="en-US" sz="1800" dirty="0"/>
              <a:t> dan </a:t>
            </a:r>
            <a:r>
              <a:rPr lang="en-US" altLang="en-US" sz="1800" dirty="0" err="1"/>
              <a:t>suka</a:t>
            </a:r>
            <a:r>
              <a:rPr lang="en-US" altLang="en-US" sz="1800" dirty="0"/>
              <a:t> </a:t>
            </a:r>
            <a:r>
              <a:rPr lang="en-US" altLang="en-US" sz="1800" dirty="0" err="1"/>
              <a:t>blusukan</a:t>
            </a:r>
            <a:r>
              <a:rPr lang="en-US" altLang="en-US" sz="1800" dirty="0"/>
              <a:t> </a:t>
            </a:r>
            <a:r>
              <a:rPr lang="en-US" altLang="en-US" sz="1800" dirty="0" err="1"/>
              <a:t>ke</a:t>
            </a:r>
            <a:r>
              <a:rPr lang="en-US" altLang="en-US" sz="1800" dirty="0"/>
              <a:t> pasar </a:t>
            </a:r>
            <a:r>
              <a:rPr lang="en-US" altLang="en-US" sz="1800" dirty="0" err="1"/>
              <a:t>tradisional</a:t>
            </a:r>
            <a:r>
              <a:rPr lang="en-US" altLang="en-US" sz="1800" dirty="0"/>
              <a:t> </a:t>
            </a:r>
            <a:r>
              <a:rPr lang="en-US" altLang="en-US" sz="1800" dirty="0" err="1"/>
              <a:t>itu</a:t>
            </a:r>
            <a:r>
              <a:rPr lang="en-US" altLang="en-US" sz="1800" dirty="0"/>
              <a:t> </a:t>
            </a:r>
            <a:r>
              <a:rPr lang="en-US" altLang="en-US" sz="1800" dirty="0" err="1"/>
              <a:t>karena</a:t>
            </a:r>
            <a:r>
              <a:rPr lang="en-US" altLang="en-US" sz="1800" dirty="0"/>
              <a:t> </a:t>
            </a:r>
            <a:r>
              <a:rPr lang="en-US" altLang="en-US" sz="1800" dirty="0" err="1"/>
              <a:t>memiliki</a:t>
            </a:r>
            <a:r>
              <a:rPr lang="en-US" altLang="en-US" sz="1800" dirty="0"/>
              <a:t> </a:t>
            </a:r>
            <a:r>
              <a:rPr lang="en-US" altLang="en-US" sz="1800" dirty="0" err="1"/>
              <a:t>kepentingan</a:t>
            </a:r>
            <a:r>
              <a:rPr lang="en-US" altLang="en-US" sz="1800" dirty="0"/>
              <a:t> </a:t>
            </a:r>
            <a:r>
              <a:rPr lang="en-US" altLang="en-US" sz="1800" dirty="0" err="1"/>
              <a:t>memperoleh</a:t>
            </a:r>
            <a:r>
              <a:rPr lang="en-US" altLang="en-US" sz="1800" dirty="0"/>
              <a:t> </a:t>
            </a:r>
            <a:r>
              <a:rPr lang="en-US" altLang="en-US" sz="1800" dirty="0" err="1"/>
              <a:t>dukungan</a:t>
            </a:r>
            <a:r>
              <a:rPr lang="en-US" altLang="en-US" sz="1800" dirty="0"/>
              <a:t> </a:t>
            </a:r>
            <a:r>
              <a:rPr lang="en-US" altLang="en-US" sz="1800" dirty="0" err="1"/>
              <a:t>masyarakat</a:t>
            </a:r>
            <a:r>
              <a:rPr lang="en-US" altLang="en-US" sz="1800" dirty="0"/>
              <a:t> </a:t>
            </a:r>
            <a:r>
              <a:rPr lang="en-US" altLang="en-US" sz="1800" dirty="0" err="1"/>
              <a:t>untuk</a:t>
            </a:r>
            <a:r>
              <a:rPr lang="en-US" altLang="en-US" sz="1800" dirty="0"/>
              <a:t> </a:t>
            </a:r>
            <a:r>
              <a:rPr lang="en-US" altLang="en-US" sz="1800" dirty="0" err="1"/>
              <a:t>pemenangan</a:t>
            </a:r>
            <a:r>
              <a:rPr lang="en-US" altLang="en-US" sz="1800" dirty="0"/>
              <a:t> </a:t>
            </a:r>
            <a:r>
              <a:rPr lang="en-US" altLang="en-US" sz="1800" dirty="0" err="1"/>
              <a:t>dalam</a:t>
            </a:r>
            <a:r>
              <a:rPr lang="en-US" altLang="en-US" sz="1800" dirty="0"/>
              <a:t> </a:t>
            </a:r>
            <a:r>
              <a:rPr lang="en-US" altLang="en-US" sz="1800" dirty="0" err="1"/>
              <a:t>Pemilihan</a:t>
            </a:r>
            <a:r>
              <a:rPr lang="en-US" altLang="en-US" sz="1800" dirty="0"/>
              <a:t> </a:t>
            </a:r>
            <a:r>
              <a:rPr lang="en-US" altLang="en-US" sz="1800" dirty="0" err="1"/>
              <a:t>Bupati</a:t>
            </a:r>
            <a:r>
              <a:rPr lang="en-US" altLang="en-US" sz="1800" dirty="0"/>
              <a:t>.</a:t>
            </a:r>
          </a:p>
          <a:p>
            <a:pPr eaLnBrk="1" hangingPunct="1">
              <a:buFontTx/>
              <a:buNone/>
            </a:pPr>
            <a:endParaRPr lang="en-US" altLang="en-US" sz="2000" dirty="0"/>
          </a:p>
          <a:p>
            <a:pPr eaLnBrk="1" hangingPunct="1"/>
            <a:r>
              <a:rPr lang="en-US" altLang="en-US" sz="2000" dirty="0" err="1"/>
              <a:t>Berteori</a:t>
            </a:r>
            <a:r>
              <a:rPr lang="en-US" altLang="en-US" sz="2000" dirty="0"/>
              <a:t>:</a:t>
            </a:r>
          </a:p>
          <a:p>
            <a:pPr eaLnBrk="1" hangingPunct="1">
              <a:buFontTx/>
              <a:buNone/>
            </a:pPr>
            <a:r>
              <a:rPr lang="en-US" altLang="en-US" sz="2000" dirty="0"/>
              <a:t>	</a:t>
            </a:r>
            <a:r>
              <a:rPr lang="en-US" altLang="en-US" sz="2000" dirty="0" err="1"/>
              <a:t>Kegiatan</a:t>
            </a:r>
            <a:r>
              <a:rPr lang="en-US" altLang="en-US" sz="2000" dirty="0"/>
              <a:t> </a:t>
            </a:r>
            <a:r>
              <a:rPr lang="en-US" altLang="en-US" sz="2000" dirty="0" err="1"/>
              <a:t>mendeskripsikan</a:t>
            </a:r>
            <a:r>
              <a:rPr lang="en-US" altLang="en-US" sz="2000" dirty="0"/>
              <a:t> </a:t>
            </a:r>
            <a:r>
              <a:rPr lang="en-US" altLang="en-US" sz="2000" dirty="0" err="1"/>
              <a:t>apa</a:t>
            </a:r>
            <a:r>
              <a:rPr lang="en-US" altLang="en-US" sz="2000" dirty="0"/>
              <a:t> </a:t>
            </a:r>
            <a:r>
              <a:rPr lang="en-US" altLang="en-US" sz="2000" dirty="0" err="1"/>
              <a:t>yg</a:t>
            </a:r>
            <a:r>
              <a:rPr lang="en-US" altLang="en-US" sz="2000" dirty="0"/>
              <a:t> </a:t>
            </a:r>
            <a:r>
              <a:rPr lang="en-US" altLang="en-US" sz="2000" dirty="0" err="1"/>
              <a:t>terjadi</a:t>
            </a:r>
            <a:r>
              <a:rPr lang="en-US" altLang="en-US" sz="2000" dirty="0"/>
              <a:t>, </a:t>
            </a:r>
            <a:r>
              <a:rPr lang="en-US" altLang="en-US" sz="2000" dirty="0" err="1"/>
              <a:t>menjelaskan</a:t>
            </a:r>
            <a:r>
              <a:rPr lang="en-US" altLang="en-US" sz="2000" dirty="0"/>
              <a:t> </a:t>
            </a:r>
            <a:r>
              <a:rPr lang="en-US" altLang="en-US" sz="2000" dirty="0" err="1"/>
              <a:t>mengapa</a:t>
            </a:r>
            <a:r>
              <a:rPr lang="en-US" altLang="en-US" sz="2000" dirty="0"/>
              <a:t> </a:t>
            </a:r>
            <a:r>
              <a:rPr lang="en-US" altLang="en-US" sz="2000" dirty="0" err="1"/>
              <a:t>itu</a:t>
            </a:r>
            <a:r>
              <a:rPr lang="en-US" altLang="en-US" sz="2000" dirty="0"/>
              <a:t> </a:t>
            </a:r>
            <a:r>
              <a:rPr lang="en-US" altLang="en-US" sz="2000" dirty="0" err="1"/>
              <a:t>terjadi</a:t>
            </a:r>
            <a:r>
              <a:rPr lang="en-US" altLang="en-US" sz="2000" dirty="0"/>
              <a:t>, dan </a:t>
            </a:r>
            <a:r>
              <a:rPr lang="en-US" altLang="en-US" sz="2000" dirty="0" err="1"/>
              <a:t>meramalkan</a:t>
            </a:r>
            <a:r>
              <a:rPr lang="en-US" altLang="en-US" sz="2000" dirty="0"/>
              <a:t> </a:t>
            </a:r>
            <a:r>
              <a:rPr lang="en-US" altLang="en-US" sz="2000" dirty="0" err="1"/>
              <a:t>kemungkinan</a:t>
            </a:r>
            <a:r>
              <a:rPr lang="en-US" altLang="en-US" sz="2000" dirty="0"/>
              <a:t> </a:t>
            </a:r>
            <a:r>
              <a:rPr lang="en-US" altLang="en-US" sz="2000" dirty="0" err="1"/>
              <a:t>berulangnya</a:t>
            </a:r>
            <a:r>
              <a:rPr lang="en-US" altLang="en-US" sz="2000" dirty="0"/>
              <a:t> </a:t>
            </a:r>
            <a:r>
              <a:rPr lang="en-US" altLang="en-US" sz="2000" dirty="0" err="1"/>
              <a:t>kejadian</a:t>
            </a:r>
            <a:r>
              <a:rPr lang="en-US" altLang="en-US" sz="2000" dirty="0"/>
              <a:t> </a:t>
            </a:r>
            <a:r>
              <a:rPr lang="en-US" altLang="en-US" sz="2000" dirty="0" err="1"/>
              <a:t>itu</a:t>
            </a:r>
            <a:r>
              <a:rPr lang="en-US" altLang="en-US" sz="2000" dirty="0"/>
              <a:t> di masa </a:t>
            </a:r>
            <a:r>
              <a:rPr lang="en-US" altLang="en-US" sz="2000" dirty="0" err="1"/>
              <a:t>depan</a:t>
            </a:r>
            <a:r>
              <a:rPr lang="en-US" altLang="en-US" sz="2000" dirty="0"/>
              <a:t>.</a:t>
            </a:r>
          </a:p>
          <a:p>
            <a:pPr eaLnBrk="1" hangingPunct="1"/>
            <a:endParaRPr lang="en-US" altLang="en-US" dirty="0"/>
          </a:p>
          <a:p>
            <a:pPr eaLnBrk="1" hangingPunct="1"/>
            <a:endParaRPr lang="en-US" alt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8013948"/>
      </p:ext>
    </p:extLst>
  </p:cSld>
  <p:clrMapOvr>
    <a:masterClrMapping/>
  </p:clrMapOvr>
  <p:transition spd="slow">
    <p:fad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792163"/>
          </a:xfrm>
        </p:spPr>
        <p:txBody>
          <a:bodyPr/>
          <a:lstStyle/>
          <a:p>
            <a:pPr eaLnBrk="1" hangingPunct="1"/>
            <a:r>
              <a:rPr lang="en-US" altLang="en-US"/>
              <a:t>HIPOTESIS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039814"/>
            <a:ext cx="8784976" cy="5681662"/>
          </a:xfrm>
          <a:ln w="25400">
            <a:solidFill>
              <a:schemeClr val="tx1"/>
            </a:solidFill>
          </a:ln>
        </p:spPr>
        <p:txBody>
          <a:bodyPr>
            <a:normAutofit fontScale="25000" lnSpcReduction="20000"/>
          </a:bodyPr>
          <a:lstStyle/>
          <a:p>
            <a:pPr eaLnBrk="1" hangingPunct="1"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  <a:defRPr/>
            </a:pPr>
            <a:r>
              <a:rPr lang="en-US" sz="9600" b="1" dirty="0">
                <a:latin typeface="Arial"/>
                <a:ea typeface="ＭＳ Ｐゴシック" charset="0"/>
                <a:cs typeface="Arial"/>
              </a:rPr>
              <a:t>HIPOTESIS </a:t>
            </a:r>
            <a:r>
              <a:rPr lang="en-US" sz="9600" b="1" dirty="0" err="1">
                <a:latin typeface="Arial"/>
                <a:ea typeface="ＭＳ Ｐゴシック" charset="0"/>
                <a:cs typeface="Arial"/>
              </a:rPr>
              <a:t>adalah</a:t>
            </a:r>
            <a:r>
              <a:rPr lang="en-US" sz="9600" b="1" dirty="0">
                <a:latin typeface="Arial"/>
                <a:ea typeface="ＭＳ Ｐゴシック" charset="0"/>
                <a:cs typeface="Arial"/>
              </a:rPr>
              <a:t> </a:t>
            </a:r>
            <a:r>
              <a:rPr lang="en-US" sz="9600" b="1" dirty="0" err="1">
                <a:latin typeface="Arial"/>
                <a:ea typeface="ＭＳ Ｐゴシック" charset="0"/>
                <a:cs typeface="Arial"/>
              </a:rPr>
              <a:t>pernyataan</a:t>
            </a:r>
            <a:r>
              <a:rPr lang="en-US" sz="9600" b="1" dirty="0">
                <a:latin typeface="Arial"/>
                <a:ea typeface="ＭＳ Ｐゴシック" charset="0"/>
                <a:cs typeface="Arial"/>
              </a:rPr>
              <a:t> yang </a:t>
            </a:r>
            <a:r>
              <a:rPr lang="en-US" sz="9600" b="1" dirty="0" err="1">
                <a:latin typeface="Arial"/>
                <a:ea typeface="ＭＳ Ｐゴシック" charset="0"/>
                <a:cs typeface="Arial"/>
              </a:rPr>
              <a:t>menjelaskan</a:t>
            </a:r>
            <a:r>
              <a:rPr lang="en-US" sz="9600" b="1" dirty="0">
                <a:latin typeface="Arial"/>
                <a:ea typeface="ＭＳ Ｐゴシック" charset="0"/>
                <a:cs typeface="Arial"/>
              </a:rPr>
              <a:t> </a:t>
            </a:r>
            <a:r>
              <a:rPr lang="en-US" sz="9600" b="1" dirty="0" err="1">
                <a:latin typeface="Arial"/>
                <a:ea typeface="ＭＳ Ｐゴシック" charset="0"/>
                <a:cs typeface="Arial"/>
              </a:rPr>
              <a:t>secara</a:t>
            </a:r>
            <a:r>
              <a:rPr lang="en-US" sz="9600" b="1" dirty="0">
                <a:latin typeface="Arial"/>
                <a:ea typeface="ＭＳ Ｐゴシック" charset="0"/>
                <a:cs typeface="Arial"/>
              </a:rPr>
              <a:t> </a:t>
            </a:r>
            <a:r>
              <a:rPr lang="en-US" sz="9600" b="1" dirty="0" err="1">
                <a:latin typeface="Arial"/>
                <a:ea typeface="ＭＳ Ｐゴシック" charset="0"/>
                <a:cs typeface="Arial"/>
              </a:rPr>
              <a:t>logis</a:t>
            </a:r>
            <a:r>
              <a:rPr lang="en-US" sz="9600" b="1" dirty="0">
                <a:latin typeface="Arial"/>
                <a:ea typeface="ＭＳ Ｐゴシック" charset="0"/>
                <a:cs typeface="Arial"/>
              </a:rPr>
              <a:t> </a:t>
            </a:r>
            <a:r>
              <a:rPr lang="en-US" sz="9600" b="1" dirty="0" err="1">
                <a:latin typeface="Arial"/>
                <a:ea typeface="ＭＳ Ｐゴシック" charset="0"/>
                <a:cs typeface="Arial"/>
              </a:rPr>
              <a:t>dan</a:t>
            </a:r>
            <a:r>
              <a:rPr lang="en-US" sz="9600" b="1" dirty="0">
                <a:latin typeface="Arial"/>
                <a:ea typeface="ＭＳ Ｐゴシック" charset="0"/>
                <a:cs typeface="Arial"/>
              </a:rPr>
              <a:t> </a:t>
            </a:r>
            <a:r>
              <a:rPr lang="en-US" sz="9600" b="1" dirty="0" err="1">
                <a:latin typeface="Arial"/>
                <a:ea typeface="ＭＳ Ｐゴシック" charset="0"/>
                <a:cs typeface="Arial"/>
              </a:rPr>
              <a:t>sistematis</a:t>
            </a:r>
            <a:r>
              <a:rPr lang="en-US" sz="9600" b="1" dirty="0">
                <a:latin typeface="Arial"/>
                <a:ea typeface="ＭＳ Ｐゴシック" charset="0"/>
                <a:cs typeface="Arial"/>
              </a:rPr>
              <a:t> </a:t>
            </a:r>
            <a:r>
              <a:rPr lang="en-US" sz="9600" b="1" dirty="0" err="1">
                <a:latin typeface="Arial"/>
                <a:ea typeface="ＭＳ Ｐゴシック" charset="0"/>
                <a:cs typeface="Arial"/>
              </a:rPr>
              <a:t>tentang</a:t>
            </a:r>
            <a:r>
              <a:rPr lang="en-US" sz="9600" b="1" dirty="0">
                <a:latin typeface="Arial"/>
                <a:ea typeface="ＭＳ Ｐゴシック" charset="0"/>
                <a:cs typeface="Arial"/>
              </a:rPr>
              <a:t> </a:t>
            </a:r>
            <a:r>
              <a:rPr lang="en-US" sz="9600" b="1" dirty="0" err="1">
                <a:latin typeface="Arial"/>
                <a:ea typeface="ＭＳ Ｐゴシック" charset="0"/>
                <a:cs typeface="Arial"/>
              </a:rPr>
              <a:t>hubungan</a:t>
            </a:r>
            <a:r>
              <a:rPr lang="en-US" sz="9600" b="1" dirty="0">
                <a:latin typeface="Arial"/>
                <a:ea typeface="ＭＳ Ｐゴシック" charset="0"/>
                <a:cs typeface="Arial"/>
              </a:rPr>
              <a:t> </a:t>
            </a:r>
            <a:r>
              <a:rPr lang="en-US" sz="9600" b="1" dirty="0" err="1">
                <a:latin typeface="Arial"/>
                <a:ea typeface="ＭＳ Ｐゴシック" charset="0"/>
                <a:cs typeface="Arial"/>
              </a:rPr>
              <a:t>antara</a:t>
            </a:r>
            <a:r>
              <a:rPr lang="en-US" sz="9600" b="1" dirty="0">
                <a:latin typeface="Arial"/>
                <a:ea typeface="ＭＳ Ｐゴシック" charset="0"/>
                <a:cs typeface="Arial"/>
              </a:rPr>
              <a:t> </a:t>
            </a:r>
            <a:r>
              <a:rPr lang="en-US" sz="9600" b="1" dirty="0" err="1">
                <a:latin typeface="Arial"/>
                <a:ea typeface="ＭＳ Ｐゴシック" charset="0"/>
                <a:cs typeface="Arial"/>
              </a:rPr>
              <a:t>dua</a:t>
            </a:r>
            <a:r>
              <a:rPr lang="en-US" sz="9600" b="1" dirty="0">
                <a:latin typeface="Arial"/>
                <a:ea typeface="ＭＳ Ｐゴシック" charset="0"/>
                <a:cs typeface="Arial"/>
              </a:rPr>
              <a:t> </a:t>
            </a:r>
            <a:r>
              <a:rPr lang="en-US" sz="9600" b="1" dirty="0" err="1">
                <a:latin typeface="Arial"/>
                <a:ea typeface="ＭＳ Ｐゴシック" charset="0"/>
                <a:cs typeface="Arial"/>
              </a:rPr>
              <a:t>variabel</a:t>
            </a:r>
            <a:r>
              <a:rPr lang="en-US" sz="9600" b="1" dirty="0">
                <a:latin typeface="Arial"/>
                <a:ea typeface="ＭＳ Ｐゴシック" charset="0"/>
                <a:cs typeface="Arial"/>
              </a:rPr>
              <a:t> </a:t>
            </a:r>
            <a:r>
              <a:rPr lang="en-US" sz="9600" b="1" dirty="0" err="1">
                <a:latin typeface="Arial"/>
                <a:ea typeface="ＭＳ Ｐゴシック" charset="0"/>
                <a:cs typeface="Arial"/>
              </a:rPr>
              <a:t>atau</a:t>
            </a:r>
            <a:r>
              <a:rPr lang="en-US" sz="9600" b="1" dirty="0">
                <a:latin typeface="Arial"/>
                <a:ea typeface="ＭＳ Ｐゴシック" charset="0"/>
                <a:cs typeface="Arial"/>
              </a:rPr>
              <a:t> </a:t>
            </a:r>
            <a:r>
              <a:rPr lang="en-US" sz="9600" b="1" dirty="0" err="1">
                <a:latin typeface="Arial"/>
                <a:ea typeface="ＭＳ Ｐゴシック" charset="0"/>
                <a:cs typeface="Arial"/>
              </a:rPr>
              <a:t>lebih</a:t>
            </a:r>
            <a:r>
              <a:rPr lang="en-US" sz="9600" b="1" dirty="0">
                <a:latin typeface="Arial"/>
                <a:ea typeface="ＭＳ Ｐゴシック" charset="0"/>
                <a:cs typeface="Arial"/>
              </a:rPr>
              <a:t> yang </a:t>
            </a:r>
            <a:r>
              <a:rPr lang="en-US" sz="9600" b="1" dirty="0" err="1">
                <a:latin typeface="Arial"/>
                <a:ea typeface="ＭＳ Ｐゴシック" charset="0"/>
                <a:cs typeface="Arial"/>
              </a:rPr>
              <a:t>belum</a:t>
            </a:r>
            <a:r>
              <a:rPr lang="en-US" sz="9600" b="1" dirty="0">
                <a:latin typeface="Arial"/>
                <a:ea typeface="ＭＳ Ｐゴシック" charset="0"/>
                <a:cs typeface="Arial"/>
              </a:rPr>
              <a:t> </a:t>
            </a:r>
            <a:r>
              <a:rPr lang="en-US" sz="9600" b="1" dirty="0" err="1">
                <a:latin typeface="Arial"/>
                <a:ea typeface="ＭＳ Ｐゴシック" charset="0"/>
                <a:cs typeface="Arial"/>
              </a:rPr>
              <a:t>terbukti</a:t>
            </a:r>
            <a:r>
              <a:rPr lang="en-US" sz="9600" b="1" dirty="0">
                <a:latin typeface="Arial"/>
                <a:ea typeface="ＭＳ Ｐゴシック" charset="0"/>
                <a:cs typeface="Arial"/>
              </a:rPr>
              <a:t> </a:t>
            </a:r>
            <a:r>
              <a:rPr lang="en-US" sz="9600" b="1" dirty="0" err="1">
                <a:latin typeface="Arial"/>
                <a:ea typeface="ＭＳ Ｐゴシック" charset="0"/>
                <a:cs typeface="Arial"/>
              </a:rPr>
              <a:t>kebenarannya</a:t>
            </a:r>
            <a:r>
              <a:rPr lang="en-US" sz="9600" b="1" dirty="0">
                <a:latin typeface="Arial"/>
                <a:ea typeface="ＭＳ Ｐゴシック" charset="0"/>
                <a:cs typeface="Arial"/>
              </a:rPr>
              <a:t>.</a:t>
            </a:r>
            <a:endParaRPr lang="en-US" sz="9600" dirty="0">
              <a:latin typeface="Arial"/>
              <a:ea typeface="ＭＳ Ｐゴシック" charset="0"/>
              <a:cs typeface="Arial"/>
            </a:endParaRPr>
          </a:p>
          <a:p>
            <a:pPr eaLnBrk="1" hangingPunct="1"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  <a:buFont typeface="Arial" charset="0"/>
              <a:buNone/>
              <a:defRPr/>
            </a:pPr>
            <a:endParaRPr lang="en-US" sz="8800" dirty="0">
              <a:latin typeface="Arial"/>
              <a:ea typeface="ＭＳ Ｐゴシック" charset="0"/>
              <a:cs typeface="Arial"/>
            </a:endParaRPr>
          </a:p>
          <a:p>
            <a:pPr eaLnBrk="1" hangingPunct="1"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  <a:buFont typeface="Arial" charset="0"/>
              <a:buNone/>
              <a:defRPr/>
            </a:pPr>
            <a:r>
              <a:rPr lang="en-US" sz="9600" b="1" dirty="0">
                <a:latin typeface="Arial"/>
                <a:ea typeface="ＭＳ Ｐゴシック" charset="0"/>
                <a:cs typeface="Arial"/>
              </a:rPr>
              <a:t>CARA MENYUSUN HIPOTESIS:</a:t>
            </a:r>
          </a:p>
          <a:p>
            <a:pPr eaLnBrk="1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defRPr/>
            </a:pPr>
            <a:r>
              <a:rPr lang="es-ES" sz="9600" b="1" dirty="0" err="1">
                <a:latin typeface="Arial"/>
                <a:ea typeface="ＭＳ Ｐゴシック" charset="0"/>
                <a:cs typeface="Arial"/>
              </a:rPr>
              <a:t>Hipotesis</a:t>
            </a:r>
            <a:r>
              <a:rPr lang="es-ES" sz="9600" b="1" dirty="0">
                <a:latin typeface="Arial"/>
                <a:ea typeface="ＭＳ Ｐゴシック" charset="0"/>
                <a:cs typeface="Arial"/>
              </a:rPr>
              <a:t> </a:t>
            </a:r>
            <a:r>
              <a:rPr lang="es-ES" sz="9600" b="1" dirty="0" err="1">
                <a:latin typeface="Arial"/>
                <a:ea typeface="ＭＳ Ｐゴシック" charset="0"/>
                <a:cs typeface="Arial"/>
              </a:rPr>
              <a:t>dirumuskan</a:t>
            </a:r>
            <a:r>
              <a:rPr lang="es-ES" sz="9600" b="1" dirty="0">
                <a:latin typeface="Arial"/>
                <a:ea typeface="ＭＳ Ｐゴシック" charset="0"/>
                <a:cs typeface="Arial"/>
              </a:rPr>
              <a:t> secara </a:t>
            </a:r>
            <a:r>
              <a:rPr lang="es-ES" sz="9600" b="1" dirty="0" err="1">
                <a:latin typeface="Arial"/>
                <a:ea typeface="ＭＳ Ｐゴシック" charset="0"/>
                <a:cs typeface="Arial"/>
              </a:rPr>
              <a:t>deduktif</a:t>
            </a:r>
            <a:r>
              <a:rPr lang="es-ES" sz="9600" b="1" dirty="0">
                <a:latin typeface="Arial"/>
                <a:ea typeface="ＭＳ Ｐゴシック" charset="0"/>
                <a:cs typeface="Arial"/>
              </a:rPr>
              <a:t> </a:t>
            </a:r>
            <a:r>
              <a:rPr lang="es-ES" sz="9600" b="1" dirty="0" err="1">
                <a:latin typeface="Arial"/>
                <a:ea typeface="ＭＳ Ｐゴシック" charset="0"/>
                <a:cs typeface="Arial"/>
              </a:rPr>
              <a:t>berdasarkan</a:t>
            </a:r>
            <a:r>
              <a:rPr lang="es-ES" sz="9600" b="1" dirty="0">
                <a:latin typeface="Arial"/>
                <a:ea typeface="ＭＳ Ｐゴシック" charset="0"/>
                <a:cs typeface="Arial"/>
              </a:rPr>
              <a:t> </a:t>
            </a:r>
            <a:r>
              <a:rPr lang="es-ES" sz="9600" b="1" dirty="0" err="1">
                <a:latin typeface="Arial"/>
                <a:ea typeface="ＭＳ Ｐゴシック" charset="0"/>
                <a:cs typeface="Arial"/>
              </a:rPr>
              <a:t>Teori</a:t>
            </a:r>
            <a:r>
              <a:rPr lang="es-ES" sz="9600" b="1" dirty="0">
                <a:latin typeface="Arial"/>
                <a:ea typeface="ＭＳ Ｐゴシック" charset="0"/>
                <a:cs typeface="Arial"/>
              </a:rPr>
              <a:t> dan </a:t>
            </a:r>
            <a:r>
              <a:rPr lang="es-ES" sz="9600" b="1" dirty="0" err="1">
                <a:latin typeface="Arial"/>
                <a:ea typeface="ＭＳ Ｐゴシック" charset="0"/>
                <a:cs typeface="Arial"/>
              </a:rPr>
              <a:t>asumsi-asumsi</a:t>
            </a:r>
            <a:r>
              <a:rPr lang="es-ES" sz="9600" b="1" dirty="0">
                <a:latin typeface="Arial"/>
                <a:ea typeface="ＭＳ Ｐゴシック" charset="0"/>
                <a:cs typeface="Arial"/>
              </a:rPr>
              <a:t>. </a:t>
            </a:r>
            <a:endParaRPr lang="en-US" sz="9600" dirty="0">
              <a:latin typeface="Arial"/>
              <a:ea typeface="ＭＳ Ｐゴシック" charset="0"/>
              <a:cs typeface="Arial"/>
            </a:endParaRPr>
          </a:p>
          <a:p>
            <a:pPr eaLnBrk="1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defRPr/>
            </a:pPr>
            <a:r>
              <a:rPr lang="en-US" sz="9600" b="1" dirty="0" err="1">
                <a:latin typeface="Arial"/>
                <a:ea typeface="ＭＳ Ｐゴシック" charset="0"/>
                <a:cs typeface="Arial"/>
              </a:rPr>
              <a:t>Hipotesis</a:t>
            </a:r>
            <a:r>
              <a:rPr lang="en-US" sz="9600" b="1" dirty="0">
                <a:latin typeface="Arial"/>
                <a:ea typeface="ＭＳ Ｐゴシック" charset="0"/>
                <a:cs typeface="Arial"/>
              </a:rPr>
              <a:t> </a:t>
            </a:r>
            <a:r>
              <a:rPr lang="en-US" sz="9600" b="1" dirty="0" err="1">
                <a:latin typeface="Arial"/>
                <a:ea typeface="ＭＳ Ｐゴシック" charset="0"/>
                <a:cs typeface="Arial"/>
              </a:rPr>
              <a:t>memuat</a:t>
            </a:r>
            <a:r>
              <a:rPr lang="en-US" sz="9600" b="1" dirty="0">
                <a:latin typeface="Arial"/>
                <a:ea typeface="ＭＳ Ｐゴシック" charset="0"/>
                <a:cs typeface="Arial"/>
              </a:rPr>
              <a:t> </a:t>
            </a:r>
            <a:r>
              <a:rPr lang="en-US" sz="9600" b="1" dirty="0" err="1">
                <a:latin typeface="Arial"/>
                <a:ea typeface="ＭＳ Ｐゴシック" charset="0"/>
                <a:cs typeface="Arial"/>
              </a:rPr>
              <a:t>variabel</a:t>
            </a:r>
            <a:r>
              <a:rPr lang="en-US" sz="9600" b="1" dirty="0">
                <a:latin typeface="Arial"/>
                <a:ea typeface="ＭＳ Ｐゴシック" charset="0"/>
                <a:cs typeface="Arial"/>
              </a:rPr>
              <a:t> </a:t>
            </a:r>
            <a:r>
              <a:rPr lang="en-US" sz="9600" b="1" dirty="0" err="1">
                <a:latin typeface="Arial"/>
                <a:ea typeface="ＭＳ Ｐゴシック" charset="0"/>
                <a:cs typeface="Arial"/>
              </a:rPr>
              <a:t>terikat</a:t>
            </a:r>
            <a:r>
              <a:rPr lang="en-US" sz="9600" b="1" dirty="0">
                <a:latin typeface="Arial"/>
                <a:ea typeface="ＭＳ Ｐゴシック" charset="0"/>
                <a:cs typeface="Arial"/>
              </a:rPr>
              <a:t> dan </a:t>
            </a:r>
            <a:r>
              <a:rPr lang="en-US" sz="9600" b="1" dirty="0" err="1">
                <a:latin typeface="Arial"/>
                <a:ea typeface="ＭＳ Ｐゴシック" charset="0"/>
                <a:cs typeface="Arial"/>
              </a:rPr>
              <a:t>variabel</a:t>
            </a:r>
            <a:r>
              <a:rPr lang="en-US" sz="9600" b="1" dirty="0">
                <a:latin typeface="Arial"/>
                <a:ea typeface="ＭＳ Ｐゴシック" charset="0"/>
                <a:cs typeface="Arial"/>
              </a:rPr>
              <a:t> </a:t>
            </a:r>
            <a:r>
              <a:rPr lang="en-US" sz="9600" b="1" dirty="0" err="1">
                <a:latin typeface="Arial"/>
                <a:ea typeface="ＭＳ Ｐゴシック" charset="0"/>
                <a:cs typeface="Arial"/>
              </a:rPr>
              <a:t>bebas</a:t>
            </a:r>
            <a:r>
              <a:rPr lang="en-US" sz="9600" b="1" dirty="0">
                <a:latin typeface="Arial"/>
                <a:ea typeface="ＭＳ Ｐゴシック" charset="0"/>
                <a:cs typeface="Arial"/>
              </a:rPr>
              <a:t> (dan </a:t>
            </a:r>
            <a:r>
              <a:rPr lang="en-US" sz="9600" b="1" dirty="0" err="1">
                <a:latin typeface="Arial"/>
                <a:ea typeface="ＭＳ Ｐゴシック" charset="0"/>
                <a:cs typeface="Arial"/>
              </a:rPr>
              <a:t>variabel</a:t>
            </a:r>
            <a:r>
              <a:rPr lang="en-US" sz="9600" b="1" dirty="0">
                <a:latin typeface="Arial"/>
                <a:ea typeface="ＭＳ Ｐゴシック" charset="0"/>
                <a:cs typeface="Arial"/>
              </a:rPr>
              <a:t> </a:t>
            </a:r>
            <a:r>
              <a:rPr lang="en-US" sz="9600" b="1" dirty="0" err="1">
                <a:latin typeface="Arial"/>
                <a:ea typeface="ＭＳ Ｐゴシック" charset="0"/>
                <a:cs typeface="Arial"/>
              </a:rPr>
              <a:t>lainnya</a:t>
            </a:r>
            <a:r>
              <a:rPr lang="en-US" sz="9600" b="1" dirty="0">
                <a:latin typeface="Arial"/>
                <a:ea typeface="ＭＳ Ｐゴシック" charset="0"/>
                <a:cs typeface="Arial"/>
              </a:rPr>
              <a:t>).</a:t>
            </a:r>
            <a:endParaRPr lang="en-US" sz="9600" dirty="0">
              <a:latin typeface="Arial"/>
              <a:ea typeface="ＭＳ Ｐゴシック" charset="0"/>
              <a:cs typeface="Arial"/>
            </a:endParaRPr>
          </a:p>
          <a:p>
            <a:pPr eaLnBrk="1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defRPr/>
            </a:pPr>
            <a:r>
              <a:rPr lang="de-DE" sz="9600" b="1" dirty="0" err="1">
                <a:latin typeface="Arial"/>
                <a:ea typeface="ＭＳ Ｐゴシック" charset="0"/>
                <a:cs typeface="Arial"/>
              </a:rPr>
              <a:t>Hipotesis</a:t>
            </a:r>
            <a:r>
              <a:rPr lang="de-DE" sz="9600" b="1" dirty="0">
                <a:latin typeface="Arial"/>
                <a:ea typeface="ＭＳ Ｐゴシック" charset="0"/>
                <a:cs typeface="Arial"/>
              </a:rPr>
              <a:t> </a:t>
            </a:r>
            <a:r>
              <a:rPr lang="de-DE" sz="9600" b="1" dirty="0" err="1">
                <a:latin typeface="Arial"/>
                <a:ea typeface="ＭＳ Ｐゴシック" charset="0"/>
                <a:cs typeface="Arial"/>
              </a:rPr>
              <a:t>disusun</a:t>
            </a:r>
            <a:r>
              <a:rPr lang="de-DE" sz="9600" b="1" dirty="0">
                <a:latin typeface="Arial"/>
                <a:ea typeface="ＭＳ Ｐゴシック" charset="0"/>
                <a:cs typeface="Arial"/>
              </a:rPr>
              <a:t> </a:t>
            </a:r>
            <a:r>
              <a:rPr lang="de-DE" sz="9600" b="1" dirty="0" err="1">
                <a:latin typeface="Arial"/>
                <a:ea typeface="ＭＳ Ｐゴシック" charset="0"/>
                <a:cs typeface="Arial"/>
              </a:rPr>
              <a:t>dalam</a:t>
            </a:r>
            <a:r>
              <a:rPr lang="de-DE" sz="9600" b="1" dirty="0">
                <a:latin typeface="Arial"/>
                <a:ea typeface="ＭＳ Ｐゴシック" charset="0"/>
                <a:cs typeface="Arial"/>
              </a:rPr>
              <a:t> </a:t>
            </a:r>
            <a:r>
              <a:rPr lang="de-DE" sz="9600" b="1" dirty="0" err="1">
                <a:latin typeface="Arial"/>
                <a:ea typeface="ＭＳ Ｐゴシック" charset="0"/>
                <a:cs typeface="Arial"/>
              </a:rPr>
              <a:t>bentuk</a:t>
            </a:r>
            <a:r>
              <a:rPr lang="de-DE" sz="9600" b="1" dirty="0">
                <a:latin typeface="Arial"/>
                <a:ea typeface="ＭＳ Ｐゴシック" charset="0"/>
                <a:cs typeface="Arial"/>
              </a:rPr>
              <a:t> </a:t>
            </a:r>
            <a:r>
              <a:rPr lang="de-DE" sz="9600" b="1" dirty="0" err="1">
                <a:latin typeface="Arial"/>
                <a:ea typeface="ＭＳ Ｐゴシック" charset="0"/>
                <a:cs typeface="Arial"/>
              </a:rPr>
              <a:t>kalimat</a:t>
            </a:r>
            <a:r>
              <a:rPr lang="de-DE" sz="9600" b="1" dirty="0">
                <a:latin typeface="Arial"/>
                <a:ea typeface="ＭＳ Ｐゴシック" charset="0"/>
                <a:cs typeface="Arial"/>
              </a:rPr>
              <a:t> </a:t>
            </a:r>
            <a:r>
              <a:rPr lang="de-DE" sz="9600" b="1" dirty="0" err="1">
                <a:latin typeface="Arial"/>
                <a:ea typeface="ＭＳ Ｐゴシック" charset="0"/>
                <a:cs typeface="Arial"/>
              </a:rPr>
              <a:t>deklaratif</a:t>
            </a:r>
            <a:r>
              <a:rPr lang="de-DE" sz="9600" b="1" dirty="0">
                <a:latin typeface="Arial"/>
                <a:ea typeface="ＭＳ Ｐゴシック" charset="0"/>
                <a:cs typeface="Arial"/>
              </a:rPr>
              <a:t> (</a:t>
            </a:r>
            <a:r>
              <a:rPr lang="de-DE" sz="9600" b="1" dirty="0" err="1">
                <a:latin typeface="Arial"/>
                <a:ea typeface="ＭＳ Ｐゴシック" charset="0"/>
                <a:cs typeface="Arial"/>
              </a:rPr>
              <a:t>pernyataan</a:t>
            </a:r>
            <a:r>
              <a:rPr lang="de-DE" sz="9600" b="1" dirty="0">
                <a:latin typeface="Arial"/>
                <a:ea typeface="ＭＳ Ｐゴシック" charset="0"/>
                <a:cs typeface="Arial"/>
              </a:rPr>
              <a:t>), </a:t>
            </a:r>
            <a:r>
              <a:rPr lang="de-DE" sz="9600" b="1" dirty="0" err="1">
                <a:latin typeface="Arial"/>
                <a:ea typeface="ＭＳ Ｐゴシック" charset="0"/>
                <a:cs typeface="Arial"/>
              </a:rPr>
              <a:t>singkat</a:t>
            </a:r>
            <a:r>
              <a:rPr lang="de-DE" sz="9600" b="1" dirty="0">
                <a:latin typeface="Arial"/>
                <a:ea typeface="ＭＳ Ｐゴシック" charset="0"/>
                <a:cs typeface="Arial"/>
              </a:rPr>
              <a:t>, </a:t>
            </a:r>
            <a:r>
              <a:rPr lang="de-DE" sz="9600" b="1" dirty="0" err="1">
                <a:latin typeface="Arial"/>
                <a:ea typeface="ＭＳ Ｐゴシック" charset="0"/>
                <a:cs typeface="Arial"/>
              </a:rPr>
              <a:t>jelas</a:t>
            </a:r>
            <a:r>
              <a:rPr lang="de-DE" sz="9600" b="1" dirty="0">
                <a:latin typeface="Arial"/>
                <a:ea typeface="ＭＳ Ｐゴシック" charset="0"/>
                <a:cs typeface="Arial"/>
              </a:rPr>
              <a:t>.</a:t>
            </a:r>
            <a:endParaRPr lang="en-US" sz="9600" dirty="0">
              <a:latin typeface="Arial"/>
              <a:ea typeface="ＭＳ Ｐゴシック" charset="0"/>
              <a:cs typeface="Arial"/>
            </a:endParaRPr>
          </a:p>
          <a:p>
            <a:pPr eaLnBrk="1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defRPr/>
            </a:pPr>
            <a:r>
              <a:rPr lang="de-DE" sz="9600" b="1" dirty="0" err="1">
                <a:latin typeface="Arial"/>
                <a:ea typeface="ＭＳ Ｐゴシック" charset="0"/>
                <a:cs typeface="Arial"/>
              </a:rPr>
              <a:t>Hipotesis</a:t>
            </a:r>
            <a:r>
              <a:rPr lang="de-DE" sz="9600" b="1" dirty="0">
                <a:latin typeface="Arial"/>
                <a:ea typeface="ＭＳ Ｐゴシック" charset="0"/>
                <a:cs typeface="Arial"/>
              </a:rPr>
              <a:t> </a:t>
            </a:r>
            <a:r>
              <a:rPr lang="de-DE" sz="9600" b="1" dirty="0" err="1">
                <a:latin typeface="Arial"/>
                <a:ea typeface="ＭＳ Ｐゴシック" charset="0"/>
                <a:cs typeface="Arial"/>
              </a:rPr>
              <a:t>dapat</a:t>
            </a:r>
            <a:r>
              <a:rPr lang="de-DE" sz="9600" b="1" dirty="0">
                <a:latin typeface="Arial"/>
                <a:ea typeface="ＭＳ Ｐゴシック" charset="0"/>
                <a:cs typeface="Arial"/>
              </a:rPr>
              <a:t> </a:t>
            </a:r>
            <a:r>
              <a:rPr lang="de-DE" sz="9600" b="1" dirty="0" err="1">
                <a:latin typeface="Arial"/>
                <a:ea typeface="ＭＳ Ｐゴシック" charset="0"/>
                <a:cs typeface="Arial"/>
              </a:rPr>
              <a:t>disusun</a:t>
            </a:r>
            <a:r>
              <a:rPr lang="de-DE" sz="9600" b="1" dirty="0">
                <a:latin typeface="Arial"/>
                <a:ea typeface="ＭＳ Ｐゴシック" charset="0"/>
                <a:cs typeface="Arial"/>
              </a:rPr>
              <a:t> </a:t>
            </a:r>
            <a:r>
              <a:rPr lang="de-DE" sz="9600" b="1" dirty="0" err="1">
                <a:latin typeface="Arial"/>
                <a:ea typeface="ＭＳ Ｐゴシック" charset="0"/>
                <a:cs typeface="Arial"/>
              </a:rPr>
              <a:t>dalam</a:t>
            </a:r>
            <a:r>
              <a:rPr lang="de-DE" sz="9600" b="1" dirty="0">
                <a:latin typeface="Arial"/>
                <a:ea typeface="ＭＳ Ｐゴシック" charset="0"/>
                <a:cs typeface="Arial"/>
              </a:rPr>
              <a:t> </a:t>
            </a:r>
            <a:r>
              <a:rPr lang="de-DE" sz="9600" b="1" dirty="0" err="1">
                <a:latin typeface="Arial"/>
                <a:ea typeface="ＭＳ Ｐゴシック" charset="0"/>
                <a:cs typeface="Arial"/>
              </a:rPr>
              <a:t>bentuk</a:t>
            </a:r>
            <a:r>
              <a:rPr lang="de-DE" sz="9600" b="1" dirty="0">
                <a:latin typeface="Arial"/>
                <a:ea typeface="ＭＳ Ｐゴシック" charset="0"/>
                <a:cs typeface="Arial"/>
              </a:rPr>
              <a:t> </a:t>
            </a:r>
            <a:r>
              <a:rPr lang="de-DE" sz="9600" b="1" dirty="0" err="1">
                <a:latin typeface="Arial"/>
                <a:ea typeface="ＭＳ Ｐゴシック" charset="0"/>
                <a:cs typeface="Arial"/>
              </a:rPr>
              <a:t>kalimat</a:t>
            </a:r>
            <a:r>
              <a:rPr lang="de-DE" sz="9600" b="1" dirty="0">
                <a:latin typeface="Arial"/>
                <a:ea typeface="ＭＳ Ｐゴシック" charset="0"/>
                <a:cs typeface="Arial"/>
              </a:rPr>
              <a:t> </a:t>
            </a:r>
            <a:r>
              <a:rPr lang="de-DE" sz="9600" b="1" dirty="0" err="1">
                <a:latin typeface="Arial"/>
                <a:ea typeface="ＭＳ Ｐゴシック" charset="0"/>
                <a:cs typeface="Arial"/>
              </a:rPr>
              <a:t>aktif</a:t>
            </a:r>
            <a:r>
              <a:rPr lang="de-DE" sz="9600" b="1" dirty="0">
                <a:latin typeface="Arial"/>
                <a:ea typeface="ＭＳ Ｐゴシック" charset="0"/>
                <a:cs typeface="Arial"/>
              </a:rPr>
              <a:t> </a:t>
            </a:r>
            <a:r>
              <a:rPr lang="de-DE" sz="9600" b="1" dirty="0" err="1">
                <a:latin typeface="Arial"/>
                <a:ea typeface="ＭＳ Ｐゴシック" charset="0"/>
                <a:cs typeface="Arial"/>
              </a:rPr>
              <a:t>maupun</a:t>
            </a:r>
            <a:r>
              <a:rPr lang="de-DE" sz="9600" b="1" dirty="0">
                <a:latin typeface="Arial"/>
                <a:ea typeface="ＭＳ Ｐゴシック" charset="0"/>
                <a:cs typeface="Arial"/>
              </a:rPr>
              <a:t> </a:t>
            </a:r>
            <a:r>
              <a:rPr lang="de-DE" sz="9600" b="1" dirty="0" err="1">
                <a:latin typeface="Arial"/>
                <a:ea typeface="ＭＳ Ｐゴシック" charset="0"/>
                <a:cs typeface="Arial"/>
              </a:rPr>
              <a:t>pasif</a:t>
            </a:r>
            <a:r>
              <a:rPr lang="de-DE" sz="9600" b="1" dirty="0">
                <a:latin typeface="Arial"/>
                <a:ea typeface="ＭＳ Ｐゴシック" charset="0"/>
                <a:cs typeface="Arial"/>
              </a:rPr>
              <a:t>.</a:t>
            </a:r>
            <a:endParaRPr lang="en-US" sz="9600" dirty="0">
              <a:latin typeface="Arial"/>
              <a:ea typeface="ＭＳ Ｐゴシック" charset="0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27755921"/>
      </p:ext>
    </p:extLst>
  </p:cSld>
  <p:clrMapOvr>
    <a:masterClrMapping/>
  </p:clrMapOvr>
  <p:transition spd="slow">
    <p:fad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5738" y="548680"/>
            <a:ext cx="8772525" cy="6120680"/>
          </a:xfrm>
          <a:ln w="25400">
            <a:solidFill>
              <a:schemeClr val="tx1"/>
            </a:solidFill>
          </a:ln>
        </p:spPr>
        <p:txBody>
          <a:bodyPr/>
          <a:lstStyle/>
          <a:p>
            <a:pPr eaLnBrk="1" hangingPunct="1"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  <a:buFont typeface="Arial" charset="0"/>
              <a:buNone/>
              <a:defRPr/>
            </a:pPr>
            <a:r>
              <a:rPr lang="en-US" sz="2000" b="1" dirty="0" err="1">
                <a:latin typeface="Century Gothic" panose="020B0502020202020204" pitchFamily="34" charset="0"/>
                <a:ea typeface="ＭＳ Ｐゴシック" charset="0"/>
                <a:cs typeface="Arial"/>
              </a:rPr>
              <a:t>Contoh</a:t>
            </a:r>
            <a:r>
              <a:rPr lang="en-US" sz="2000" b="1" dirty="0">
                <a:latin typeface="Century Gothic" panose="020B0502020202020204" pitchFamily="34" charset="0"/>
                <a:ea typeface="ＭＳ Ｐゴシック" charset="0"/>
                <a:cs typeface="Arial"/>
              </a:rPr>
              <a:t> </a:t>
            </a:r>
            <a:r>
              <a:rPr lang="en-US" sz="2000" b="1" dirty="0" err="1">
                <a:latin typeface="Century Gothic" panose="020B0502020202020204" pitchFamily="34" charset="0"/>
                <a:ea typeface="ＭＳ Ｐゴシック" charset="0"/>
                <a:cs typeface="Arial"/>
              </a:rPr>
              <a:t>Hipotesis</a:t>
            </a:r>
            <a:r>
              <a:rPr lang="en-US" sz="2000" b="1" dirty="0">
                <a:latin typeface="Century Gothic" panose="020B0502020202020204" pitchFamily="34" charset="0"/>
                <a:ea typeface="ＭＳ Ｐゴシック" charset="0"/>
                <a:cs typeface="Arial"/>
              </a:rPr>
              <a:t>:</a:t>
            </a:r>
          </a:p>
          <a:p>
            <a:pPr marL="0" indent="0" eaLnBrk="1" hangingPunct="1"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  <a:buNone/>
              <a:defRPr/>
            </a:pPr>
            <a:r>
              <a:rPr lang="en-US" sz="2000" b="1" dirty="0" err="1">
                <a:latin typeface="Century Gothic" panose="020B0502020202020204" pitchFamily="34" charset="0"/>
                <a:ea typeface="ＭＳ Ｐゴシック" charset="0"/>
                <a:cs typeface="Arial"/>
              </a:rPr>
              <a:t>Transparansi</a:t>
            </a:r>
            <a:r>
              <a:rPr lang="en-US" sz="2000" b="1" dirty="0">
                <a:latin typeface="Century Gothic" panose="020B0502020202020204" pitchFamily="34" charset="0"/>
                <a:ea typeface="ＭＳ Ｐゴシック" charset="0"/>
                <a:cs typeface="Arial"/>
              </a:rPr>
              <a:t> </a:t>
            </a:r>
            <a:r>
              <a:rPr lang="en-US" sz="2000" b="1" dirty="0" err="1">
                <a:latin typeface="Century Gothic" panose="020B0502020202020204" pitchFamily="34" charset="0"/>
                <a:ea typeface="ＭＳ Ｐゴシック" charset="0"/>
                <a:cs typeface="Arial"/>
              </a:rPr>
              <a:t>pengelolaan</a:t>
            </a:r>
            <a:r>
              <a:rPr lang="en-US" sz="2000" b="1" dirty="0">
                <a:latin typeface="Century Gothic" panose="020B0502020202020204" pitchFamily="34" charset="0"/>
                <a:ea typeface="ＭＳ Ｐゴシック" charset="0"/>
                <a:cs typeface="Arial"/>
              </a:rPr>
              <a:t> Dana </a:t>
            </a:r>
            <a:r>
              <a:rPr lang="en-US" sz="2000" b="1" dirty="0" err="1">
                <a:latin typeface="Century Gothic" panose="020B0502020202020204" pitchFamily="34" charset="0"/>
                <a:ea typeface="ＭＳ Ｐゴシック" charset="0"/>
                <a:cs typeface="Arial"/>
              </a:rPr>
              <a:t>Desa</a:t>
            </a:r>
            <a:r>
              <a:rPr lang="en-US" sz="2000" b="1" dirty="0">
                <a:latin typeface="Century Gothic" panose="020B0502020202020204" pitchFamily="34" charset="0"/>
                <a:ea typeface="ＭＳ Ｐゴシック" charset="0"/>
                <a:cs typeface="Arial"/>
              </a:rPr>
              <a:t> </a:t>
            </a:r>
            <a:r>
              <a:rPr lang="en-US" sz="2000" b="1" dirty="0" err="1">
                <a:latin typeface="Century Gothic" panose="020B0502020202020204" pitchFamily="34" charset="0"/>
                <a:ea typeface="ＭＳ Ｐゴシック" charset="0"/>
                <a:cs typeface="Arial"/>
              </a:rPr>
              <a:t>mempengaruhi</a:t>
            </a:r>
            <a:r>
              <a:rPr lang="en-US" sz="2000" b="1" dirty="0">
                <a:latin typeface="Century Gothic" panose="020B0502020202020204" pitchFamily="34" charset="0"/>
                <a:ea typeface="ＭＳ Ｐゴシック" charset="0"/>
                <a:cs typeface="Arial"/>
              </a:rPr>
              <a:t> </a:t>
            </a:r>
            <a:r>
              <a:rPr lang="en-US" sz="2000" b="1" dirty="0" err="1">
                <a:latin typeface="Century Gothic" panose="020B0502020202020204" pitchFamily="34" charset="0"/>
                <a:ea typeface="ＭＳ Ｐゴシック" charset="0"/>
                <a:cs typeface="Arial"/>
              </a:rPr>
              <a:t>tingkat</a:t>
            </a:r>
            <a:r>
              <a:rPr lang="en-US" sz="2000" b="1" dirty="0">
                <a:latin typeface="Century Gothic" panose="020B0502020202020204" pitchFamily="34" charset="0"/>
                <a:ea typeface="ＭＳ Ｐゴシック" charset="0"/>
                <a:cs typeface="Arial"/>
              </a:rPr>
              <a:t> </a:t>
            </a:r>
            <a:r>
              <a:rPr lang="en-US" sz="2000" b="1" dirty="0" err="1">
                <a:latin typeface="Century Gothic" panose="020B0502020202020204" pitchFamily="34" charset="0"/>
                <a:ea typeface="ＭＳ Ｐゴシック" charset="0"/>
                <a:cs typeface="Arial"/>
              </a:rPr>
              <a:t>kepercayaan</a:t>
            </a:r>
            <a:r>
              <a:rPr lang="en-US" sz="2000" b="1" dirty="0">
                <a:latin typeface="Century Gothic" panose="020B0502020202020204" pitchFamily="34" charset="0"/>
                <a:ea typeface="ＭＳ Ｐゴシック" charset="0"/>
                <a:cs typeface="Arial"/>
              </a:rPr>
              <a:t> (trust) </a:t>
            </a:r>
            <a:r>
              <a:rPr lang="en-US" sz="2000" b="1" dirty="0" err="1">
                <a:latin typeface="Century Gothic" panose="020B0502020202020204" pitchFamily="34" charset="0"/>
                <a:ea typeface="ＭＳ Ｐゴシック" charset="0"/>
                <a:cs typeface="Arial"/>
              </a:rPr>
              <a:t>masyarakat</a:t>
            </a:r>
            <a:r>
              <a:rPr lang="en-US" sz="2000" b="1" dirty="0">
                <a:latin typeface="Century Gothic" panose="020B0502020202020204" pitchFamily="34" charset="0"/>
                <a:ea typeface="ＭＳ Ｐゴシック" charset="0"/>
                <a:cs typeface="Arial"/>
              </a:rPr>
              <a:t> </a:t>
            </a:r>
            <a:r>
              <a:rPr lang="en-US" sz="2000" b="1" dirty="0" err="1">
                <a:latin typeface="Century Gothic" panose="020B0502020202020204" pitchFamily="34" charset="0"/>
                <a:ea typeface="ＭＳ Ｐゴシック" charset="0"/>
                <a:cs typeface="Arial"/>
              </a:rPr>
              <a:t>terhadap</a:t>
            </a:r>
            <a:r>
              <a:rPr lang="en-US" sz="2000" b="1" dirty="0">
                <a:latin typeface="Century Gothic" panose="020B0502020202020204" pitchFamily="34" charset="0"/>
                <a:ea typeface="ＭＳ Ｐゴシック" charset="0"/>
                <a:cs typeface="Arial"/>
              </a:rPr>
              <a:t> </a:t>
            </a:r>
            <a:r>
              <a:rPr lang="en-US" sz="2000" b="1" dirty="0" err="1">
                <a:latin typeface="Century Gothic" panose="020B0502020202020204" pitchFamily="34" charset="0"/>
                <a:ea typeface="ＭＳ Ｐゴシック" charset="0"/>
                <a:cs typeface="Arial"/>
              </a:rPr>
              <a:t>pemerintah</a:t>
            </a:r>
            <a:r>
              <a:rPr lang="en-US" sz="2000" b="1" dirty="0">
                <a:latin typeface="Century Gothic" panose="020B0502020202020204" pitchFamily="34" charset="0"/>
                <a:ea typeface="ＭＳ Ｐゴシック" charset="0"/>
                <a:cs typeface="Arial"/>
              </a:rPr>
              <a:t> </a:t>
            </a:r>
            <a:r>
              <a:rPr lang="en-US" sz="2000" b="1" dirty="0" err="1">
                <a:latin typeface="Century Gothic" panose="020B0502020202020204" pitchFamily="34" charset="0"/>
                <a:ea typeface="ＭＳ Ｐゴシック" charset="0"/>
                <a:cs typeface="Arial"/>
              </a:rPr>
              <a:t>desa</a:t>
            </a:r>
            <a:r>
              <a:rPr lang="en-US" sz="2000" b="1" dirty="0">
                <a:latin typeface="Century Gothic" panose="020B0502020202020204" pitchFamily="34" charset="0"/>
                <a:ea typeface="ＭＳ Ｐゴシック" charset="0"/>
                <a:cs typeface="Arial"/>
              </a:rPr>
              <a:t> dan </a:t>
            </a:r>
            <a:r>
              <a:rPr lang="en-US" sz="2000" b="1" dirty="0" err="1">
                <a:latin typeface="Century Gothic" panose="020B0502020202020204" pitchFamily="34" charset="0"/>
                <a:ea typeface="ＭＳ Ｐゴシック" charset="0"/>
                <a:cs typeface="Arial"/>
              </a:rPr>
              <a:t>selanjutnya</a:t>
            </a:r>
            <a:r>
              <a:rPr lang="en-US" sz="2000" b="1" dirty="0">
                <a:latin typeface="Century Gothic" panose="020B0502020202020204" pitchFamily="34" charset="0"/>
                <a:ea typeface="ＭＳ Ｐゴシック" charset="0"/>
                <a:cs typeface="Arial"/>
              </a:rPr>
              <a:t> </a:t>
            </a:r>
            <a:r>
              <a:rPr lang="en-US" sz="2000" b="1" dirty="0" err="1">
                <a:latin typeface="Century Gothic" panose="020B0502020202020204" pitchFamily="34" charset="0"/>
                <a:ea typeface="ＭＳ Ｐゴシック" charset="0"/>
                <a:cs typeface="Arial"/>
              </a:rPr>
              <a:t>mempengaruhi</a:t>
            </a:r>
            <a:r>
              <a:rPr lang="en-US" sz="2000" b="1" dirty="0">
                <a:latin typeface="Century Gothic" panose="020B0502020202020204" pitchFamily="34" charset="0"/>
                <a:ea typeface="ＭＳ Ｐゴシック" charset="0"/>
                <a:cs typeface="Arial"/>
              </a:rPr>
              <a:t> </a:t>
            </a:r>
            <a:r>
              <a:rPr lang="en-US" sz="2000" b="1" dirty="0" err="1">
                <a:latin typeface="Century Gothic" panose="020B0502020202020204" pitchFamily="34" charset="0"/>
                <a:ea typeface="ＭＳ Ｐゴシック" charset="0"/>
                <a:cs typeface="Arial"/>
              </a:rPr>
              <a:t>tingkat</a:t>
            </a:r>
            <a:r>
              <a:rPr lang="en-US" sz="2000" b="1" dirty="0">
                <a:latin typeface="Century Gothic" panose="020B0502020202020204" pitchFamily="34" charset="0"/>
                <a:ea typeface="ＭＳ Ｐゴシック" charset="0"/>
                <a:cs typeface="Arial"/>
              </a:rPr>
              <a:t> </a:t>
            </a:r>
            <a:r>
              <a:rPr lang="en-US" sz="2000" b="1" dirty="0" err="1">
                <a:latin typeface="Century Gothic" panose="020B0502020202020204" pitchFamily="34" charset="0"/>
                <a:ea typeface="ＭＳ Ｐゴシック" charset="0"/>
                <a:cs typeface="Arial"/>
              </a:rPr>
              <a:t>partisipasi</a:t>
            </a:r>
            <a:r>
              <a:rPr lang="en-US" sz="2000" b="1" dirty="0">
                <a:latin typeface="Century Gothic" panose="020B0502020202020204" pitchFamily="34" charset="0"/>
                <a:ea typeface="ＭＳ Ｐゴシック" charset="0"/>
                <a:cs typeface="Arial"/>
              </a:rPr>
              <a:t> </a:t>
            </a:r>
            <a:r>
              <a:rPr lang="en-US" sz="2000" b="1" dirty="0" err="1">
                <a:latin typeface="Century Gothic" panose="020B0502020202020204" pitchFamily="34" charset="0"/>
                <a:ea typeface="ＭＳ Ｐゴシック" charset="0"/>
                <a:cs typeface="Arial"/>
              </a:rPr>
              <a:t>masyarakat</a:t>
            </a:r>
            <a:r>
              <a:rPr lang="en-US" sz="2000" b="1" dirty="0">
                <a:latin typeface="Century Gothic" panose="020B0502020202020204" pitchFamily="34" charset="0"/>
                <a:ea typeface="ＭＳ Ｐゴシック" charset="0"/>
                <a:cs typeface="Arial"/>
              </a:rPr>
              <a:t> </a:t>
            </a:r>
            <a:r>
              <a:rPr lang="en-US" sz="2000" b="1" dirty="0" err="1">
                <a:latin typeface="Century Gothic" panose="020B0502020202020204" pitchFamily="34" charset="0"/>
                <a:ea typeface="ＭＳ Ｐゴシック" charset="0"/>
                <a:cs typeface="Arial"/>
              </a:rPr>
              <a:t>dalam</a:t>
            </a:r>
            <a:r>
              <a:rPr lang="en-US" sz="2000" b="1" dirty="0">
                <a:latin typeface="Century Gothic" panose="020B0502020202020204" pitchFamily="34" charset="0"/>
                <a:ea typeface="ＭＳ Ｐゴシック" charset="0"/>
                <a:cs typeface="Arial"/>
              </a:rPr>
              <a:t> </a:t>
            </a:r>
            <a:r>
              <a:rPr lang="en-US" sz="2000" b="1" dirty="0" err="1">
                <a:latin typeface="Century Gothic" panose="020B0502020202020204" pitchFamily="34" charset="0"/>
                <a:ea typeface="ＭＳ Ｐゴシック" charset="0"/>
                <a:cs typeface="Arial"/>
              </a:rPr>
              <a:t>kegiatan</a:t>
            </a:r>
            <a:r>
              <a:rPr lang="en-US" sz="2000" b="1" dirty="0">
                <a:latin typeface="Century Gothic" panose="020B0502020202020204" pitchFamily="34" charset="0"/>
                <a:ea typeface="ＭＳ Ｐゴシック" charset="0"/>
                <a:cs typeface="Arial"/>
              </a:rPr>
              <a:t> </a:t>
            </a:r>
            <a:r>
              <a:rPr lang="en-US" sz="2000" b="1" dirty="0" err="1">
                <a:latin typeface="Century Gothic" panose="020B0502020202020204" pitchFamily="34" charset="0"/>
                <a:ea typeface="ＭＳ Ｐゴシック" charset="0"/>
                <a:cs typeface="Arial"/>
              </a:rPr>
              <a:t>pembangunan</a:t>
            </a:r>
            <a:r>
              <a:rPr lang="en-US" sz="2000" b="1" dirty="0">
                <a:latin typeface="Century Gothic" panose="020B0502020202020204" pitchFamily="34" charset="0"/>
                <a:ea typeface="ＭＳ Ｐゴシック" charset="0"/>
                <a:cs typeface="Arial"/>
              </a:rPr>
              <a:t> </a:t>
            </a:r>
            <a:r>
              <a:rPr lang="en-US" sz="2000" b="1" dirty="0" err="1">
                <a:latin typeface="Century Gothic" panose="020B0502020202020204" pitchFamily="34" charset="0"/>
                <a:ea typeface="ＭＳ Ｐゴシック" charset="0"/>
                <a:cs typeface="Arial"/>
              </a:rPr>
              <a:t>desa</a:t>
            </a:r>
            <a:r>
              <a:rPr lang="en-US" sz="2000" b="1" dirty="0">
                <a:latin typeface="Century Gothic" panose="020B0502020202020204" pitchFamily="34" charset="0"/>
                <a:ea typeface="ＭＳ Ｐゴシック" charset="0"/>
                <a:cs typeface="Arial"/>
              </a:rPr>
              <a:t>.</a:t>
            </a:r>
          </a:p>
          <a:p>
            <a:pPr marL="0" indent="0" eaLnBrk="1" hangingPunct="1"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  <a:buNone/>
              <a:defRPr/>
            </a:pPr>
            <a:endParaRPr lang="en-US" sz="2000" b="1" dirty="0">
              <a:latin typeface="Century Gothic" panose="020B0502020202020204" pitchFamily="34" charset="0"/>
              <a:ea typeface="ＭＳ Ｐゴシック" charset="0"/>
              <a:cs typeface="Arial"/>
            </a:endParaRPr>
          </a:p>
          <a:p>
            <a:pPr marL="0" indent="0" eaLnBrk="1" hangingPunct="1"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  <a:buNone/>
              <a:defRPr/>
            </a:pPr>
            <a:r>
              <a:rPr lang="en-US" sz="1800" b="1" dirty="0" err="1">
                <a:latin typeface="Century Gothic" panose="020B0502020202020204" pitchFamily="34" charset="0"/>
                <a:ea typeface="ＭＳ Ｐゴシック" charset="0"/>
                <a:cs typeface="Arial"/>
              </a:rPr>
              <a:t>Penjelasan</a:t>
            </a:r>
            <a:r>
              <a:rPr lang="en-US" sz="1800" b="1" dirty="0">
                <a:latin typeface="Century Gothic" panose="020B0502020202020204" pitchFamily="34" charset="0"/>
                <a:ea typeface="ＭＳ Ｐゴシック" charset="0"/>
                <a:cs typeface="Arial"/>
              </a:rPr>
              <a:t>:</a:t>
            </a:r>
          </a:p>
          <a:p>
            <a:pPr marL="0" indent="0" eaLnBrk="1" hangingPunct="1"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  <a:buNone/>
              <a:defRPr/>
            </a:pPr>
            <a:r>
              <a:rPr lang="en-US" sz="1800" b="1" dirty="0" err="1">
                <a:latin typeface="Century Gothic" panose="020B0502020202020204" pitchFamily="34" charset="0"/>
                <a:ea typeface="ＭＳ Ｐゴシック" charset="0"/>
                <a:cs typeface="Arial"/>
              </a:rPr>
              <a:t>Berdasarkan</a:t>
            </a:r>
            <a:r>
              <a:rPr lang="en-US" sz="1800" b="1" dirty="0">
                <a:latin typeface="Century Gothic" panose="020B0502020202020204" pitchFamily="34" charset="0"/>
                <a:ea typeface="ＭＳ Ｐゴシック" charset="0"/>
                <a:cs typeface="Arial"/>
              </a:rPr>
              <a:t> </a:t>
            </a:r>
            <a:r>
              <a:rPr lang="en-US" sz="1800" b="1" dirty="0" err="1">
                <a:latin typeface="Century Gothic" panose="020B0502020202020204" pitchFamily="34" charset="0"/>
                <a:ea typeface="ＭＳ Ｐゴシック" charset="0"/>
                <a:cs typeface="Arial"/>
              </a:rPr>
              <a:t>contoh</a:t>
            </a:r>
            <a:r>
              <a:rPr lang="en-US" sz="1800" b="1" dirty="0">
                <a:latin typeface="Century Gothic" panose="020B0502020202020204" pitchFamily="34" charset="0"/>
                <a:ea typeface="ＭＳ Ｐゴシック" charset="0"/>
                <a:cs typeface="Arial"/>
              </a:rPr>
              <a:t> </a:t>
            </a:r>
            <a:r>
              <a:rPr lang="en-US" sz="1800" b="1" dirty="0" err="1">
                <a:latin typeface="Century Gothic" panose="020B0502020202020204" pitchFamily="34" charset="0"/>
                <a:ea typeface="ＭＳ Ｐゴシック" charset="0"/>
                <a:cs typeface="Arial"/>
              </a:rPr>
              <a:t>hipotesis</a:t>
            </a:r>
            <a:r>
              <a:rPr lang="en-US" sz="1800" b="1" dirty="0">
                <a:latin typeface="Century Gothic" panose="020B0502020202020204" pitchFamily="34" charset="0"/>
                <a:ea typeface="ＭＳ Ｐゴシック" charset="0"/>
                <a:cs typeface="Arial"/>
              </a:rPr>
              <a:t> </a:t>
            </a:r>
            <a:r>
              <a:rPr lang="en-US" sz="1800" b="1" dirty="0" err="1">
                <a:latin typeface="Century Gothic" panose="020B0502020202020204" pitchFamily="34" charset="0"/>
                <a:ea typeface="ＭＳ Ｐゴシック" charset="0"/>
                <a:cs typeface="Arial"/>
              </a:rPr>
              <a:t>tersebut</a:t>
            </a:r>
            <a:r>
              <a:rPr lang="en-US" sz="1800" b="1" dirty="0">
                <a:latin typeface="Century Gothic" panose="020B0502020202020204" pitchFamily="34" charset="0"/>
                <a:ea typeface="ＭＳ Ｐゴシック" charset="0"/>
                <a:cs typeface="Arial"/>
              </a:rPr>
              <a:t> </a:t>
            </a:r>
            <a:r>
              <a:rPr lang="en-US" sz="1800" b="1" dirty="0" err="1">
                <a:latin typeface="Century Gothic" panose="020B0502020202020204" pitchFamily="34" charset="0"/>
                <a:ea typeface="ＭＳ Ｐゴシック" charset="0"/>
                <a:cs typeface="Arial"/>
              </a:rPr>
              <a:t>terdapat</a:t>
            </a:r>
            <a:r>
              <a:rPr lang="en-US" sz="1800" b="1" dirty="0">
                <a:latin typeface="Century Gothic" panose="020B0502020202020204" pitchFamily="34" charset="0"/>
                <a:ea typeface="ＭＳ Ｐゴシック" charset="0"/>
                <a:cs typeface="Arial"/>
              </a:rPr>
              <a:t> 4 variable </a:t>
            </a:r>
            <a:r>
              <a:rPr lang="en-US" sz="1800" b="1" dirty="0" err="1">
                <a:latin typeface="Century Gothic" panose="020B0502020202020204" pitchFamily="34" charset="0"/>
                <a:ea typeface="ＭＳ Ｐゴシック" charset="0"/>
                <a:cs typeface="Arial"/>
              </a:rPr>
              <a:t>utama</a:t>
            </a:r>
            <a:r>
              <a:rPr lang="en-US" sz="1800" b="1" dirty="0">
                <a:latin typeface="Century Gothic" panose="020B0502020202020204" pitchFamily="34" charset="0"/>
                <a:ea typeface="ＭＳ Ｐゴシック" charset="0"/>
                <a:cs typeface="Arial"/>
              </a:rPr>
              <a:t> yang </a:t>
            </a:r>
            <a:r>
              <a:rPr lang="en-US" sz="1800" b="1" dirty="0" err="1">
                <a:latin typeface="Century Gothic" panose="020B0502020202020204" pitchFamily="34" charset="0"/>
                <a:ea typeface="ＭＳ Ｐゴシック" charset="0"/>
                <a:cs typeface="Arial"/>
              </a:rPr>
              <a:t>dihubungkan</a:t>
            </a:r>
            <a:r>
              <a:rPr lang="en-US" sz="1800" b="1" dirty="0">
                <a:latin typeface="Century Gothic" panose="020B0502020202020204" pitchFamily="34" charset="0"/>
                <a:ea typeface="ＭＳ Ｐゴシック" charset="0"/>
                <a:cs typeface="Arial"/>
              </a:rPr>
              <a:t>, </a:t>
            </a:r>
            <a:r>
              <a:rPr lang="en-US" sz="1800" b="1" dirty="0" err="1">
                <a:latin typeface="Century Gothic" panose="020B0502020202020204" pitchFamily="34" charset="0"/>
                <a:ea typeface="ＭＳ Ｐゴシック" charset="0"/>
                <a:cs typeface="Arial"/>
              </a:rPr>
              <a:t>yaitu</a:t>
            </a:r>
            <a:r>
              <a:rPr lang="en-US" sz="1800" b="1" dirty="0">
                <a:latin typeface="Century Gothic" panose="020B0502020202020204" pitchFamily="34" charset="0"/>
                <a:ea typeface="ＭＳ Ｐゴシック" charset="0"/>
                <a:cs typeface="Arial"/>
              </a:rPr>
              <a:t>:</a:t>
            </a:r>
          </a:p>
          <a:p>
            <a:pPr marL="368300" indent="-368300" eaLnBrk="1" hangingPunct="1"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  <a:buAutoNum type="arabicPeriod"/>
              <a:defRPr/>
            </a:pPr>
            <a:r>
              <a:rPr lang="en-US" sz="1800" b="1" dirty="0" err="1">
                <a:latin typeface="Century Gothic" panose="020B0502020202020204" pitchFamily="34" charset="0"/>
                <a:ea typeface="ＭＳ Ｐゴシック" charset="0"/>
                <a:cs typeface="Arial"/>
              </a:rPr>
              <a:t>Variabel</a:t>
            </a:r>
            <a:r>
              <a:rPr lang="en-US" sz="1800" b="1" dirty="0">
                <a:latin typeface="Century Gothic" panose="020B0502020202020204" pitchFamily="34" charset="0"/>
                <a:ea typeface="ＭＳ Ｐゴシック" charset="0"/>
                <a:cs typeface="Arial"/>
              </a:rPr>
              <a:t> </a:t>
            </a:r>
            <a:r>
              <a:rPr lang="en-US" sz="1800" b="1" dirty="0" err="1">
                <a:latin typeface="Century Gothic" panose="020B0502020202020204" pitchFamily="34" charset="0"/>
                <a:ea typeface="ＭＳ Ｐゴシック" charset="0"/>
                <a:cs typeface="Arial"/>
              </a:rPr>
              <a:t>Bebas</a:t>
            </a:r>
            <a:r>
              <a:rPr lang="en-US" sz="1800" b="1" dirty="0">
                <a:latin typeface="Century Gothic" panose="020B0502020202020204" pitchFamily="34" charset="0"/>
                <a:ea typeface="ＭＳ Ｐゴシック" charset="0"/>
                <a:cs typeface="Arial"/>
              </a:rPr>
              <a:t> 1: </a:t>
            </a:r>
            <a:r>
              <a:rPr lang="en-US" sz="1800" b="1" dirty="0" err="1">
                <a:latin typeface="Century Gothic" panose="020B0502020202020204" pitchFamily="34" charset="0"/>
                <a:ea typeface="ＭＳ Ｐゴシック" charset="0"/>
                <a:cs typeface="Arial"/>
              </a:rPr>
              <a:t>Transparansi</a:t>
            </a:r>
            <a:r>
              <a:rPr lang="en-US" sz="1800" b="1" dirty="0">
                <a:latin typeface="Century Gothic" panose="020B0502020202020204" pitchFamily="34" charset="0"/>
                <a:ea typeface="ＭＳ Ｐゴシック" charset="0"/>
                <a:cs typeface="Arial"/>
              </a:rPr>
              <a:t> </a:t>
            </a:r>
            <a:r>
              <a:rPr lang="en-US" sz="1800" b="1" dirty="0" err="1">
                <a:latin typeface="Century Gothic" panose="020B0502020202020204" pitchFamily="34" charset="0"/>
                <a:ea typeface="ＭＳ Ｐゴシック" charset="0"/>
                <a:cs typeface="Arial"/>
              </a:rPr>
              <a:t>pengelolaan</a:t>
            </a:r>
            <a:r>
              <a:rPr lang="en-US" sz="1800" b="1" dirty="0">
                <a:latin typeface="Century Gothic" panose="020B0502020202020204" pitchFamily="34" charset="0"/>
                <a:ea typeface="ＭＳ Ｐゴシック" charset="0"/>
                <a:cs typeface="Arial"/>
              </a:rPr>
              <a:t> Dana </a:t>
            </a:r>
            <a:r>
              <a:rPr lang="en-US" sz="1800" b="1" dirty="0" err="1">
                <a:latin typeface="Century Gothic" panose="020B0502020202020204" pitchFamily="34" charset="0"/>
                <a:ea typeface="ＭＳ Ｐゴシック" charset="0"/>
                <a:cs typeface="Arial"/>
              </a:rPr>
              <a:t>Desa</a:t>
            </a:r>
            <a:endParaRPr lang="en-US" sz="1800" b="1" dirty="0">
              <a:latin typeface="Century Gothic" panose="020B0502020202020204" pitchFamily="34" charset="0"/>
              <a:ea typeface="ＭＳ Ｐゴシック" charset="0"/>
              <a:cs typeface="Arial"/>
            </a:endParaRPr>
          </a:p>
          <a:p>
            <a:pPr marL="368300" indent="-368300" eaLnBrk="1" hangingPunct="1"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  <a:buAutoNum type="arabicPeriod"/>
              <a:defRPr/>
            </a:pPr>
            <a:r>
              <a:rPr lang="en-US" sz="1800" b="1" dirty="0" err="1">
                <a:latin typeface="Century Gothic" panose="020B0502020202020204" pitchFamily="34" charset="0"/>
                <a:ea typeface="ＭＳ Ｐゴシック" charset="0"/>
                <a:cs typeface="Arial"/>
              </a:rPr>
              <a:t>Variabel</a:t>
            </a:r>
            <a:r>
              <a:rPr lang="en-US" sz="1800" b="1" dirty="0">
                <a:latin typeface="Century Gothic" panose="020B0502020202020204" pitchFamily="34" charset="0"/>
                <a:ea typeface="ＭＳ Ｐゴシック" charset="0"/>
                <a:cs typeface="Arial"/>
              </a:rPr>
              <a:t> </a:t>
            </a:r>
            <a:r>
              <a:rPr lang="en-US" sz="1800" b="1" dirty="0" err="1">
                <a:latin typeface="Century Gothic" panose="020B0502020202020204" pitchFamily="34" charset="0"/>
                <a:ea typeface="ＭＳ Ｐゴシック" charset="0"/>
                <a:cs typeface="Arial"/>
              </a:rPr>
              <a:t>Bebas</a:t>
            </a:r>
            <a:r>
              <a:rPr lang="en-US" sz="1800" b="1" dirty="0">
                <a:latin typeface="Century Gothic" panose="020B0502020202020204" pitchFamily="34" charset="0"/>
                <a:ea typeface="ＭＳ Ｐゴシック" charset="0"/>
                <a:cs typeface="Arial"/>
              </a:rPr>
              <a:t> 2: </a:t>
            </a:r>
            <a:r>
              <a:rPr lang="en-US" sz="1800" b="1" dirty="0" err="1">
                <a:latin typeface="Century Gothic" panose="020B0502020202020204" pitchFamily="34" charset="0"/>
                <a:ea typeface="ＭＳ Ｐゴシック" charset="0"/>
                <a:cs typeface="Arial"/>
              </a:rPr>
              <a:t>Akuntabilitas</a:t>
            </a:r>
            <a:r>
              <a:rPr lang="en-US" sz="1800" b="1" dirty="0">
                <a:latin typeface="Century Gothic" panose="020B0502020202020204" pitchFamily="34" charset="0"/>
                <a:ea typeface="ＭＳ Ｐゴシック" charset="0"/>
                <a:cs typeface="Arial"/>
              </a:rPr>
              <a:t> </a:t>
            </a:r>
            <a:r>
              <a:rPr lang="en-US" sz="1800" b="1" dirty="0" err="1">
                <a:latin typeface="Century Gothic" panose="020B0502020202020204" pitchFamily="34" charset="0"/>
                <a:ea typeface="ＭＳ Ｐゴシック" charset="0"/>
                <a:cs typeface="Arial"/>
              </a:rPr>
              <a:t>pengelolaan</a:t>
            </a:r>
            <a:r>
              <a:rPr lang="en-US" sz="1800" b="1" dirty="0">
                <a:latin typeface="Century Gothic" panose="020B0502020202020204" pitchFamily="34" charset="0"/>
                <a:ea typeface="ＭＳ Ｐゴシック" charset="0"/>
                <a:cs typeface="Arial"/>
              </a:rPr>
              <a:t> Dana </a:t>
            </a:r>
            <a:r>
              <a:rPr lang="en-US" sz="1800" b="1" dirty="0" err="1">
                <a:latin typeface="Century Gothic" panose="020B0502020202020204" pitchFamily="34" charset="0"/>
                <a:ea typeface="ＭＳ Ｐゴシック" charset="0"/>
                <a:cs typeface="Arial"/>
              </a:rPr>
              <a:t>Desa</a:t>
            </a:r>
            <a:endParaRPr lang="en-US" sz="1800" b="1" dirty="0">
              <a:latin typeface="Century Gothic" panose="020B0502020202020204" pitchFamily="34" charset="0"/>
              <a:ea typeface="ＭＳ Ｐゴシック" charset="0"/>
              <a:cs typeface="Arial"/>
            </a:endParaRPr>
          </a:p>
          <a:p>
            <a:pPr marL="368300" indent="-368300" eaLnBrk="1" hangingPunct="1"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  <a:buAutoNum type="arabicPeriod"/>
              <a:defRPr/>
            </a:pPr>
            <a:r>
              <a:rPr lang="en-US" sz="1800" b="1" dirty="0" err="1">
                <a:latin typeface="Century Gothic" panose="020B0502020202020204" pitchFamily="34" charset="0"/>
                <a:ea typeface="ＭＳ Ｐゴシック" charset="0"/>
                <a:cs typeface="Arial"/>
              </a:rPr>
              <a:t>Variabel</a:t>
            </a:r>
            <a:r>
              <a:rPr lang="en-US" sz="1800" b="1" dirty="0">
                <a:latin typeface="Century Gothic" panose="020B0502020202020204" pitchFamily="34" charset="0"/>
                <a:ea typeface="ＭＳ Ｐゴシック" charset="0"/>
                <a:cs typeface="Arial"/>
              </a:rPr>
              <a:t> Antara : Tingkat </a:t>
            </a:r>
            <a:r>
              <a:rPr lang="en-US" sz="1800" b="1" dirty="0" err="1">
                <a:latin typeface="Century Gothic" panose="020B0502020202020204" pitchFamily="34" charset="0"/>
                <a:ea typeface="ＭＳ Ｐゴシック" charset="0"/>
                <a:cs typeface="Arial"/>
              </a:rPr>
              <a:t>kepercayaan</a:t>
            </a:r>
            <a:r>
              <a:rPr lang="en-US" sz="1800" b="1" dirty="0">
                <a:latin typeface="Century Gothic" panose="020B0502020202020204" pitchFamily="34" charset="0"/>
                <a:ea typeface="ＭＳ Ｐゴシック" charset="0"/>
                <a:cs typeface="Arial"/>
              </a:rPr>
              <a:t> </a:t>
            </a:r>
            <a:r>
              <a:rPr lang="en-US" sz="1800" b="1" dirty="0" err="1">
                <a:latin typeface="Century Gothic" panose="020B0502020202020204" pitchFamily="34" charset="0"/>
                <a:ea typeface="ＭＳ Ｐゴシック" charset="0"/>
                <a:cs typeface="Arial"/>
              </a:rPr>
              <a:t>terhadap</a:t>
            </a:r>
            <a:r>
              <a:rPr lang="en-US" sz="1800" b="1" dirty="0">
                <a:latin typeface="Century Gothic" panose="020B0502020202020204" pitchFamily="34" charset="0"/>
                <a:ea typeface="ＭＳ Ｐゴシック" charset="0"/>
                <a:cs typeface="Arial"/>
              </a:rPr>
              <a:t> </a:t>
            </a:r>
            <a:r>
              <a:rPr lang="en-US" sz="1800" b="1" dirty="0" err="1">
                <a:latin typeface="Century Gothic" panose="020B0502020202020204" pitchFamily="34" charset="0"/>
                <a:ea typeface="ＭＳ Ｐゴシック" charset="0"/>
                <a:cs typeface="Arial"/>
              </a:rPr>
              <a:t>pemerintah</a:t>
            </a:r>
            <a:r>
              <a:rPr lang="en-US" sz="1800" b="1" dirty="0">
                <a:latin typeface="Century Gothic" panose="020B0502020202020204" pitchFamily="34" charset="0"/>
                <a:ea typeface="ＭＳ Ｐゴシック" charset="0"/>
                <a:cs typeface="Arial"/>
              </a:rPr>
              <a:t> </a:t>
            </a:r>
            <a:r>
              <a:rPr lang="en-US" sz="1800" b="1" dirty="0" err="1">
                <a:latin typeface="Century Gothic" panose="020B0502020202020204" pitchFamily="34" charset="0"/>
                <a:ea typeface="ＭＳ Ｐゴシック" charset="0"/>
                <a:cs typeface="Arial"/>
              </a:rPr>
              <a:t>desa</a:t>
            </a:r>
            <a:endParaRPr lang="en-US" sz="1800" b="1" dirty="0">
              <a:latin typeface="Century Gothic" panose="020B0502020202020204" pitchFamily="34" charset="0"/>
              <a:ea typeface="ＭＳ Ｐゴシック" charset="0"/>
              <a:cs typeface="Arial"/>
            </a:endParaRPr>
          </a:p>
          <a:p>
            <a:pPr marL="2184400" indent="-2184400" eaLnBrk="1" hangingPunct="1"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  <a:buNone/>
              <a:tabLst>
                <a:tab pos="354013" algn="l"/>
              </a:tabLst>
              <a:defRPr/>
            </a:pPr>
            <a:r>
              <a:rPr lang="en-US" sz="1800" b="1" dirty="0">
                <a:latin typeface="Century Gothic" panose="020B0502020202020204" pitchFamily="34" charset="0"/>
                <a:ea typeface="ＭＳ Ｐゴシック" charset="0"/>
                <a:cs typeface="Arial"/>
              </a:rPr>
              <a:t>4.	</a:t>
            </a:r>
            <a:r>
              <a:rPr lang="en-US" sz="1800" b="1" dirty="0" err="1">
                <a:latin typeface="Century Gothic" panose="020B0502020202020204" pitchFamily="34" charset="0"/>
                <a:ea typeface="ＭＳ Ｐゴシック" charset="0"/>
                <a:cs typeface="Arial"/>
              </a:rPr>
              <a:t>Variabel</a:t>
            </a:r>
            <a:r>
              <a:rPr lang="en-US" sz="1800" b="1" dirty="0">
                <a:latin typeface="Century Gothic" panose="020B0502020202020204" pitchFamily="34" charset="0"/>
                <a:ea typeface="ＭＳ Ｐゴシック" charset="0"/>
                <a:cs typeface="Arial"/>
              </a:rPr>
              <a:t> </a:t>
            </a:r>
            <a:r>
              <a:rPr lang="en-US" sz="1800" b="1" dirty="0" err="1">
                <a:latin typeface="Century Gothic" panose="020B0502020202020204" pitchFamily="34" charset="0"/>
                <a:ea typeface="ＭＳ Ｐゴシック" charset="0"/>
                <a:cs typeface="Arial"/>
              </a:rPr>
              <a:t>Terikat</a:t>
            </a:r>
            <a:r>
              <a:rPr lang="en-US" sz="1800" b="1" dirty="0">
                <a:latin typeface="Century Gothic" panose="020B0502020202020204" pitchFamily="34" charset="0"/>
                <a:ea typeface="ＭＳ Ｐゴシック" charset="0"/>
                <a:cs typeface="Arial"/>
              </a:rPr>
              <a:t>: Tingkat </a:t>
            </a:r>
            <a:r>
              <a:rPr lang="en-US" sz="1800" b="1" dirty="0" err="1">
                <a:latin typeface="Century Gothic" panose="020B0502020202020204" pitchFamily="34" charset="0"/>
                <a:ea typeface="ＭＳ Ｐゴシック" charset="0"/>
                <a:cs typeface="Arial"/>
              </a:rPr>
              <a:t>partisipasi</a:t>
            </a:r>
            <a:r>
              <a:rPr lang="en-US" sz="1800" b="1" dirty="0">
                <a:latin typeface="Century Gothic" panose="020B0502020202020204" pitchFamily="34" charset="0"/>
                <a:ea typeface="ＭＳ Ｐゴシック" charset="0"/>
                <a:cs typeface="Arial"/>
              </a:rPr>
              <a:t> </a:t>
            </a:r>
            <a:r>
              <a:rPr lang="en-US" sz="1800" b="1" dirty="0" err="1">
                <a:latin typeface="Century Gothic" panose="020B0502020202020204" pitchFamily="34" charset="0"/>
                <a:ea typeface="ＭＳ Ｐゴシック" charset="0"/>
                <a:cs typeface="Arial"/>
              </a:rPr>
              <a:t>masyarakat</a:t>
            </a:r>
            <a:r>
              <a:rPr lang="en-US" sz="1800" b="1" dirty="0">
                <a:latin typeface="Century Gothic" panose="020B0502020202020204" pitchFamily="34" charset="0"/>
                <a:ea typeface="ＭＳ Ｐゴシック" charset="0"/>
                <a:cs typeface="Arial"/>
              </a:rPr>
              <a:t> </a:t>
            </a:r>
            <a:r>
              <a:rPr lang="en-US" sz="1800" b="1" dirty="0" err="1">
                <a:latin typeface="Century Gothic" panose="020B0502020202020204" pitchFamily="34" charset="0"/>
                <a:ea typeface="ＭＳ Ｐゴシック" charset="0"/>
                <a:cs typeface="Arial"/>
              </a:rPr>
              <a:t>dalam</a:t>
            </a:r>
            <a:r>
              <a:rPr lang="en-US" sz="1800" b="1" dirty="0">
                <a:latin typeface="Century Gothic" panose="020B0502020202020204" pitchFamily="34" charset="0"/>
                <a:ea typeface="ＭＳ Ｐゴシック" charset="0"/>
                <a:cs typeface="Arial"/>
              </a:rPr>
              <a:t> </a:t>
            </a:r>
            <a:r>
              <a:rPr lang="en-US" sz="1800" b="1" dirty="0" err="1">
                <a:latin typeface="Century Gothic" panose="020B0502020202020204" pitchFamily="34" charset="0"/>
                <a:ea typeface="ＭＳ Ｐゴシック" charset="0"/>
                <a:cs typeface="Arial"/>
              </a:rPr>
              <a:t>pembangunan</a:t>
            </a:r>
            <a:r>
              <a:rPr lang="en-US" sz="1800" b="1" dirty="0">
                <a:latin typeface="Century Gothic" panose="020B0502020202020204" pitchFamily="34" charset="0"/>
                <a:ea typeface="ＭＳ Ｐゴシック" charset="0"/>
                <a:cs typeface="Arial"/>
              </a:rPr>
              <a:t> </a:t>
            </a:r>
            <a:r>
              <a:rPr lang="en-US" sz="1800" b="1" dirty="0" err="1">
                <a:latin typeface="Century Gothic" panose="020B0502020202020204" pitchFamily="34" charset="0"/>
                <a:ea typeface="ＭＳ Ｐゴシック" charset="0"/>
                <a:cs typeface="Arial"/>
              </a:rPr>
              <a:t>desa</a:t>
            </a:r>
            <a:r>
              <a:rPr lang="en-US" sz="1800" b="1" dirty="0">
                <a:latin typeface="Century Gothic" panose="020B0502020202020204" pitchFamily="34" charset="0"/>
                <a:ea typeface="ＭＳ Ｐゴシック" charset="0"/>
                <a:cs typeface="Arial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8221335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>
          <a:xfrm>
            <a:off x="250825" y="274638"/>
            <a:ext cx="8713787" cy="1143000"/>
          </a:xfrm>
          <a:ln w="31750">
            <a:solidFill>
              <a:schemeClr val="tx1"/>
            </a:solidFill>
          </a:ln>
        </p:spPr>
        <p:txBody>
          <a:bodyPr/>
          <a:lstStyle/>
          <a:p>
            <a:pPr eaLnBrk="1" hangingPunct="1"/>
            <a:r>
              <a:rPr lang="en-US" altLang="en-US" b="1" dirty="0"/>
              <a:t>VARIABEL </a:t>
            </a:r>
            <a:r>
              <a:rPr lang="en-US" altLang="en-US" b="1" dirty="0" err="1"/>
              <a:t>dan</a:t>
            </a:r>
            <a:r>
              <a:rPr lang="en-US" altLang="en-US" b="1" dirty="0"/>
              <a:t> INDIKATOR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1600200"/>
            <a:ext cx="8713788" cy="4997450"/>
          </a:xfrm>
          <a:ln w="25400">
            <a:solidFill>
              <a:schemeClr val="tx1"/>
            </a:solidFill>
          </a:ln>
        </p:spPr>
        <p:txBody>
          <a:bodyPr/>
          <a:lstStyle/>
          <a:p>
            <a:pPr marL="365125" indent="-365125" eaLnBrk="1" hangingPunct="1">
              <a:tabLst>
                <a:tab pos="808038" algn="l"/>
              </a:tabLst>
            </a:pPr>
            <a:r>
              <a:rPr lang="en-US" altLang="en-US" sz="2400" dirty="0" err="1"/>
              <a:t>Variabel</a:t>
            </a:r>
            <a:r>
              <a:rPr lang="en-US" altLang="en-US" sz="2400" dirty="0"/>
              <a:t> </a:t>
            </a:r>
            <a:r>
              <a:rPr lang="en-US" altLang="en-US" sz="2400" dirty="0" err="1"/>
              <a:t>adalah</a:t>
            </a:r>
            <a:r>
              <a:rPr lang="en-US" altLang="en-US" sz="2400" dirty="0"/>
              <a:t> </a:t>
            </a:r>
            <a:r>
              <a:rPr lang="en-US" altLang="en-US" sz="2400" dirty="0" err="1"/>
              <a:t>konsep</a:t>
            </a:r>
            <a:r>
              <a:rPr lang="en-US" altLang="en-US" sz="2400" dirty="0"/>
              <a:t> yang di </a:t>
            </a:r>
            <a:r>
              <a:rPr lang="en-US" altLang="en-US" sz="2400" dirty="0" err="1"/>
              <a:t>dalamnya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terkandung</a:t>
            </a:r>
            <a:r>
              <a:rPr lang="en-US" altLang="en-US" sz="2400" dirty="0"/>
              <a:t> </a:t>
            </a:r>
            <a:r>
              <a:rPr lang="en-US" altLang="en-US" sz="2400" dirty="0" err="1"/>
              <a:t>makna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adanya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nilai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atau</a:t>
            </a:r>
            <a:r>
              <a:rPr lang="en-US" altLang="en-US" sz="2400" dirty="0"/>
              <a:t> </a:t>
            </a:r>
            <a:r>
              <a:rPr lang="en-US" altLang="en-US" sz="2400" dirty="0" err="1"/>
              <a:t>atribut</a:t>
            </a:r>
            <a:r>
              <a:rPr lang="en-US" altLang="en-US" sz="2400" dirty="0"/>
              <a:t> yang </a:t>
            </a:r>
            <a:r>
              <a:rPr lang="en-US" altLang="en-US" sz="2400" dirty="0" err="1"/>
              <a:t>bervariasi</a:t>
            </a:r>
            <a:r>
              <a:rPr lang="en-US" altLang="en-US" sz="2400" dirty="0"/>
              <a:t>.</a:t>
            </a:r>
          </a:p>
          <a:p>
            <a:pPr marL="365125" indent="-365125" eaLnBrk="1" hangingPunct="1">
              <a:buFontTx/>
              <a:buNone/>
              <a:tabLst>
                <a:tab pos="808038" algn="l"/>
              </a:tabLst>
            </a:pPr>
            <a:r>
              <a:rPr lang="en-US" altLang="en-US" sz="2400" dirty="0"/>
              <a:t>	</a:t>
            </a:r>
            <a:r>
              <a:rPr lang="en-US" altLang="en-US" sz="2400" dirty="0" err="1"/>
              <a:t>Contoh</a:t>
            </a:r>
            <a:r>
              <a:rPr lang="en-US" altLang="en-US" sz="2400" dirty="0"/>
              <a:t>: </a:t>
            </a:r>
          </a:p>
          <a:p>
            <a:pPr marL="365125" indent="-365125" eaLnBrk="1" hangingPunct="1">
              <a:buFontTx/>
              <a:buNone/>
              <a:tabLst>
                <a:tab pos="808038" algn="l"/>
              </a:tabLst>
            </a:pPr>
            <a:r>
              <a:rPr lang="en-US" altLang="en-US" sz="2400" dirty="0"/>
              <a:t>	</a:t>
            </a:r>
            <a:r>
              <a:rPr lang="en-US" altLang="en-US" sz="2400" dirty="0" err="1"/>
              <a:t>Istilah</a:t>
            </a:r>
            <a:r>
              <a:rPr lang="en-US" altLang="en-US" sz="2400" dirty="0"/>
              <a:t> </a:t>
            </a:r>
            <a:r>
              <a:rPr lang="en-US" altLang="en-US" sz="2400" dirty="0" err="1">
                <a:solidFill>
                  <a:srgbClr val="C0504D"/>
                </a:solidFill>
              </a:rPr>
              <a:t>Partisipasi</a:t>
            </a:r>
            <a:r>
              <a:rPr lang="en-US" altLang="en-US" sz="2400" dirty="0">
                <a:solidFill>
                  <a:srgbClr val="C0504D"/>
                </a:solidFill>
              </a:rPr>
              <a:t> </a:t>
            </a:r>
            <a:r>
              <a:rPr lang="en-US" altLang="en-US" sz="2400" dirty="0" err="1"/>
              <a:t>adalah</a:t>
            </a:r>
            <a:r>
              <a:rPr lang="en-US" altLang="en-US" sz="2400" dirty="0"/>
              <a:t> </a:t>
            </a:r>
            <a:r>
              <a:rPr lang="en-US" altLang="en-US" sz="2400" dirty="0" err="1"/>
              <a:t>konsep</a:t>
            </a:r>
            <a:r>
              <a:rPr lang="en-US" altLang="en-US" sz="2400" dirty="0"/>
              <a:t>.  Agar </a:t>
            </a:r>
            <a:r>
              <a:rPr lang="en-US" altLang="en-US" sz="2400" dirty="0" err="1"/>
              <a:t>menjadi</a:t>
            </a:r>
            <a:r>
              <a:rPr lang="en-US" altLang="en-US" sz="2400" dirty="0"/>
              <a:t> </a:t>
            </a:r>
            <a:r>
              <a:rPr lang="en-US" altLang="en-US" sz="2400" dirty="0" err="1">
                <a:solidFill>
                  <a:srgbClr val="FF3300"/>
                </a:solidFill>
              </a:rPr>
              <a:t>variabel</a:t>
            </a:r>
            <a:r>
              <a:rPr lang="en-US" altLang="en-US" sz="2400" dirty="0"/>
              <a:t>, </a:t>
            </a:r>
            <a:r>
              <a:rPr lang="en-US" altLang="en-US" sz="2400" dirty="0" err="1"/>
              <a:t>maka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ditambahkan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atribut</a:t>
            </a:r>
            <a:r>
              <a:rPr lang="en-US" altLang="en-US" sz="2400" dirty="0"/>
              <a:t> yang </a:t>
            </a:r>
            <a:r>
              <a:rPr lang="en-US" altLang="en-US" sz="2400" dirty="0" err="1"/>
              <a:t>dapat</a:t>
            </a:r>
            <a:r>
              <a:rPr lang="en-US" altLang="en-US" sz="2400" dirty="0"/>
              <a:t> </a:t>
            </a:r>
            <a:r>
              <a:rPr lang="en-US" altLang="en-US" sz="2400" dirty="0" err="1"/>
              <a:t>menunjukkan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adanya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variasi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nilai</a:t>
            </a:r>
            <a:r>
              <a:rPr lang="en-US" altLang="en-US" sz="2400" dirty="0"/>
              <a:t>; </a:t>
            </a:r>
            <a:r>
              <a:rPr lang="en-US" altLang="en-US" sz="2400" dirty="0" err="1"/>
              <a:t>misalnya</a:t>
            </a:r>
            <a:r>
              <a:rPr lang="en-US" altLang="en-US" sz="2400" dirty="0"/>
              <a:t> </a:t>
            </a:r>
            <a:r>
              <a:rPr lang="en-US" altLang="en-US" sz="2400" dirty="0">
                <a:solidFill>
                  <a:srgbClr val="C0504D"/>
                </a:solidFill>
              </a:rPr>
              <a:t>Tingkat </a:t>
            </a:r>
            <a:r>
              <a:rPr lang="en-US" altLang="en-US" sz="2400" dirty="0" err="1">
                <a:solidFill>
                  <a:srgbClr val="C0504D"/>
                </a:solidFill>
              </a:rPr>
              <a:t>Partisipasi</a:t>
            </a:r>
            <a:r>
              <a:rPr lang="en-US" altLang="en-US" sz="2400" dirty="0">
                <a:solidFill>
                  <a:srgbClr val="C0504D"/>
                </a:solidFill>
              </a:rPr>
              <a:t> </a:t>
            </a:r>
            <a:r>
              <a:rPr lang="en-US" altLang="en-US" sz="2400" dirty="0">
                <a:solidFill>
                  <a:srgbClr val="3366FF"/>
                </a:solidFill>
              </a:rPr>
              <a:t>(</a:t>
            </a:r>
            <a:r>
              <a:rPr lang="en-US" altLang="en-US" sz="2400" dirty="0" err="1">
                <a:solidFill>
                  <a:srgbClr val="3366FF"/>
                </a:solidFill>
              </a:rPr>
              <a:t>variasi</a:t>
            </a:r>
            <a:r>
              <a:rPr lang="en-US" altLang="en-US" sz="2400" dirty="0">
                <a:solidFill>
                  <a:srgbClr val="3366FF"/>
                </a:solidFill>
              </a:rPr>
              <a:t> </a:t>
            </a:r>
            <a:r>
              <a:rPr lang="en-US" altLang="en-US" sz="2400" dirty="0" err="1">
                <a:solidFill>
                  <a:srgbClr val="3366FF"/>
                </a:solidFill>
              </a:rPr>
              <a:t>nilainya</a:t>
            </a:r>
            <a:r>
              <a:rPr lang="en-US" altLang="en-US" sz="2400" dirty="0">
                <a:solidFill>
                  <a:srgbClr val="3366FF"/>
                </a:solidFill>
              </a:rPr>
              <a:t>: </a:t>
            </a:r>
            <a:r>
              <a:rPr lang="en-US" altLang="en-US" sz="2400" dirty="0" err="1">
                <a:solidFill>
                  <a:srgbClr val="3366FF"/>
                </a:solidFill>
              </a:rPr>
              <a:t>tinggi</a:t>
            </a:r>
            <a:r>
              <a:rPr lang="en-US" altLang="en-US" sz="2400" dirty="0">
                <a:solidFill>
                  <a:srgbClr val="3366FF"/>
                </a:solidFill>
              </a:rPr>
              <a:t>, </a:t>
            </a:r>
            <a:r>
              <a:rPr lang="en-US" altLang="en-US" sz="2400" dirty="0" err="1">
                <a:solidFill>
                  <a:srgbClr val="3366FF"/>
                </a:solidFill>
              </a:rPr>
              <a:t>sedang</a:t>
            </a:r>
            <a:r>
              <a:rPr lang="en-US" altLang="en-US" sz="2400" dirty="0">
                <a:solidFill>
                  <a:srgbClr val="3366FF"/>
                </a:solidFill>
              </a:rPr>
              <a:t>, </a:t>
            </a:r>
            <a:r>
              <a:rPr lang="en-US" altLang="en-US" sz="2400" dirty="0" err="1">
                <a:solidFill>
                  <a:srgbClr val="3366FF"/>
                </a:solidFill>
              </a:rPr>
              <a:t>rendah</a:t>
            </a:r>
            <a:r>
              <a:rPr lang="en-US" altLang="en-US" sz="2400" dirty="0">
                <a:solidFill>
                  <a:srgbClr val="3366FF"/>
                </a:solidFill>
              </a:rPr>
              <a:t>). </a:t>
            </a:r>
          </a:p>
          <a:p>
            <a:pPr marL="365125" indent="-365125" eaLnBrk="1" hangingPunct="1">
              <a:buFontTx/>
              <a:buNone/>
              <a:tabLst>
                <a:tab pos="808038" algn="l"/>
              </a:tabLst>
            </a:pPr>
            <a:endParaRPr lang="en-US" altLang="en-US" sz="2400" dirty="0"/>
          </a:p>
          <a:p>
            <a:pPr marL="365125" indent="-365125" eaLnBrk="1" hangingPunct="1">
              <a:tabLst>
                <a:tab pos="808038" algn="l"/>
              </a:tabLst>
            </a:pPr>
            <a:r>
              <a:rPr lang="en-US" altLang="en-US" sz="2400" dirty="0"/>
              <a:t>Ada </a:t>
            </a:r>
            <a:r>
              <a:rPr lang="en-US" altLang="en-US" sz="2400" dirty="0" err="1"/>
              <a:t>konsep</a:t>
            </a:r>
            <a:r>
              <a:rPr lang="en-US" altLang="en-US" sz="2400" dirty="0"/>
              <a:t> yang </a:t>
            </a:r>
            <a:r>
              <a:rPr lang="en-US" altLang="en-US" sz="2400" dirty="0" err="1"/>
              <a:t>sekaligus</a:t>
            </a:r>
            <a:r>
              <a:rPr lang="en-US" altLang="en-US" sz="2400" dirty="0"/>
              <a:t> </a:t>
            </a:r>
            <a:r>
              <a:rPr lang="en-US" altLang="en-US" sz="2400" dirty="0" err="1"/>
              <a:t>bermakna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sebagai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variabel</a:t>
            </a:r>
            <a:r>
              <a:rPr lang="en-US" altLang="en-US" sz="2400" dirty="0"/>
              <a:t>, </a:t>
            </a:r>
            <a:r>
              <a:rPr lang="en-US" altLang="en-US" sz="2400" dirty="0" err="1"/>
              <a:t>karena</a:t>
            </a:r>
            <a:r>
              <a:rPr lang="en-US" altLang="en-US" sz="2400" dirty="0"/>
              <a:t> di </a:t>
            </a:r>
            <a:r>
              <a:rPr lang="en-US" altLang="en-US" sz="2400" dirty="0" err="1"/>
              <a:t>dalam</a:t>
            </a:r>
            <a:r>
              <a:rPr lang="en-US" altLang="en-US" sz="2400" dirty="0"/>
              <a:t> </a:t>
            </a:r>
            <a:r>
              <a:rPr lang="en-US" altLang="en-US" sz="2400" dirty="0" err="1"/>
              <a:t>konsep</a:t>
            </a:r>
            <a:r>
              <a:rPr lang="en-US" altLang="en-US" sz="2400" dirty="0"/>
              <a:t> </a:t>
            </a:r>
            <a:r>
              <a:rPr lang="en-US" altLang="en-US" sz="2400" dirty="0" err="1"/>
              <a:t>itu</a:t>
            </a:r>
            <a:r>
              <a:rPr lang="en-US" altLang="en-US" sz="2400" dirty="0"/>
              <a:t> </a:t>
            </a:r>
            <a:r>
              <a:rPr lang="en-US" altLang="en-US" sz="2400" dirty="0" err="1"/>
              <a:t>sudah</a:t>
            </a:r>
            <a:r>
              <a:rPr lang="en-US" altLang="en-US" sz="2400" dirty="0"/>
              <a:t> </a:t>
            </a:r>
            <a:r>
              <a:rPr lang="en-US" altLang="en-US" sz="2400" dirty="0" err="1"/>
              <a:t>terkandung</a:t>
            </a:r>
            <a:r>
              <a:rPr lang="en-US" altLang="en-US" sz="2400" dirty="0"/>
              <a:t> </a:t>
            </a:r>
            <a:r>
              <a:rPr lang="en-US" altLang="en-US" sz="2400" dirty="0" err="1"/>
              <a:t>variasi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nilai</a:t>
            </a:r>
            <a:r>
              <a:rPr lang="en-US" altLang="en-US" sz="2400" dirty="0"/>
              <a:t>.</a:t>
            </a:r>
          </a:p>
          <a:p>
            <a:pPr marL="365125" indent="-365125" eaLnBrk="1" hangingPunct="1">
              <a:tabLst>
                <a:tab pos="808038" algn="l"/>
              </a:tabLst>
            </a:pPr>
            <a:r>
              <a:rPr lang="en-US" altLang="en-US" sz="2400" dirty="0" err="1"/>
              <a:t>Misalnya</a:t>
            </a:r>
            <a:r>
              <a:rPr lang="en-US" altLang="en-US" sz="2400" dirty="0"/>
              <a:t>: </a:t>
            </a:r>
            <a:r>
              <a:rPr lang="en-US" altLang="en-US" sz="2400" dirty="0" err="1"/>
              <a:t>Umur</a:t>
            </a:r>
            <a:r>
              <a:rPr lang="en-US" altLang="en-US" sz="2400" dirty="0"/>
              <a:t>; </a:t>
            </a:r>
            <a:r>
              <a:rPr lang="en-US" altLang="en-US" sz="2400" dirty="0" err="1"/>
              <a:t>tahun</a:t>
            </a:r>
            <a:r>
              <a:rPr lang="en-US" altLang="en-US" sz="2400" dirty="0"/>
              <a:t>; status </a:t>
            </a:r>
            <a:r>
              <a:rPr lang="en-US" altLang="en-US" sz="2400" dirty="0" err="1"/>
              <a:t>sosial</a:t>
            </a:r>
            <a:r>
              <a:rPr lang="en-US" altLang="en-US" sz="2400" dirty="0"/>
              <a:t>; agama; </a:t>
            </a:r>
            <a:r>
              <a:rPr lang="en-US" altLang="en-US" sz="2400" dirty="0" err="1"/>
              <a:t>etnis</a:t>
            </a:r>
            <a:r>
              <a:rPr lang="en-US" altLang="en-US" sz="2400" dirty="0"/>
              <a:t>; </a:t>
            </a:r>
            <a:r>
              <a:rPr lang="en-US" altLang="en-US" sz="2400" dirty="0" err="1"/>
              <a:t>tranparansi</a:t>
            </a:r>
            <a:r>
              <a:rPr lang="en-US" altLang="en-US" sz="2400" dirty="0"/>
              <a:t>, </a:t>
            </a:r>
            <a:r>
              <a:rPr lang="en-US" altLang="en-US" sz="2400" dirty="0" err="1"/>
              <a:t>akuntabilitas</a:t>
            </a:r>
            <a:r>
              <a:rPr lang="en-US" altLang="en-US" sz="2400" dirty="0"/>
              <a:t>, </a:t>
            </a:r>
            <a:r>
              <a:rPr lang="en-US" altLang="en-US" sz="2400" dirty="0" err="1"/>
              <a:t>dll</a:t>
            </a:r>
            <a:r>
              <a:rPr lang="en-US" altLang="en-US" sz="2400" dirty="0"/>
              <a:t>.</a:t>
            </a:r>
          </a:p>
          <a:p>
            <a:pPr marL="365125" indent="-365125" eaLnBrk="1" hangingPunct="1">
              <a:buFontTx/>
              <a:buNone/>
              <a:tabLst>
                <a:tab pos="808038" algn="l"/>
              </a:tabLst>
            </a:pPr>
            <a:r>
              <a:rPr lang="en-US" altLang="en-US" sz="2400" dirty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457406917"/>
      </p:ext>
    </p:extLst>
  </p:cSld>
  <p:clrMapOvr>
    <a:masterClrMapping/>
  </p:clrMapOvr>
  <p:transition spd="slow">
    <p:fad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512" y="136524"/>
            <a:ext cx="8784976" cy="6584951"/>
          </a:xfrm>
          <a:solidFill>
            <a:schemeClr val="accent6">
              <a:lumMod val="20000"/>
              <a:lumOff val="80000"/>
            </a:schemeClr>
          </a:solidFill>
          <a:ln w="25400">
            <a:solidFill>
              <a:schemeClr val="tx1"/>
            </a:solidFill>
          </a:ln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sz="2800" dirty="0" err="1">
                <a:ea typeface="ＭＳ Ｐゴシック" charset="0"/>
                <a:cs typeface="ＭＳ Ｐゴシック" charset="0"/>
              </a:rPr>
              <a:t>Indikator</a:t>
            </a:r>
            <a:r>
              <a:rPr lang="en-US" sz="2800" dirty="0">
                <a:ea typeface="ＭＳ Ｐゴシック" charset="0"/>
                <a:cs typeface="ＭＳ Ｐゴシック" charset="0"/>
              </a:rPr>
              <a:t> </a:t>
            </a:r>
            <a:r>
              <a:rPr lang="en-US" sz="2800" dirty="0" err="1">
                <a:ea typeface="ＭＳ Ｐゴシック" charset="0"/>
                <a:cs typeface="ＭＳ Ｐゴシック" charset="0"/>
              </a:rPr>
              <a:t>adalah</a:t>
            </a:r>
            <a:r>
              <a:rPr lang="en-US" sz="2800" dirty="0">
                <a:ea typeface="ＭＳ Ｐゴシック" charset="0"/>
                <a:cs typeface="ＭＳ Ｐゴシック" charset="0"/>
              </a:rPr>
              <a:t> label </a:t>
            </a:r>
            <a:r>
              <a:rPr lang="en-US" sz="2800" dirty="0" err="1">
                <a:ea typeface="ＭＳ Ｐゴシック" charset="0"/>
                <a:cs typeface="ＭＳ Ｐゴシック" charset="0"/>
              </a:rPr>
              <a:t>untuk</a:t>
            </a:r>
            <a:r>
              <a:rPr lang="en-US" sz="2800" dirty="0">
                <a:ea typeface="ＭＳ Ｐゴシック" charset="0"/>
                <a:cs typeface="ＭＳ Ｐゴシック" charset="0"/>
              </a:rPr>
              <a:t> </a:t>
            </a:r>
            <a:r>
              <a:rPr lang="en-US" sz="2800" dirty="0" err="1">
                <a:ea typeface="ＭＳ Ｐゴシック" charset="0"/>
                <a:cs typeface="ＭＳ Ｐゴシック" charset="0"/>
              </a:rPr>
              <a:t>dimensi-dimensi</a:t>
            </a:r>
            <a:r>
              <a:rPr lang="en-US" sz="2800" dirty="0">
                <a:ea typeface="ＭＳ Ｐゴシック" charset="0"/>
                <a:cs typeface="ＭＳ Ｐゴシック" charset="0"/>
              </a:rPr>
              <a:t> </a:t>
            </a:r>
            <a:r>
              <a:rPr lang="en-US" sz="2800" dirty="0" err="1">
                <a:ea typeface="ＭＳ Ｐゴシック" charset="0"/>
                <a:cs typeface="ＭＳ Ｐゴシック" charset="0"/>
              </a:rPr>
              <a:t>atau</a:t>
            </a:r>
            <a:r>
              <a:rPr lang="en-US" sz="2800" dirty="0">
                <a:ea typeface="ＭＳ Ｐゴシック" charset="0"/>
                <a:cs typeface="ＭＳ Ｐゴシック" charset="0"/>
              </a:rPr>
              <a:t> </a:t>
            </a:r>
            <a:r>
              <a:rPr lang="en-US" sz="2800" dirty="0" err="1">
                <a:ea typeface="ＭＳ Ｐゴシック" charset="0"/>
                <a:cs typeface="ＭＳ Ｐゴシック" charset="0"/>
              </a:rPr>
              <a:t>atribut-atribut</a:t>
            </a:r>
            <a:r>
              <a:rPr lang="en-US" sz="2800" dirty="0">
                <a:ea typeface="ＭＳ Ｐゴシック" charset="0"/>
                <a:cs typeface="ＭＳ Ｐゴシック" charset="0"/>
              </a:rPr>
              <a:t> yang </a:t>
            </a:r>
            <a:r>
              <a:rPr lang="en-US" sz="2800" dirty="0" err="1">
                <a:ea typeface="ＭＳ Ｐゴシック" charset="0"/>
                <a:cs typeface="ＭＳ Ｐゴシック" charset="0"/>
              </a:rPr>
              <a:t>terkandung</a:t>
            </a:r>
            <a:r>
              <a:rPr lang="en-US" sz="2800" dirty="0">
                <a:ea typeface="ＭＳ Ｐゴシック" charset="0"/>
                <a:cs typeface="ＭＳ Ｐゴシック" charset="0"/>
              </a:rPr>
              <a:t> </a:t>
            </a:r>
            <a:r>
              <a:rPr lang="en-US" sz="2800" dirty="0" err="1">
                <a:ea typeface="ＭＳ Ｐゴシック" charset="0"/>
                <a:cs typeface="ＭＳ Ｐゴシック" charset="0"/>
              </a:rPr>
              <a:t>dalam</a:t>
            </a:r>
            <a:r>
              <a:rPr lang="en-US" sz="2800" dirty="0">
                <a:ea typeface="ＭＳ Ｐゴシック" charset="0"/>
                <a:cs typeface="ＭＳ Ｐゴシック" charset="0"/>
              </a:rPr>
              <a:t>  </a:t>
            </a:r>
            <a:r>
              <a:rPr lang="en-US" sz="2800" dirty="0" err="1">
                <a:ea typeface="ＭＳ Ｐゴシック" charset="0"/>
                <a:cs typeface="ＭＳ Ｐゴシック" charset="0"/>
              </a:rPr>
              <a:t>variabel</a:t>
            </a:r>
            <a:r>
              <a:rPr lang="en-US" sz="2800" dirty="0">
                <a:ea typeface="ＭＳ Ｐゴシック" charset="0"/>
                <a:cs typeface="ＭＳ Ｐゴシック" charset="0"/>
              </a:rPr>
              <a:t> yang </a:t>
            </a:r>
            <a:r>
              <a:rPr lang="en-US" sz="2800" dirty="0" err="1">
                <a:ea typeface="ＭＳ Ｐゴシック" charset="0"/>
                <a:cs typeface="ＭＳ Ｐゴシック" charset="0"/>
              </a:rPr>
              <a:t>dapat</a:t>
            </a:r>
            <a:r>
              <a:rPr lang="en-US" sz="2800" dirty="0">
                <a:ea typeface="ＭＳ Ｐゴシック" charset="0"/>
                <a:cs typeface="ＭＳ Ｐゴシック" charset="0"/>
              </a:rPr>
              <a:t> </a:t>
            </a:r>
            <a:r>
              <a:rPr lang="en-US" sz="2800" dirty="0" err="1">
                <a:ea typeface="ＭＳ Ｐゴシック" charset="0"/>
                <a:cs typeface="ＭＳ Ｐゴシック" charset="0"/>
              </a:rPr>
              <a:t>diobservasi</a:t>
            </a:r>
            <a:r>
              <a:rPr lang="en-US" sz="2800" dirty="0">
                <a:ea typeface="ＭＳ Ｐゴシック" charset="0"/>
                <a:cs typeface="ＭＳ Ｐゴシック" charset="0"/>
              </a:rPr>
              <a:t> </a:t>
            </a:r>
            <a:r>
              <a:rPr lang="en-US" sz="2800" dirty="0" err="1">
                <a:ea typeface="ＭＳ Ｐゴシック" charset="0"/>
                <a:cs typeface="ＭＳ Ｐゴシック" charset="0"/>
              </a:rPr>
              <a:t>secara</a:t>
            </a:r>
            <a:r>
              <a:rPr lang="en-US" sz="2800" dirty="0">
                <a:ea typeface="ＭＳ Ｐゴシック" charset="0"/>
                <a:cs typeface="ＭＳ Ｐゴシック" charset="0"/>
              </a:rPr>
              <a:t> </a:t>
            </a:r>
            <a:r>
              <a:rPr lang="en-US" sz="2800" dirty="0" err="1">
                <a:ea typeface="ＭＳ Ｐゴシック" charset="0"/>
                <a:cs typeface="ＭＳ Ｐゴシック" charset="0"/>
              </a:rPr>
              <a:t>inderawi</a:t>
            </a:r>
            <a:r>
              <a:rPr lang="en-US" sz="2800" dirty="0">
                <a:ea typeface="ＭＳ Ｐゴシック" charset="0"/>
                <a:cs typeface="ＭＳ Ｐゴシック" charset="0"/>
              </a:rPr>
              <a:t>.</a:t>
            </a:r>
          </a:p>
          <a:p>
            <a:pPr eaLnBrk="1" hangingPunct="1">
              <a:lnSpc>
                <a:spcPct val="90000"/>
              </a:lnSpc>
              <a:defRPr/>
            </a:pPr>
            <a:endParaRPr lang="en-US" sz="2800" dirty="0">
              <a:ea typeface="ＭＳ Ｐゴシック" charset="0"/>
              <a:cs typeface="ＭＳ Ｐゴシック" charset="0"/>
            </a:endParaRPr>
          </a:p>
          <a:p>
            <a:pPr eaLnBrk="1" hangingPunct="1">
              <a:lnSpc>
                <a:spcPct val="90000"/>
              </a:lnSpc>
              <a:defRPr/>
            </a:pPr>
            <a:r>
              <a:rPr lang="en-US" sz="2800" dirty="0" err="1">
                <a:ea typeface="ＭＳ Ｐゴシック" charset="0"/>
                <a:cs typeface="ＭＳ Ｐゴシック" charset="0"/>
              </a:rPr>
              <a:t>Contoh</a:t>
            </a:r>
            <a:r>
              <a:rPr lang="en-US" sz="2800" dirty="0">
                <a:ea typeface="ＭＳ Ｐゴシック" charset="0"/>
                <a:cs typeface="ＭＳ Ｐゴシック" charset="0"/>
              </a:rPr>
              <a:t>: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en-US" sz="2800" dirty="0">
                <a:ea typeface="ＭＳ Ｐゴシック" charset="0"/>
                <a:cs typeface="ＭＳ Ｐゴシック" charset="0"/>
              </a:rPr>
              <a:t>	</a:t>
            </a:r>
            <a:r>
              <a:rPr lang="en-US" sz="2800" dirty="0" err="1">
                <a:ea typeface="ＭＳ Ｐゴシック" charset="0"/>
                <a:cs typeface="ＭＳ Ｐゴシック" charset="0"/>
              </a:rPr>
              <a:t>Variabel</a:t>
            </a:r>
            <a:r>
              <a:rPr lang="en-US" sz="2800" dirty="0">
                <a:ea typeface="ＭＳ Ｐゴシック" charset="0"/>
                <a:cs typeface="ＭＳ Ｐゴシック" charset="0"/>
              </a:rPr>
              <a:t> : Tingkat </a:t>
            </a:r>
            <a:r>
              <a:rPr lang="en-US" sz="2800" dirty="0" err="1">
                <a:ea typeface="ＭＳ Ｐゴシック" charset="0"/>
                <a:cs typeface="ＭＳ Ｐゴシック" charset="0"/>
              </a:rPr>
              <a:t>Partisipasi</a:t>
            </a:r>
            <a:r>
              <a:rPr lang="en-US" sz="2800" dirty="0">
                <a:ea typeface="ＭＳ Ｐゴシック" charset="0"/>
                <a:cs typeface="ＭＳ Ｐゴシック" charset="0"/>
              </a:rPr>
              <a:t> (</a:t>
            </a:r>
            <a:r>
              <a:rPr lang="en-US" sz="2800" dirty="0" err="1">
                <a:ea typeface="ＭＳ Ｐゴシック" charset="0"/>
                <a:cs typeface="ＭＳ Ｐゴシック" charset="0"/>
              </a:rPr>
              <a:t>abstrak</a:t>
            </a:r>
            <a:r>
              <a:rPr lang="en-US" sz="2800" dirty="0">
                <a:ea typeface="ＭＳ Ｐゴシック" charset="0"/>
                <a:cs typeface="ＭＳ Ｐゴシック" charset="0"/>
              </a:rPr>
              <a:t>) 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en-US" sz="2800" dirty="0">
                <a:ea typeface="ＭＳ Ｐゴシック" charset="0"/>
                <a:cs typeface="ＭＳ Ｐゴシック" charset="0"/>
              </a:rPr>
              <a:t>	</a:t>
            </a:r>
            <a:r>
              <a:rPr lang="en-US" sz="2800" dirty="0" err="1">
                <a:ea typeface="ＭＳ Ｐゴシック" charset="0"/>
                <a:cs typeface="ＭＳ Ｐゴシック" charset="0"/>
              </a:rPr>
              <a:t>Indikator</a:t>
            </a:r>
            <a:r>
              <a:rPr lang="en-US" sz="2800" dirty="0">
                <a:ea typeface="ＭＳ Ｐゴシック" charset="0"/>
                <a:cs typeface="ＭＳ Ｐゴシック" charset="0"/>
              </a:rPr>
              <a:t>: </a:t>
            </a:r>
          </a:p>
          <a:p>
            <a:pPr marL="900113" indent="-177800" eaLnBrk="1" hangingPunct="1">
              <a:lnSpc>
                <a:spcPct val="90000"/>
              </a:lnSpc>
              <a:buFontTx/>
              <a:buNone/>
              <a:defRPr/>
            </a:pPr>
            <a:r>
              <a:rPr lang="en-US" sz="2800" dirty="0">
                <a:ea typeface="ＭＳ Ｐゴシック" charset="0"/>
                <a:cs typeface="ＭＳ Ｐゴシック" charset="0"/>
              </a:rPr>
              <a:t>- </a:t>
            </a:r>
            <a:r>
              <a:rPr lang="en-US" sz="2800" dirty="0" err="1">
                <a:ea typeface="ＭＳ Ｐゴシック" charset="0"/>
                <a:cs typeface="ＭＳ Ｐゴシック" charset="0"/>
              </a:rPr>
              <a:t>Keterlibatan</a:t>
            </a:r>
            <a:r>
              <a:rPr lang="en-US" sz="2800" dirty="0">
                <a:ea typeface="ＭＳ Ｐゴシック" charset="0"/>
                <a:cs typeface="ＭＳ Ｐゴシック" charset="0"/>
              </a:rPr>
              <a:t> </a:t>
            </a:r>
            <a:r>
              <a:rPr lang="en-US" sz="2800" dirty="0" err="1">
                <a:ea typeface="ＭＳ Ｐゴシック" charset="0"/>
                <a:cs typeface="ＭＳ Ｐゴシック" charset="0"/>
              </a:rPr>
              <a:t>dlm</a:t>
            </a:r>
            <a:r>
              <a:rPr lang="en-US" sz="2800" dirty="0">
                <a:ea typeface="ＭＳ Ｐゴシック" charset="0"/>
                <a:cs typeface="ＭＳ Ｐゴシック" charset="0"/>
              </a:rPr>
              <a:t> </a:t>
            </a:r>
            <a:r>
              <a:rPr lang="en-US" sz="2800" dirty="0" err="1">
                <a:ea typeface="ＭＳ Ｐゴシック" charset="0"/>
                <a:cs typeface="ＭＳ Ｐゴシック" charset="0"/>
              </a:rPr>
              <a:t>perencanaan</a:t>
            </a:r>
            <a:endParaRPr lang="en-US" sz="2800" dirty="0">
              <a:ea typeface="ＭＳ Ｐゴシック" charset="0"/>
              <a:cs typeface="ＭＳ Ｐゴシック" charset="0"/>
            </a:endParaRPr>
          </a:p>
          <a:p>
            <a:pPr marL="900113" indent="-177800" eaLnBrk="1" hangingPunct="1">
              <a:lnSpc>
                <a:spcPct val="90000"/>
              </a:lnSpc>
              <a:buFontTx/>
              <a:buNone/>
              <a:defRPr/>
            </a:pPr>
            <a:r>
              <a:rPr lang="en-US" sz="2800" dirty="0">
                <a:ea typeface="ＭＳ Ｐゴシック" charset="0"/>
                <a:cs typeface="ＭＳ Ｐゴシック" charset="0"/>
              </a:rPr>
              <a:t>- </a:t>
            </a:r>
            <a:r>
              <a:rPr lang="en-US" sz="2800" dirty="0" err="1">
                <a:ea typeface="ＭＳ Ｐゴシック" charset="0"/>
                <a:cs typeface="ＭＳ Ｐゴシック" charset="0"/>
              </a:rPr>
              <a:t>Keterlibatan</a:t>
            </a:r>
            <a:r>
              <a:rPr lang="en-US" sz="2800" dirty="0">
                <a:ea typeface="ＭＳ Ｐゴシック" charset="0"/>
                <a:cs typeface="ＭＳ Ｐゴシック" charset="0"/>
              </a:rPr>
              <a:t> </a:t>
            </a:r>
            <a:r>
              <a:rPr lang="en-US" sz="2800" dirty="0" err="1">
                <a:ea typeface="ＭＳ Ｐゴシック" charset="0"/>
                <a:cs typeface="ＭＳ Ｐゴシック" charset="0"/>
              </a:rPr>
              <a:t>dlm</a:t>
            </a:r>
            <a:r>
              <a:rPr lang="en-US" sz="2800" dirty="0">
                <a:ea typeface="ＭＳ Ｐゴシック" charset="0"/>
                <a:cs typeface="ＭＳ Ｐゴシック" charset="0"/>
              </a:rPr>
              <a:t> </a:t>
            </a:r>
            <a:r>
              <a:rPr lang="en-US" sz="2800" dirty="0" err="1">
                <a:ea typeface="ＭＳ Ｐゴシック" charset="0"/>
                <a:cs typeface="ＭＳ Ｐゴシック" charset="0"/>
              </a:rPr>
              <a:t>pelaksanaan</a:t>
            </a:r>
            <a:r>
              <a:rPr lang="en-US" sz="2800" dirty="0">
                <a:ea typeface="ＭＳ Ｐゴシック" charset="0"/>
                <a:cs typeface="ＭＳ Ｐゴシック" charset="0"/>
              </a:rPr>
              <a:t> </a:t>
            </a:r>
            <a:r>
              <a:rPr lang="en-US" sz="2800" dirty="0" err="1">
                <a:ea typeface="ＭＳ Ｐゴシック" charset="0"/>
                <a:cs typeface="ＭＳ Ｐゴシック" charset="0"/>
              </a:rPr>
              <a:t>kegiatan</a:t>
            </a:r>
            <a:endParaRPr lang="en-US" sz="2800" dirty="0">
              <a:ea typeface="ＭＳ Ｐゴシック" charset="0"/>
              <a:cs typeface="ＭＳ Ｐゴシック" charset="0"/>
            </a:endParaRPr>
          </a:p>
          <a:p>
            <a:pPr marL="900113" indent="-177800" eaLnBrk="1" hangingPunct="1">
              <a:lnSpc>
                <a:spcPct val="90000"/>
              </a:lnSpc>
              <a:buNone/>
              <a:defRPr/>
            </a:pPr>
            <a:r>
              <a:rPr lang="en-US" sz="2800" dirty="0">
                <a:ea typeface="ＭＳ Ｐゴシック" charset="0"/>
                <a:cs typeface="ＭＳ Ｐゴシック" charset="0"/>
              </a:rPr>
              <a:t>- </a:t>
            </a:r>
            <a:r>
              <a:rPr lang="en-US" sz="2800" dirty="0" err="1">
                <a:ea typeface="ＭＳ Ｐゴシック" charset="0"/>
                <a:cs typeface="ＭＳ Ｐゴシック" charset="0"/>
              </a:rPr>
              <a:t>Keterlibatan</a:t>
            </a:r>
            <a:r>
              <a:rPr lang="en-US" sz="2800" dirty="0">
                <a:ea typeface="ＭＳ Ｐゴシック" charset="0"/>
                <a:cs typeface="ＭＳ Ｐゴシック" charset="0"/>
              </a:rPr>
              <a:t> </a:t>
            </a:r>
            <a:r>
              <a:rPr lang="en-US" sz="2800" dirty="0" err="1">
                <a:ea typeface="ＭＳ Ｐゴシック" charset="0"/>
                <a:cs typeface="ＭＳ Ｐゴシック" charset="0"/>
              </a:rPr>
              <a:t>dlm</a:t>
            </a:r>
            <a:r>
              <a:rPr lang="en-US" sz="2800" dirty="0">
                <a:ea typeface="ＭＳ Ｐゴシック" charset="0"/>
                <a:cs typeface="ＭＳ Ｐゴシック" charset="0"/>
              </a:rPr>
              <a:t> </a:t>
            </a:r>
            <a:r>
              <a:rPr lang="en-US" sz="2800" dirty="0" err="1">
                <a:ea typeface="ＭＳ Ｐゴシック" charset="0"/>
                <a:cs typeface="ＭＳ Ｐゴシック" charset="0"/>
              </a:rPr>
              <a:t>pengawasan</a:t>
            </a:r>
            <a:r>
              <a:rPr lang="en-US" sz="2800" dirty="0">
                <a:ea typeface="ＭＳ Ｐゴシック" charset="0"/>
                <a:cs typeface="ＭＳ Ｐゴシック" charset="0"/>
              </a:rPr>
              <a:t> </a:t>
            </a:r>
            <a:r>
              <a:rPr lang="en-US" sz="2800" dirty="0" err="1">
                <a:ea typeface="ＭＳ Ｐゴシック" charset="0"/>
                <a:cs typeface="ＭＳ Ｐゴシック" charset="0"/>
              </a:rPr>
              <a:t>kegiatan</a:t>
            </a:r>
            <a:endParaRPr lang="en-US" sz="2800" dirty="0">
              <a:ea typeface="ＭＳ Ｐゴシック" charset="0"/>
              <a:cs typeface="ＭＳ Ｐゴシック" charset="0"/>
            </a:endParaRPr>
          </a:p>
          <a:p>
            <a:pPr marL="900113" indent="-177800" eaLnBrk="1" hangingPunct="1">
              <a:lnSpc>
                <a:spcPct val="90000"/>
              </a:lnSpc>
              <a:buNone/>
              <a:defRPr/>
            </a:pPr>
            <a:r>
              <a:rPr lang="en-US" sz="2800" dirty="0">
                <a:ea typeface="ＭＳ Ｐゴシック" charset="0"/>
                <a:cs typeface="ＭＳ Ｐゴシック" charset="0"/>
                <a:sym typeface="Wingdings" charset="0"/>
              </a:rPr>
              <a:t>- </a:t>
            </a:r>
            <a:r>
              <a:rPr lang="en-US" sz="2800" dirty="0" err="1">
                <a:ea typeface="ＭＳ Ｐゴシック" charset="0"/>
                <a:cs typeface="ＭＳ Ｐゴシック" charset="0"/>
                <a:sym typeface="Wingdings" charset="0"/>
              </a:rPr>
              <a:t>Keterlibatan</a:t>
            </a:r>
            <a:r>
              <a:rPr lang="en-US" sz="2800" dirty="0">
                <a:ea typeface="ＭＳ Ｐゴシック" charset="0"/>
                <a:cs typeface="ＭＳ Ｐゴシック" charset="0"/>
                <a:sym typeface="Wingdings" charset="0"/>
              </a:rPr>
              <a:t> </a:t>
            </a:r>
            <a:r>
              <a:rPr lang="en-US" sz="2800" dirty="0" err="1">
                <a:ea typeface="ＭＳ Ｐゴシック" charset="0"/>
                <a:cs typeface="ＭＳ Ｐゴシック" charset="0"/>
                <a:sym typeface="Wingdings" charset="0"/>
              </a:rPr>
              <a:t>dlm</a:t>
            </a:r>
            <a:r>
              <a:rPr lang="en-US" sz="2800" dirty="0">
                <a:ea typeface="ＭＳ Ｐゴシック" charset="0"/>
                <a:cs typeface="ＭＳ Ｐゴシック" charset="0"/>
                <a:sym typeface="Wingdings" charset="0"/>
              </a:rPr>
              <a:t> </a:t>
            </a:r>
            <a:r>
              <a:rPr lang="en-US" sz="2800" dirty="0" err="1">
                <a:ea typeface="ＭＳ Ｐゴシック" charset="0"/>
                <a:cs typeface="ＭＳ Ｐゴシック" charset="0"/>
                <a:sym typeface="Wingdings" charset="0"/>
              </a:rPr>
              <a:t>evaluasi</a:t>
            </a:r>
            <a:r>
              <a:rPr lang="en-US" sz="2800" dirty="0">
                <a:ea typeface="ＭＳ Ｐゴシック" charset="0"/>
                <a:cs typeface="ＭＳ Ｐゴシック" charset="0"/>
                <a:sym typeface="Wingdings" charset="0"/>
              </a:rPr>
              <a:t> </a:t>
            </a:r>
            <a:r>
              <a:rPr lang="en-US" sz="2800" dirty="0" err="1">
                <a:ea typeface="ＭＳ Ｐゴシック" charset="0"/>
                <a:cs typeface="ＭＳ Ｐゴシック" charset="0"/>
                <a:sym typeface="Wingdings" charset="0"/>
              </a:rPr>
              <a:t>kegiatan</a:t>
            </a:r>
            <a:endParaRPr lang="en-US" sz="2800" dirty="0">
              <a:ea typeface="ＭＳ Ｐゴシック" charset="0"/>
              <a:cs typeface="ＭＳ Ｐゴシック" charset="0"/>
              <a:sym typeface="Wingdings" charset="0"/>
            </a:endParaRPr>
          </a:p>
          <a:p>
            <a:pPr marL="900113" indent="-177800" eaLnBrk="1" hangingPunct="1">
              <a:lnSpc>
                <a:spcPct val="90000"/>
              </a:lnSpc>
              <a:buFontTx/>
              <a:buNone/>
              <a:defRPr/>
            </a:pPr>
            <a:r>
              <a:rPr lang="en-US" sz="2800" dirty="0">
                <a:ea typeface="ＭＳ Ｐゴシック" charset="0"/>
                <a:cs typeface="ＭＳ Ｐゴシック" charset="0"/>
              </a:rPr>
              <a:t>-	</a:t>
            </a:r>
            <a:r>
              <a:rPr lang="en-US" sz="2800" dirty="0" err="1">
                <a:ea typeface="ＭＳ Ｐゴシック" charset="0"/>
                <a:cs typeface="ＭＳ Ｐゴシック" charset="0"/>
              </a:rPr>
              <a:t>Keterlibatan</a:t>
            </a:r>
            <a:r>
              <a:rPr lang="en-US" sz="2800" dirty="0">
                <a:ea typeface="ＭＳ Ｐゴシック" charset="0"/>
                <a:cs typeface="ＭＳ Ｐゴシック" charset="0"/>
              </a:rPr>
              <a:t> </a:t>
            </a:r>
            <a:r>
              <a:rPr lang="en-US" sz="2800" dirty="0" err="1">
                <a:ea typeface="ＭＳ Ｐゴシック" charset="0"/>
                <a:cs typeface="ＭＳ Ｐゴシック" charset="0"/>
              </a:rPr>
              <a:t>dlm</a:t>
            </a:r>
            <a:r>
              <a:rPr lang="en-US" sz="2800" dirty="0">
                <a:ea typeface="ＭＳ Ｐゴシック" charset="0"/>
                <a:cs typeface="ＭＳ Ｐゴシック" charset="0"/>
              </a:rPr>
              <a:t> </a:t>
            </a:r>
            <a:r>
              <a:rPr lang="en-US" sz="2800" dirty="0" err="1">
                <a:ea typeface="ＭＳ Ｐゴシック" charset="0"/>
                <a:cs typeface="ＭＳ Ｐゴシック" charset="0"/>
              </a:rPr>
              <a:t>pemanfaatan</a:t>
            </a:r>
            <a:r>
              <a:rPr lang="en-US" sz="2800" dirty="0">
                <a:ea typeface="ＭＳ Ｐゴシック" charset="0"/>
                <a:cs typeface="ＭＳ Ｐゴシック" charset="0"/>
              </a:rPr>
              <a:t> </a:t>
            </a:r>
            <a:r>
              <a:rPr lang="en-US" sz="2800" dirty="0" err="1">
                <a:ea typeface="ＭＳ Ｐゴシック" charset="0"/>
                <a:cs typeface="ＭＳ Ｐゴシック" charset="0"/>
              </a:rPr>
              <a:t>hasil</a:t>
            </a:r>
            <a:r>
              <a:rPr lang="en-US" sz="2800" dirty="0">
                <a:ea typeface="ＭＳ Ｐゴシック" charset="0"/>
                <a:cs typeface="ＭＳ Ｐゴシック" charset="0"/>
              </a:rPr>
              <a:t> </a:t>
            </a:r>
            <a:r>
              <a:rPr lang="en-US" sz="2800" dirty="0" err="1">
                <a:ea typeface="ＭＳ Ｐゴシック" charset="0"/>
                <a:cs typeface="ＭＳ Ｐゴシック" charset="0"/>
              </a:rPr>
              <a:t>kegiatan</a:t>
            </a:r>
            <a:endParaRPr lang="en-US" sz="2800" dirty="0">
              <a:ea typeface="ＭＳ Ｐゴシック" charset="0"/>
              <a:cs typeface="ＭＳ Ｐゴシック" charset="0"/>
            </a:endParaRPr>
          </a:p>
          <a:p>
            <a:pPr marL="900113" indent="-177800" eaLnBrk="1" hangingPunct="1">
              <a:lnSpc>
                <a:spcPct val="90000"/>
              </a:lnSpc>
              <a:buFontTx/>
              <a:buNone/>
              <a:defRPr/>
            </a:pPr>
            <a:r>
              <a:rPr lang="en-US" sz="2800" dirty="0">
                <a:ea typeface="ＭＳ Ｐゴシック" charset="0"/>
                <a:cs typeface="ＭＳ Ｐゴシック" charset="0"/>
              </a:rPr>
              <a:t>-	</a:t>
            </a:r>
            <a:r>
              <a:rPr lang="en-US" sz="2800" dirty="0" err="1">
                <a:ea typeface="ＭＳ Ｐゴシック" charset="0"/>
                <a:cs typeface="ＭＳ Ｐゴシック" charset="0"/>
              </a:rPr>
              <a:t>Keterlibatan</a:t>
            </a:r>
            <a:r>
              <a:rPr lang="en-US" sz="2800" dirty="0">
                <a:ea typeface="ＭＳ Ｐゴシック" charset="0"/>
                <a:cs typeface="ＭＳ Ｐゴシック" charset="0"/>
              </a:rPr>
              <a:t> </a:t>
            </a:r>
            <a:r>
              <a:rPr lang="en-US" sz="2800" dirty="0" err="1">
                <a:ea typeface="ＭＳ Ｐゴシック" charset="0"/>
                <a:cs typeface="ＭＳ Ｐゴシック" charset="0"/>
              </a:rPr>
              <a:t>dlm</a:t>
            </a:r>
            <a:r>
              <a:rPr lang="en-US" sz="2800" dirty="0">
                <a:ea typeface="ＭＳ Ｐゴシック" charset="0"/>
                <a:cs typeface="ＭＳ Ｐゴシック" charset="0"/>
              </a:rPr>
              <a:t> </a:t>
            </a:r>
            <a:r>
              <a:rPr lang="en-US" sz="2800" dirty="0" err="1">
                <a:ea typeface="ＭＳ Ｐゴシック" charset="0"/>
                <a:cs typeface="ＭＳ Ｐゴシック" charset="0"/>
              </a:rPr>
              <a:t>pemeliharaan</a:t>
            </a:r>
            <a:r>
              <a:rPr lang="en-US" sz="2800" dirty="0">
                <a:ea typeface="ＭＳ Ｐゴシック" charset="0"/>
                <a:cs typeface="ＭＳ Ｐゴシック" charset="0"/>
              </a:rPr>
              <a:t> </a:t>
            </a:r>
            <a:r>
              <a:rPr lang="en-US" sz="2800" dirty="0" err="1">
                <a:ea typeface="ＭＳ Ｐゴシック" charset="0"/>
                <a:cs typeface="ＭＳ Ｐゴシック" charset="0"/>
              </a:rPr>
              <a:t>hasil</a:t>
            </a:r>
            <a:r>
              <a:rPr lang="en-US" sz="2800" dirty="0">
                <a:ea typeface="ＭＳ Ｐゴシック" charset="0"/>
                <a:cs typeface="ＭＳ Ｐゴシック" charset="0"/>
              </a:rPr>
              <a:t> </a:t>
            </a:r>
            <a:r>
              <a:rPr lang="en-US" sz="2800" dirty="0" err="1">
                <a:ea typeface="ＭＳ Ｐゴシック" charset="0"/>
                <a:cs typeface="ＭＳ Ｐゴシック" charset="0"/>
              </a:rPr>
              <a:t>kegiatan</a:t>
            </a:r>
            <a:r>
              <a:rPr lang="en-US" sz="2800" dirty="0">
                <a:ea typeface="ＭＳ Ｐゴシック" charset="0"/>
                <a:cs typeface="ＭＳ Ｐゴシック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08303115"/>
      </p:ext>
    </p:extLst>
  </p:cSld>
  <p:clrMapOvr>
    <a:masterClrMapping/>
  </p:clrMapOvr>
  <p:transition spd="slow">
    <p:fade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735013"/>
          </a:xfrm>
        </p:spPr>
        <p:txBody>
          <a:bodyPr/>
          <a:lstStyle/>
          <a:p>
            <a:pPr eaLnBrk="1" hangingPunct="1"/>
            <a:r>
              <a:rPr lang="en-US" altLang="en-US" sz="3200" dirty="0"/>
              <a:t>JENIS-JENIS VARIABEL</a:t>
            </a:r>
          </a:p>
        </p:txBody>
      </p:sp>
      <p:sp>
        <p:nvSpPr>
          <p:cNvPr id="4301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1520" y="735012"/>
            <a:ext cx="8640960" cy="6122988"/>
          </a:xfrm>
          <a:solidFill>
            <a:schemeClr val="accent6">
              <a:lumMod val="20000"/>
              <a:lumOff val="80000"/>
            </a:schemeClr>
          </a:solidFill>
          <a:ln w="25400">
            <a:solidFill>
              <a:schemeClr val="tx1"/>
            </a:solidFill>
          </a:ln>
        </p:spPr>
        <p:txBody>
          <a:bodyPr/>
          <a:lstStyle/>
          <a:p>
            <a:pPr eaLnBrk="1" hangingPunct="1">
              <a:tabLst>
                <a:tab pos="715963" algn="l"/>
              </a:tabLst>
            </a:pPr>
            <a:r>
              <a:rPr lang="en-US" altLang="en-US" sz="2000" b="1" dirty="0" err="1"/>
              <a:t>Berdasarkan</a:t>
            </a:r>
            <a:r>
              <a:rPr lang="en-US" altLang="en-US" sz="2000" b="1" dirty="0"/>
              <a:t> </a:t>
            </a:r>
            <a:r>
              <a:rPr lang="en-US" altLang="en-US" sz="2000" b="1" dirty="0" err="1"/>
              <a:t>Bentuk</a:t>
            </a:r>
            <a:r>
              <a:rPr lang="en-US" altLang="en-US" sz="2000" b="1" dirty="0"/>
              <a:t>: </a:t>
            </a:r>
          </a:p>
          <a:p>
            <a:pPr marL="677863" indent="-354013" eaLnBrk="1" hangingPunct="1">
              <a:buFontTx/>
              <a:buAutoNum type="arabicPeriod"/>
            </a:pPr>
            <a:r>
              <a:rPr lang="en-US" altLang="en-US" sz="2000" dirty="0" err="1"/>
              <a:t>Variabel</a:t>
            </a:r>
            <a:r>
              <a:rPr lang="en-US" altLang="en-US" sz="2000" dirty="0"/>
              <a:t> </a:t>
            </a:r>
            <a:r>
              <a:rPr lang="en-US" altLang="en-US" sz="2000" dirty="0" err="1"/>
              <a:t>deskrit</a:t>
            </a:r>
            <a:r>
              <a:rPr lang="en-US" altLang="en-US" sz="2000" dirty="0"/>
              <a:t>.</a:t>
            </a:r>
          </a:p>
          <a:p>
            <a:pPr marL="677863" indent="0" eaLnBrk="1" hangingPunct="1">
              <a:buNone/>
              <a:tabLst>
                <a:tab pos="2746375" algn="l"/>
              </a:tabLst>
            </a:pPr>
            <a:r>
              <a:rPr lang="en-US" altLang="en-US" sz="2000" dirty="0" err="1"/>
              <a:t>Variabel</a:t>
            </a:r>
            <a:r>
              <a:rPr lang="en-US" altLang="en-US" sz="2000" dirty="0"/>
              <a:t> </a:t>
            </a:r>
            <a:r>
              <a:rPr lang="en-US" altLang="en-US" sz="2000" dirty="0" err="1"/>
              <a:t>deskrit</a:t>
            </a:r>
            <a:r>
              <a:rPr lang="en-US" altLang="en-US" sz="2000" dirty="0"/>
              <a:t> </a:t>
            </a:r>
            <a:r>
              <a:rPr lang="en-US" altLang="en-US" sz="2000" dirty="0" err="1"/>
              <a:t>adalah</a:t>
            </a:r>
            <a:r>
              <a:rPr lang="en-US" altLang="en-US" sz="2000" dirty="0"/>
              <a:t> variable yang </a:t>
            </a:r>
            <a:r>
              <a:rPr lang="en-US" altLang="en-US" sz="2000" dirty="0" err="1"/>
              <a:t>variasi</a:t>
            </a:r>
            <a:r>
              <a:rPr lang="en-US" altLang="en-US" sz="2000" dirty="0"/>
              <a:t> </a:t>
            </a:r>
            <a:r>
              <a:rPr lang="en-US" altLang="en-US" sz="2000" dirty="0" err="1"/>
              <a:t>nilainya</a:t>
            </a:r>
            <a:r>
              <a:rPr lang="en-US" altLang="en-US" sz="2000" dirty="0"/>
              <a:t> </a:t>
            </a:r>
            <a:r>
              <a:rPr lang="en-US" altLang="en-US" sz="2000" dirty="0" err="1"/>
              <a:t>hanya</a:t>
            </a:r>
            <a:r>
              <a:rPr lang="en-US" altLang="en-US" sz="2000" dirty="0"/>
              <a:t> </a:t>
            </a:r>
            <a:r>
              <a:rPr lang="en-US" altLang="en-US" sz="2000" dirty="0" err="1"/>
              <a:t>sebagai</a:t>
            </a:r>
            <a:r>
              <a:rPr lang="en-US" altLang="en-US" sz="2000" dirty="0"/>
              <a:t> </a:t>
            </a:r>
            <a:r>
              <a:rPr lang="en-US" altLang="en-US" sz="2000" dirty="0" err="1"/>
              <a:t>pembeda</a:t>
            </a:r>
            <a:r>
              <a:rPr lang="en-US" altLang="en-US" sz="2000" dirty="0"/>
              <a:t>, </a:t>
            </a:r>
            <a:r>
              <a:rPr lang="en-US" altLang="en-US" sz="2000" dirty="0" err="1"/>
              <a:t>tetapi</a:t>
            </a:r>
            <a:r>
              <a:rPr lang="en-US" altLang="en-US" sz="2000" dirty="0"/>
              <a:t> </a:t>
            </a:r>
            <a:r>
              <a:rPr lang="en-US" altLang="en-US" sz="2000" dirty="0" err="1"/>
              <a:t>tidak</a:t>
            </a:r>
            <a:r>
              <a:rPr lang="en-US" altLang="en-US" sz="2000" dirty="0"/>
              <a:t> </a:t>
            </a:r>
            <a:r>
              <a:rPr lang="en-US" altLang="en-US" sz="2000" dirty="0" err="1"/>
              <a:t>memiliki</a:t>
            </a:r>
            <a:r>
              <a:rPr lang="en-US" altLang="en-US" sz="2000" dirty="0"/>
              <a:t> </a:t>
            </a:r>
            <a:r>
              <a:rPr lang="en-US" altLang="en-US" sz="2000" dirty="0" err="1"/>
              <a:t>rangkaian</a:t>
            </a:r>
            <a:r>
              <a:rPr lang="en-US" altLang="en-US" sz="2000" dirty="0"/>
              <a:t> </a:t>
            </a:r>
            <a:r>
              <a:rPr lang="en-US" altLang="en-US" sz="2000" dirty="0" err="1"/>
              <a:t>nilai</a:t>
            </a:r>
            <a:r>
              <a:rPr lang="en-US" altLang="en-US" sz="2000" dirty="0"/>
              <a:t>. </a:t>
            </a:r>
          </a:p>
          <a:p>
            <a:pPr marL="677863" indent="0" eaLnBrk="1" hangingPunct="1">
              <a:buNone/>
              <a:tabLst>
                <a:tab pos="2746375" algn="l"/>
              </a:tabLst>
            </a:pPr>
            <a:r>
              <a:rPr lang="en-US" altLang="en-US" sz="2000" dirty="0" err="1"/>
              <a:t>Contoh</a:t>
            </a:r>
            <a:r>
              <a:rPr lang="en-US" altLang="en-US" sz="2000" dirty="0"/>
              <a:t>: Agama: 1. Islam, 2. </a:t>
            </a:r>
            <a:r>
              <a:rPr lang="en-US" altLang="en-US" sz="2000" dirty="0" err="1"/>
              <a:t>Katolik</a:t>
            </a:r>
            <a:r>
              <a:rPr lang="en-US" altLang="en-US" sz="2000" dirty="0"/>
              <a:t>, 3. </a:t>
            </a:r>
            <a:r>
              <a:rPr lang="en-US" altLang="en-US" sz="2000" dirty="0" err="1"/>
              <a:t>Protestan</a:t>
            </a:r>
            <a:r>
              <a:rPr lang="en-US" altLang="en-US" sz="2000" dirty="0"/>
              <a:t>, 4. Hindu, 	5. </a:t>
            </a:r>
            <a:r>
              <a:rPr lang="en-US" altLang="en-US" sz="2000" dirty="0" err="1"/>
              <a:t>Budha</a:t>
            </a:r>
            <a:r>
              <a:rPr lang="en-US" altLang="en-US" sz="2000" dirty="0"/>
              <a:t>.</a:t>
            </a:r>
          </a:p>
          <a:p>
            <a:pPr marL="677863" indent="0" eaLnBrk="1" hangingPunct="1">
              <a:buNone/>
              <a:tabLst>
                <a:tab pos="2746375" algn="l"/>
              </a:tabLst>
            </a:pPr>
            <a:r>
              <a:rPr lang="en-US" altLang="en-US" sz="2000" dirty="0"/>
              <a:t>Angka: 1 – 2 – 3 – 4 – 5 </a:t>
            </a:r>
            <a:r>
              <a:rPr lang="en-US" altLang="en-US" sz="2000" dirty="0" err="1"/>
              <a:t>hanya</a:t>
            </a:r>
            <a:r>
              <a:rPr lang="en-US" altLang="en-US" sz="2000" dirty="0"/>
              <a:t> </a:t>
            </a:r>
            <a:r>
              <a:rPr lang="en-US" altLang="en-US" sz="2000" dirty="0" err="1"/>
              <a:t>berfungsi</a:t>
            </a:r>
            <a:r>
              <a:rPr lang="en-US" altLang="en-US" sz="2000" dirty="0"/>
              <a:t> </a:t>
            </a:r>
            <a:r>
              <a:rPr lang="en-US" altLang="en-US" sz="2000" dirty="0" err="1"/>
              <a:t>sebagai</a:t>
            </a:r>
            <a:r>
              <a:rPr lang="en-US" altLang="en-US" sz="2000" dirty="0"/>
              <a:t> </a:t>
            </a:r>
            <a:r>
              <a:rPr lang="en-US" altLang="en-US" sz="2000" dirty="0" err="1"/>
              <a:t>kode</a:t>
            </a:r>
            <a:r>
              <a:rPr lang="en-US" altLang="en-US" sz="2000" dirty="0"/>
              <a:t> </a:t>
            </a:r>
            <a:r>
              <a:rPr lang="en-US" altLang="en-US" sz="2000" dirty="0" err="1"/>
              <a:t>untuk</a:t>
            </a:r>
            <a:r>
              <a:rPr lang="en-US" altLang="en-US" sz="2000" dirty="0"/>
              <a:t> </a:t>
            </a:r>
            <a:r>
              <a:rPr lang="en-US" altLang="en-US" sz="2000" dirty="0" err="1"/>
              <a:t>membedakan</a:t>
            </a:r>
            <a:r>
              <a:rPr lang="en-US" altLang="en-US" sz="2000" dirty="0"/>
              <a:t> </a:t>
            </a:r>
            <a:r>
              <a:rPr lang="en-US" altLang="en-US" sz="2000" dirty="0" err="1"/>
              <a:t>nama</a:t>
            </a:r>
            <a:r>
              <a:rPr lang="en-US" altLang="en-US" sz="2000" dirty="0"/>
              <a:t>/</a:t>
            </a:r>
            <a:r>
              <a:rPr lang="en-US" altLang="en-US" sz="2000" dirty="0" err="1"/>
              <a:t>bentuk</a:t>
            </a:r>
            <a:r>
              <a:rPr lang="en-US" altLang="en-US" sz="2000" dirty="0"/>
              <a:t>/</a:t>
            </a:r>
            <a:r>
              <a:rPr lang="en-US" altLang="en-US" sz="2000" dirty="0" err="1"/>
              <a:t>jenis</a:t>
            </a:r>
            <a:r>
              <a:rPr lang="en-US" altLang="en-US" sz="2000" dirty="0"/>
              <a:t> (</a:t>
            </a:r>
            <a:r>
              <a:rPr lang="en-US" altLang="en-US" sz="2000" dirty="0" err="1"/>
              <a:t>dalam</a:t>
            </a:r>
            <a:r>
              <a:rPr lang="en-US" altLang="en-US" sz="2000" dirty="0"/>
              <a:t> </a:t>
            </a:r>
            <a:r>
              <a:rPr lang="en-US" altLang="en-US" sz="2000" dirty="0" err="1"/>
              <a:t>hal</a:t>
            </a:r>
            <a:r>
              <a:rPr lang="en-US" altLang="en-US" sz="2000" dirty="0"/>
              <a:t> </a:t>
            </a:r>
            <a:r>
              <a:rPr lang="en-US" altLang="en-US" sz="2000" dirty="0" err="1"/>
              <a:t>ini</a:t>
            </a:r>
            <a:r>
              <a:rPr lang="en-US" altLang="en-US" sz="2000" dirty="0"/>
              <a:t> </a:t>
            </a:r>
            <a:r>
              <a:rPr lang="en-US" altLang="en-US" sz="2000" dirty="0" err="1"/>
              <a:t>untuk</a:t>
            </a:r>
            <a:r>
              <a:rPr lang="en-US" altLang="en-US" sz="2000" dirty="0"/>
              <a:t> </a:t>
            </a:r>
            <a:r>
              <a:rPr lang="en-US" altLang="en-US" sz="2000" dirty="0" err="1"/>
              <a:t>membedakan</a:t>
            </a:r>
            <a:r>
              <a:rPr lang="en-US" altLang="en-US" sz="2000" dirty="0"/>
              <a:t> agama yang </a:t>
            </a:r>
            <a:r>
              <a:rPr lang="en-US" altLang="en-US" sz="2000" dirty="0" err="1"/>
              <a:t>dianut</a:t>
            </a:r>
            <a:r>
              <a:rPr lang="en-US" altLang="en-US" sz="2000" dirty="0"/>
              <a:t> </a:t>
            </a:r>
            <a:r>
              <a:rPr lang="en-US" altLang="en-US" sz="2000" dirty="0" err="1"/>
              <a:t>setiap</a:t>
            </a:r>
            <a:r>
              <a:rPr lang="en-US" altLang="en-US" sz="2000" dirty="0"/>
              <a:t> orang). </a:t>
            </a:r>
          </a:p>
          <a:p>
            <a:pPr marL="677863" indent="0" eaLnBrk="1" hangingPunct="1">
              <a:buNone/>
              <a:tabLst>
                <a:tab pos="2746375" algn="l"/>
              </a:tabLst>
            </a:pPr>
            <a:r>
              <a:rPr lang="en-US" altLang="en-US" sz="1100" dirty="0"/>
              <a:t> </a:t>
            </a:r>
          </a:p>
          <a:p>
            <a:pPr marL="677863" indent="-354013" eaLnBrk="1" hangingPunct="1">
              <a:buFontTx/>
              <a:buNone/>
              <a:tabLst>
                <a:tab pos="715963" algn="l"/>
              </a:tabLst>
            </a:pPr>
            <a:r>
              <a:rPr lang="en-US" altLang="en-US" sz="2000" dirty="0"/>
              <a:t>2.	</a:t>
            </a:r>
            <a:r>
              <a:rPr lang="en-US" altLang="en-US" sz="2000" dirty="0" err="1"/>
              <a:t>Variabel</a:t>
            </a:r>
            <a:r>
              <a:rPr lang="en-US" altLang="en-US" sz="2000" dirty="0"/>
              <a:t> </a:t>
            </a:r>
            <a:r>
              <a:rPr lang="en-US" altLang="en-US" sz="2000" dirty="0" err="1"/>
              <a:t>bersambungan</a:t>
            </a:r>
            <a:r>
              <a:rPr lang="en-US" altLang="en-US" sz="2000" dirty="0"/>
              <a:t>.</a:t>
            </a:r>
          </a:p>
          <a:p>
            <a:pPr marL="635000" indent="0" eaLnBrk="1" hangingPunct="1">
              <a:buFontTx/>
              <a:buNone/>
              <a:tabLst>
                <a:tab pos="715963" algn="l"/>
              </a:tabLst>
            </a:pPr>
            <a:r>
              <a:rPr lang="en-US" altLang="en-US" sz="2000" dirty="0" err="1"/>
              <a:t>Varibel</a:t>
            </a:r>
            <a:r>
              <a:rPr lang="en-US" altLang="en-US" sz="2000" dirty="0"/>
              <a:t> </a:t>
            </a:r>
            <a:r>
              <a:rPr lang="en-US" altLang="en-US" sz="2000" dirty="0" err="1"/>
              <a:t>bersambungan</a:t>
            </a:r>
            <a:r>
              <a:rPr lang="en-US" altLang="en-US" sz="2000" dirty="0"/>
              <a:t> </a:t>
            </a:r>
            <a:r>
              <a:rPr lang="en-US" altLang="en-US" sz="2000" dirty="0" err="1"/>
              <a:t>adalah</a:t>
            </a:r>
            <a:r>
              <a:rPr lang="en-US" altLang="en-US" sz="2000" dirty="0"/>
              <a:t> variable yang </a:t>
            </a:r>
            <a:r>
              <a:rPr lang="en-US" altLang="en-US" sz="2000" dirty="0" err="1"/>
              <a:t>varisasi</a:t>
            </a:r>
            <a:r>
              <a:rPr lang="en-US" altLang="en-US" sz="2000" dirty="0"/>
              <a:t> </a:t>
            </a:r>
            <a:r>
              <a:rPr lang="en-US" altLang="en-US" sz="2000" dirty="0" err="1"/>
              <a:t>nilainya</a:t>
            </a:r>
            <a:r>
              <a:rPr lang="en-US" altLang="en-US" sz="2000" dirty="0"/>
              <a:t> </a:t>
            </a:r>
            <a:r>
              <a:rPr lang="en-US" altLang="en-US" sz="2000" dirty="0" err="1"/>
              <a:t>memiliki</a:t>
            </a:r>
            <a:r>
              <a:rPr lang="en-US" altLang="en-US" sz="2000" dirty="0"/>
              <a:t> </a:t>
            </a:r>
            <a:r>
              <a:rPr lang="en-US" altLang="en-US" sz="2000" dirty="0" err="1"/>
              <a:t>rangkaian</a:t>
            </a:r>
            <a:r>
              <a:rPr lang="en-US" altLang="en-US" sz="2000" dirty="0"/>
              <a:t> </a:t>
            </a:r>
            <a:r>
              <a:rPr lang="en-US" altLang="en-US" sz="2000" dirty="0" err="1"/>
              <a:t>atau</a:t>
            </a:r>
            <a:r>
              <a:rPr lang="en-US" altLang="en-US" sz="2000" dirty="0"/>
              <a:t> </a:t>
            </a:r>
            <a:r>
              <a:rPr lang="en-US" altLang="en-US" sz="2000" dirty="0" err="1"/>
              <a:t>tingkatan</a:t>
            </a:r>
            <a:r>
              <a:rPr lang="en-US" altLang="en-US" sz="2000" dirty="0"/>
              <a:t> </a:t>
            </a:r>
            <a:r>
              <a:rPr lang="en-US" altLang="en-US" sz="2000" dirty="0" err="1"/>
              <a:t>nilai</a:t>
            </a:r>
            <a:r>
              <a:rPr lang="en-US" altLang="en-US" sz="2000" dirty="0"/>
              <a:t>.  </a:t>
            </a:r>
            <a:r>
              <a:rPr lang="en-US" altLang="en-US" sz="2000" dirty="0" err="1"/>
              <a:t>Artinya</a:t>
            </a:r>
            <a:r>
              <a:rPr lang="en-US" altLang="en-US" sz="2000" dirty="0"/>
              <a:t>, </a:t>
            </a:r>
            <a:r>
              <a:rPr lang="en-US" altLang="en-US" sz="2000" dirty="0" err="1"/>
              <a:t>angka</a:t>
            </a:r>
            <a:r>
              <a:rPr lang="en-US" altLang="en-US" sz="2000" dirty="0"/>
              <a:t> yang </a:t>
            </a:r>
            <a:r>
              <a:rPr lang="en-US" altLang="en-US" sz="2000" dirty="0" err="1"/>
              <a:t>lebih</a:t>
            </a:r>
            <a:r>
              <a:rPr lang="en-US" altLang="en-US" sz="2000" dirty="0"/>
              <a:t> </a:t>
            </a:r>
            <a:r>
              <a:rPr lang="en-US" altLang="en-US" sz="2000" dirty="0" err="1"/>
              <a:t>besar</a:t>
            </a:r>
            <a:r>
              <a:rPr lang="en-US" altLang="en-US" sz="2000" dirty="0"/>
              <a:t> </a:t>
            </a:r>
            <a:r>
              <a:rPr lang="en-US" altLang="en-US" sz="2000" dirty="0" err="1"/>
              <a:t>menunjukkan</a:t>
            </a:r>
            <a:r>
              <a:rPr lang="en-US" altLang="en-US" sz="2000" dirty="0"/>
              <a:t> </a:t>
            </a:r>
            <a:r>
              <a:rPr lang="en-US" altLang="en-US" sz="2000" dirty="0" err="1"/>
              <a:t>tingkat</a:t>
            </a:r>
            <a:r>
              <a:rPr lang="en-US" altLang="en-US" sz="2000" dirty="0"/>
              <a:t> </a:t>
            </a:r>
            <a:r>
              <a:rPr lang="en-US" altLang="en-US" sz="2000" dirty="0" err="1"/>
              <a:t>lebih</a:t>
            </a:r>
            <a:r>
              <a:rPr lang="en-US" altLang="en-US" sz="2000" dirty="0"/>
              <a:t> </a:t>
            </a:r>
            <a:r>
              <a:rPr lang="en-US" altLang="en-US" sz="2000" dirty="0" err="1"/>
              <a:t>tinggi</a:t>
            </a:r>
            <a:r>
              <a:rPr lang="en-US" altLang="en-US" sz="2000" dirty="0"/>
              <a:t> </a:t>
            </a:r>
            <a:r>
              <a:rPr lang="en-US" altLang="en-US" sz="2000" dirty="0" err="1"/>
              <a:t>atau</a:t>
            </a:r>
            <a:r>
              <a:rPr lang="en-US" altLang="en-US" sz="2000" dirty="0"/>
              <a:t> </a:t>
            </a:r>
            <a:r>
              <a:rPr lang="en-US" altLang="en-US" sz="2000" dirty="0" err="1"/>
              <a:t>jumlah</a:t>
            </a:r>
            <a:r>
              <a:rPr lang="en-US" altLang="en-US" sz="2000" dirty="0"/>
              <a:t> yang </a:t>
            </a:r>
            <a:r>
              <a:rPr lang="en-US" altLang="en-US" sz="2000" dirty="0" err="1"/>
              <a:t>lebih</a:t>
            </a:r>
            <a:r>
              <a:rPr lang="en-US" altLang="en-US" sz="2000" dirty="0"/>
              <a:t> </a:t>
            </a:r>
            <a:r>
              <a:rPr lang="en-US" altLang="en-US" sz="2000" dirty="0" err="1"/>
              <a:t>banyak</a:t>
            </a:r>
            <a:r>
              <a:rPr lang="en-US" altLang="en-US" sz="2000" dirty="0"/>
              <a:t> </a:t>
            </a:r>
            <a:r>
              <a:rPr lang="en-US" altLang="en-US" sz="2000" dirty="0" err="1"/>
              <a:t>atau</a:t>
            </a:r>
            <a:r>
              <a:rPr lang="en-US" altLang="en-US" sz="2000" dirty="0"/>
              <a:t> </a:t>
            </a:r>
            <a:r>
              <a:rPr lang="en-US" altLang="en-US" sz="2000" dirty="0" err="1"/>
              <a:t>waktu</a:t>
            </a:r>
            <a:r>
              <a:rPr lang="en-US" altLang="en-US" sz="2000" dirty="0"/>
              <a:t> yang </a:t>
            </a:r>
            <a:r>
              <a:rPr lang="en-US" altLang="en-US" sz="2000" dirty="0" err="1"/>
              <a:t>lebih</a:t>
            </a:r>
            <a:r>
              <a:rPr lang="en-US" altLang="en-US" sz="2000" dirty="0"/>
              <a:t> lama.</a:t>
            </a:r>
          </a:p>
          <a:p>
            <a:pPr marL="635000" indent="0" eaLnBrk="1" hangingPunct="1">
              <a:buFontTx/>
              <a:buNone/>
              <a:tabLst>
                <a:tab pos="715963" algn="l"/>
              </a:tabLst>
            </a:pPr>
            <a:r>
              <a:rPr lang="en-US" altLang="en-US" sz="2000" dirty="0" err="1"/>
              <a:t>Contoh</a:t>
            </a:r>
            <a:r>
              <a:rPr lang="en-US" altLang="en-US" sz="2000" dirty="0"/>
              <a:t>: </a:t>
            </a:r>
          </a:p>
          <a:p>
            <a:pPr marL="635000" indent="0" eaLnBrk="1" hangingPunct="1">
              <a:buFontTx/>
              <a:buNone/>
              <a:tabLst>
                <a:tab pos="715963" algn="l"/>
              </a:tabLst>
            </a:pPr>
            <a:r>
              <a:rPr lang="en-US" altLang="en-US" sz="2000" dirty="0"/>
              <a:t>1. Tingkat </a:t>
            </a:r>
            <a:r>
              <a:rPr lang="en-US" altLang="en-US" sz="2000" dirty="0" err="1"/>
              <a:t>pendidikan</a:t>
            </a:r>
            <a:r>
              <a:rPr lang="en-US" altLang="en-US" sz="2000" dirty="0"/>
              <a:t>: 1. SD, 2. SLTP, 3. SLTA, 4. PT.</a:t>
            </a:r>
          </a:p>
          <a:p>
            <a:pPr marL="900113" indent="-265113" eaLnBrk="1" hangingPunct="1">
              <a:buFontTx/>
              <a:buNone/>
            </a:pPr>
            <a:r>
              <a:rPr lang="en-US" altLang="en-US" sz="2000" dirty="0"/>
              <a:t>2. </a:t>
            </a:r>
            <a:r>
              <a:rPr lang="en-US" altLang="en-US" sz="2000" dirty="0" err="1"/>
              <a:t>Umur</a:t>
            </a:r>
            <a:r>
              <a:rPr lang="en-US" altLang="en-US" sz="2000" dirty="0"/>
              <a:t> : 1. 0 – 4 </a:t>
            </a:r>
            <a:r>
              <a:rPr lang="en-US" altLang="en-US" sz="2000" dirty="0" err="1"/>
              <a:t>tahun</a:t>
            </a:r>
            <a:r>
              <a:rPr lang="en-US" altLang="en-US" sz="2000" dirty="0"/>
              <a:t>, 2. 5 – 9 </a:t>
            </a:r>
            <a:r>
              <a:rPr lang="en-US" altLang="en-US" sz="2000" dirty="0" err="1"/>
              <a:t>tahun</a:t>
            </a:r>
            <a:r>
              <a:rPr lang="en-US" altLang="en-US" sz="2000" dirty="0"/>
              <a:t>, 3. 10 – 14 </a:t>
            </a:r>
            <a:r>
              <a:rPr lang="en-US" altLang="en-US" sz="2000" dirty="0" err="1"/>
              <a:t>tahun</a:t>
            </a:r>
            <a:r>
              <a:rPr lang="en-US" altLang="en-US" sz="2000" dirty="0"/>
              <a:t>,…</a:t>
            </a:r>
            <a:r>
              <a:rPr lang="en-US" altLang="en-US" sz="2000" dirty="0" err="1"/>
              <a:t>dst</a:t>
            </a:r>
            <a:endParaRPr lang="en-US" altLang="en-US" sz="2000" dirty="0"/>
          </a:p>
          <a:p>
            <a:pPr marL="900113" indent="-265113" eaLnBrk="1" hangingPunct="1">
              <a:buFontTx/>
              <a:buNone/>
            </a:pPr>
            <a:r>
              <a:rPr lang="en-US" altLang="en-US" sz="2000" dirty="0"/>
              <a:t>3.	</a:t>
            </a:r>
            <a:r>
              <a:rPr lang="en-US" altLang="en-US" sz="2000" dirty="0" err="1"/>
              <a:t>Jumlah</a:t>
            </a:r>
            <a:r>
              <a:rPr lang="en-US" altLang="en-US" sz="2000" dirty="0"/>
              <a:t> </a:t>
            </a:r>
            <a:r>
              <a:rPr lang="en-US" altLang="en-US" sz="2000" dirty="0" err="1"/>
              <a:t>anak</a:t>
            </a:r>
            <a:r>
              <a:rPr lang="en-US" altLang="en-US" sz="2000" dirty="0"/>
              <a:t> : 1 orang, 2 orang, 3 orang …..</a:t>
            </a:r>
            <a:r>
              <a:rPr lang="en-US" altLang="en-US" sz="2000" dirty="0" err="1"/>
              <a:t>dst</a:t>
            </a:r>
            <a:endParaRPr lang="en-US" altLang="en-US" sz="2000" dirty="0"/>
          </a:p>
        </p:txBody>
      </p:sp>
    </p:spTree>
    <p:extLst>
      <p:ext uri="{BB962C8B-B14F-4D97-AF65-F5344CB8AC3E}">
        <p14:creationId xmlns:p14="http://schemas.microsoft.com/office/powerpoint/2010/main" val="1771133312"/>
      </p:ext>
    </p:extLst>
  </p:cSld>
  <p:clrMapOvr>
    <a:masterClrMapping/>
  </p:clrMapOvr>
  <p:transition spd="slow">
    <p:fade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FCEB88-937D-1748-A587-6B45F4EEEF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1520" y="332656"/>
            <a:ext cx="8640960" cy="6336704"/>
          </a:xfrm>
          <a:ln w="25400">
            <a:solidFill>
              <a:schemeClr val="tx1"/>
            </a:solidFill>
          </a:ln>
        </p:spPr>
        <p:txBody>
          <a:bodyPr/>
          <a:lstStyle/>
          <a:p>
            <a:pPr eaLnBrk="1" hangingPunct="1">
              <a:tabLst>
                <a:tab pos="715963" algn="l"/>
              </a:tabLst>
            </a:pPr>
            <a:r>
              <a:rPr lang="en-US" altLang="en-US" sz="2200" b="1" dirty="0" err="1"/>
              <a:t>Berdasarkan</a:t>
            </a:r>
            <a:r>
              <a:rPr lang="en-US" altLang="en-US" sz="2200" b="1" dirty="0"/>
              <a:t> Tingkat </a:t>
            </a:r>
            <a:r>
              <a:rPr lang="en-US" altLang="en-US" sz="2200" b="1" dirty="0" err="1"/>
              <a:t>Pengukuran</a:t>
            </a:r>
            <a:r>
              <a:rPr lang="en-US" altLang="en-US" sz="2200" b="1" dirty="0"/>
              <a:t>:</a:t>
            </a:r>
          </a:p>
          <a:p>
            <a:pPr marL="635000" indent="-311150" eaLnBrk="1" hangingPunct="1">
              <a:buFontTx/>
              <a:buAutoNum type="arabicPeriod"/>
            </a:pPr>
            <a:r>
              <a:rPr lang="en-US" altLang="en-US" sz="2200" b="1" dirty="0" err="1"/>
              <a:t>Variabel</a:t>
            </a:r>
            <a:r>
              <a:rPr lang="en-US" altLang="en-US" sz="2200" b="1" dirty="0"/>
              <a:t> Nominal</a:t>
            </a:r>
            <a:r>
              <a:rPr lang="en-US" altLang="en-US" sz="2200" dirty="0"/>
              <a:t>, </a:t>
            </a:r>
            <a:r>
              <a:rPr lang="en-US" altLang="en-US" sz="2200" dirty="0" err="1"/>
              <a:t>yaitu</a:t>
            </a:r>
            <a:r>
              <a:rPr lang="en-US" altLang="en-US" sz="2200" dirty="0"/>
              <a:t> variable yang </a:t>
            </a:r>
            <a:r>
              <a:rPr lang="en-US" altLang="en-US" sz="2200" dirty="0" err="1"/>
              <a:t>variasi</a:t>
            </a:r>
            <a:r>
              <a:rPr lang="en-US" altLang="en-US" sz="2200" dirty="0"/>
              <a:t> </a:t>
            </a:r>
            <a:r>
              <a:rPr lang="en-US" altLang="en-US" sz="2200" dirty="0" err="1"/>
              <a:t>nilainya</a:t>
            </a:r>
            <a:r>
              <a:rPr lang="en-US" altLang="en-US" sz="2200" dirty="0"/>
              <a:t> </a:t>
            </a:r>
            <a:r>
              <a:rPr lang="en-US" altLang="en-US" sz="2200" dirty="0" err="1"/>
              <a:t>tidak</a:t>
            </a:r>
            <a:r>
              <a:rPr lang="en-US" altLang="en-US" sz="2200" dirty="0"/>
              <a:t> </a:t>
            </a:r>
            <a:r>
              <a:rPr lang="en-US" altLang="en-US" sz="2200" dirty="0" err="1"/>
              <a:t>bertingkat</a:t>
            </a:r>
            <a:r>
              <a:rPr lang="en-US" altLang="en-US" sz="2200" dirty="0"/>
              <a:t>, </a:t>
            </a:r>
            <a:r>
              <a:rPr lang="en-US" altLang="en-US" sz="2200" dirty="0" err="1"/>
              <a:t>tetapi</a:t>
            </a:r>
            <a:r>
              <a:rPr lang="en-US" altLang="en-US" sz="2200" dirty="0"/>
              <a:t> </a:t>
            </a:r>
            <a:r>
              <a:rPr lang="en-US" altLang="en-US" sz="2200" dirty="0" err="1"/>
              <a:t>hanya</a:t>
            </a:r>
            <a:r>
              <a:rPr lang="en-US" altLang="en-US" sz="2200" dirty="0"/>
              <a:t> </a:t>
            </a:r>
            <a:r>
              <a:rPr lang="en-US" altLang="en-US" sz="2200" dirty="0" err="1"/>
              <a:t>berbeda</a:t>
            </a:r>
            <a:r>
              <a:rPr lang="en-US" altLang="en-US" sz="2200" dirty="0"/>
              <a:t>. </a:t>
            </a:r>
            <a:r>
              <a:rPr lang="en-US" altLang="en-US" sz="2200" dirty="0" err="1"/>
              <a:t>Bentuk</a:t>
            </a:r>
            <a:r>
              <a:rPr lang="en-US" altLang="en-US" sz="2200" dirty="0"/>
              <a:t> variable </a:t>
            </a:r>
            <a:r>
              <a:rPr lang="en-US" altLang="en-US" sz="2200" dirty="0" err="1"/>
              <a:t>ini</a:t>
            </a:r>
            <a:r>
              <a:rPr lang="en-US" altLang="en-US" sz="2200" dirty="0"/>
              <a:t> </a:t>
            </a:r>
            <a:r>
              <a:rPr lang="en-US" altLang="en-US" sz="2200" dirty="0" err="1"/>
              <a:t>selalu</a:t>
            </a:r>
            <a:r>
              <a:rPr lang="en-US" altLang="en-US" sz="2200" dirty="0"/>
              <a:t> </a:t>
            </a:r>
            <a:r>
              <a:rPr lang="en-US" altLang="en-US" sz="2200" dirty="0" err="1"/>
              <a:t>Deskrit</a:t>
            </a:r>
            <a:r>
              <a:rPr lang="en-US" altLang="en-US" sz="2200" dirty="0"/>
              <a:t>. (</a:t>
            </a:r>
            <a:r>
              <a:rPr lang="en-US" altLang="en-US" sz="2200" dirty="0" err="1"/>
              <a:t>Contoh</a:t>
            </a:r>
            <a:r>
              <a:rPr lang="en-US" altLang="en-US" sz="2200" dirty="0"/>
              <a:t>: </a:t>
            </a:r>
            <a:r>
              <a:rPr lang="en-US" altLang="en-US" sz="2200" dirty="0" err="1"/>
              <a:t>Suku</a:t>
            </a:r>
            <a:r>
              <a:rPr lang="en-US" altLang="en-US" sz="2200" dirty="0"/>
              <a:t>: </a:t>
            </a:r>
          </a:p>
          <a:p>
            <a:pPr marL="635000" indent="0" eaLnBrk="1" hangingPunct="1">
              <a:buNone/>
            </a:pPr>
            <a:r>
              <a:rPr lang="en-US" altLang="en-US" sz="2200" dirty="0"/>
              <a:t>1. </a:t>
            </a:r>
            <a:r>
              <a:rPr lang="en-US" altLang="en-US" sz="2200" dirty="0" err="1"/>
              <a:t>Sunda</a:t>
            </a:r>
            <a:r>
              <a:rPr lang="en-US" altLang="en-US" sz="2200" dirty="0"/>
              <a:t>, 2. Batak, 3. </a:t>
            </a:r>
            <a:r>
              <a:rPr lang="en-US" altLang="en-US" sz="2200" dirty="0" err="1"/>
              <a:t>Jawa</a:t>
            </a:r>
            <a:r>
              <a:rPr lang="en-US" altLang="en-US" sz="2200" dirty="0"/>
              <a:t>, 4. Dayak, 5. </a:t>
            </a:r>
            <a:r>
              <a:rPr lang="en-US" altLang="en-US" sz="2200" dirty="0" err="1"/>
              <a:t>Asmat</a:t>
            </a:r>
            <a:r>
              <a:rPr lang="en-US" altLang="en-US" sz="2200" dirty="0"/>
              <a:t>, ….</a:t>
            </a:r>
            <a:r>
              <a:rPr lang="en-US" altLang="en-US" sz="2200" dirty="0" err="1"/>
              <a:t>dst</a:t>
            </a:r>
            <a:r>
              <a:rPr lang="en-US" altLang="en-US" sz="2200" dirty="0"/>
              <a:t>).</a:t>
            </a:r>
          </a:p>
          <a:p>
            <a:pPr marL="635000" indent="0" eaLnBrk="1" hangingPunct="1">
              <a:buNone/>
            </a:pPr>
            <a:r>
              <a:rPr lang="en-US" altLang="en-US" sz="2200" dirty="0"/>
              <a:t>Angka-</a:t>
            </a:r>
            <a:r>
              <a:rPr lang="en-US" altLang="en-US" sz="2200" dirty="0" err="1"/>
              <a:t>angka</a:t>
            </a:r>
            <a:r>
              <a:rPr lang="en-US" altLang="en-US" sz="2200" dirty="0"/>
              <a:t> </a:t>
            </a:r>
            <a:r>
              <a:rPr lang="en-US" altLang="en-US" sz="2200" dirty="0" err="1"/>
              <a:t>tersebut</a:t>
            </a:r>
            <a:r>
              <a:rPr lang="en-US" altLang="en-US" sz="2200" dirty="0"/>
              <a:t> </a:t>
            </a:r>
            <a:r>
              <a:rPr lang="en-US" altLang="en-US" sz="2200" dirty="0" err="1"/>
              <a:t>hanya</a:t>
            </a:r>
            <a:r>
              <a:rPr lang="en-US" altLang="en-US" sz="2200" dirty="0"/>
              <a:t> </a:t>
            </a:r>
            <a:r>
              <a:rPr lang="en-US" altLang="en-US" sz="2200" dirty="0" err="1"/>
              <a:t>untuk</a:t>
            </a:r>
            <a:r>
              <a:rPr lang="en-US" altLang="en-US" sz="2200" dirty="0"/>
              <a:t> </a:t>
            </a:r>
            <a:r>
              <a:rPr lang="en-US" altLang="en-US" sz="2200" dirty="0" err="1"/>
              <a:t>menandai</a:t>
            </a:r>
            <a:r>
              <a:rPr lang="en-US" altLang="en-US" sz="2200" dirty="0"/>
              <a:t> </a:t>
            </a:r>
            <a:r>
              <a:rPr lang="en-US" altLang="en-US" sz="2200" dirty="0" err="1"/>
              <a:t>perbedaan</a:t>
            </a:r>
            <a:r>
              <a:rPr lang="en-US" altLang="en-US" sz="2200" dirty="0"/>
              <a:t> </a:t>
            </a:r>
            <a:r>
              <a:rPr lang="en-US" altLang="en-US" sz="2200" dirty="0" err="1"/>
              <a:t>suku</a:t>
            </a:r>
            <a:r>
              <a:rPr lang="en-US" altLang="en-US" sz="2200" dirty="0"/>
              <a:t> yang </a:t>
            </a:r>
            <a:r>
              <a:rPr lang="en-US" altLang="en-US" sz="2200" dirty="0" err="1"/>
              <a:t>satu</a:t>
            </a:r>
            <a:r>
              <a:rPr lang="en-US" altLang="en-US" sz="2200" dirty="0"/>
              <a:t> </a:t>
            </a:r>
            <a:r>
              <a:rPr lang="en-US" altLang="en-US" sz="2200" dirty="0" err="1"/>
              <a:t>dengan</a:t>
            </a:r>
            <a:r>
              <a:rPr lang="en-US" altLang="en-US" sz="2200" dirty="0"/>
              <a:t> </a:t>
            </a:r>
            <a:r>
              <a:rPr lang="en-US" altLang="en-US" sz="2200" dirty="0" err="1"/>
              <a:t>suku</a:t>
            </a:r>
            <a:r>
              <a:rPr lang="en-US" altLang="en-US" sz="2200" dirty="0"/>
              <a:t> yang lain.</a:t>
            </a:r>
          </a:p>
          <a:p>
            <a:pPr marL="722313" indent="0" eaLnBrk="1" hangingPunct="1">
              <a:buNone/>
            </a:pPr>
            <a:endParaRPr lang="en-US" altLang="en-US" sz="2200" dirty="0"/>
          </a:p>
          <a:p>
            <a:pPr marL="635000" indent="-311150" eaLnBrk="1" hangingPunct="1">
              <a:buNone/>
            </a:pPr>
            <a:r>
              <a:rPr lang="en-US" altLang="en-US" sz="2200" b="1" dirty="0"/>
              <a:t>2.	</a:t>
            </a:r>
            <a:r>
              <a:rPr lang="en-US" altLang="en-US" sz="2200" b="1" dirty="0" err="1"/>
              <a:t>Variabel</a:t>
            </a:r>
            <a:r>
              <a:rPr lang="en-US" altLang="en-US" sz="2200" b="1" dirty="0"/>
              <a:t> Ordinal</a:t>
            </a:r>
            <a:r>
              <a:rPr lang="en-US" altLang="en-US" sz="2200" dirty="0"/>
              <a:t>, </a:t>
            </a:r>
            <a:r>
              <a:rPr lang="en-US" altLang="en-US" sz="2200" dirty="0" err="1"/>
              <a:t>yaitu</a:t>
            </a:r>
            <a:r>
              <a:rPr lang="en-US" altLang="en-US" sz="2200" dirty="0"/>
              <a:t> variable yang </a:t>
            </a:r>
            <a:r>
              <a:rPr lang="en-US" altLang="en-US" sz="2200" dirty="0" err="1"/>
              <a:t>variasi</a:t>
            </a:r>
            <a:r>
              <a:rPr lang="en-US" altLang="en-US" sz="2200" dirty="0"/>
              <a:t> </a:t>
            </a:r>
            <a:r>
              <a:rPr lang="en-US" altLang="en-US" sz="2200" dirty="0" err="1"/>
              <a:t>nilainya</a:t>
            </a:r>
            <a:r>
              <a:rPr lang="en-US" altLang="en-US" sz="2200" dirty="0"/>
              <a:t> </a:t>
            </a:r>
            <a:r>
              <a:rPr lang="en-US" altLang="en-US" sz="2200" dirty="0" err="1"/>
              <a:t>bertingkat</a:t>
            </a:r>
            <a:r>
              <a:rPr lang="en-US" altLang="en-US" sz="2200" dirty="0"/>
              <a:t> </a:t>
            </a:r>
            <a:r>
              <a:rPr lang="en-US" altLang="en-US" sz="2200" dirty="0" err="1"/>
              <a:t>secara</a:t>
            </a:r>
            <a:r>
              <a:rPr lang="en-US" altLang="en-US" sz="2200" dirty="0"/>
              <a:t> </a:t>
            </a:r>
            <a:r>
              <a:rPr lang="en-US" altLang="en-US" sz="2200" dirty="0" err="1"/>
              <a:t>kualitas</a:t>
            </a:r>
            <a:r>
              <a:rPr lang="en-US" altLang="en-US" sz="2200" dirty="0"/>
              <a:t>, </a:t>
            </a:r>
            <a:r>
              <a:rPr lang="en-US" altLang="en-US" sz="2200" dirty="0" err="1"/>
              <a:t>tetapi</a:t>
            </a:r>
            <a:r>
              <a:rPr lang="en-US" altLang="en-US" sz="2200" dirty="0"/>
              <a:t> </a:t>
            </a:r>
            <a:r>
              <a:rPr lang="en-US" altLang="en-US" sz="2200" dirty="0" err="1"/>
              <a:t>jarak</a:t>
            </a:r>
            <a:r>
              <a:rPr lang="en-US" altLang="en-US" sz="2200" dirty="0"/>
              <a:t> </a:t>
            </a:r>
            <a:r>
              <a:rPr lang="en-US" altLang="en-US" sz="2200" dirty="0" err="1"/>
              <a:t>nilai</a:t>
            </a:r>
            <a:r>
              <a:rPr lang="en-US" altLang="en-US" sz="2200" dirty="0"/>
              <a:t> </a:t>
            </a:r>
            <a:r>
              <a:rPr lang="en-US" altLang="en-US" sz="2200" dirty="0" err="1"/>
              <a:t>tidak</a:t>
            </a:r>
            <a:r>
              <a:rPr lang="en-US" altLang="en-US" sz="2200" dirty="0"/>
              <a:t> </a:t>
            </a:r>
            <a:r>
              <a:rPr lang="en-US" altLang="en-US" sz="2200" dirty="0" err="1"/>
              <a:t>diketahui</a:t>
            </a:r>
            <a:r>
              <a:rPr lang="en-US" altLang="en-US" sz="2200" dirty="0"/>
              <a:t>. Ordinal </a:t>
            </a:r>
            <a:r>
              <a:rPr lang="en-US" altLang="en-US" sz="2200" dirty="0" err="1"/>
              <a:t>berasal</a:t>
            </a:r>
            <a:r>
              <a:rPr lang="en-US" altLang="en-US" sz="2200" dirty="0"/>
              <a:t> </a:t>
            </a:r>
            <a:r>
              <a:rPr lang="en-US" altLang="en-US" sz="2200" dirty="0" err="1"/>
              <a:t>darai</a:t>
            </a:r>
            <a:r>
              <a:rPr lang="en-US" altLang="en-US" sz="2200" dirty="0"/>
              <a:t> kata Order (</a:t>
            </a:r>
            <a:r>
              <a:rPr lang="en-US" altLang="en-US" sz="2200" dirty="0" err="1"/>
              <a:t>urutan</a:t>
            </a:r>
            <a:r>
              <a:rPr lang="en-US" altLang="en-US" sz="2200" dirty="0"/>
              <a:t>), </a:t>
            </a:r>
            <a:r>
              <a:rPr lang="en-US" altLang="en-US" sz="2200" dirty="0" err="1"/>
              <a:t>sehingga</a:t>
            </a:r>
            <a:r>
              <a:rPr lang="en-US" altLang="en-US" sz="2200" dirty="0"/>
              <a:t> </a:t>
            </a:r>
            <a:r>
              <a:rPr lang="en-US" altLang="en-US" sz="2200" dirty="0" err="1"/>
              <a:t>variasi</a:t>
            </a:r>
            <a:r>
              <a:rPr lang="en-US" altLang="en-US" sz="2200" dirty="0"/>
              <a:t> </a:t>
            </a:r>
            <a:r>
              <a:rPr lang="en-US" altLang="en-US" sz="2200" dirty="0" err="1"/>
              <a:t>nilainya</a:t>
            </a:r>
            <a:r>
              <a:rPr lang="en-US" altLang="en-US" sz="2200" dirty="0"/>
              <a:t> </a:t>
            </a:r>
            <a:r>
              <a:rPr lang="en-US" altLang="en-US" sz="2200" dirty="0" err="1"/>
              <a:t>hanya</a:t>
            </a:r>
            <a:r>
              <a:rPr lang="en-US" altLang="en-US" sz="2200" dirty="0"/>
              <a:t> </a:t>
            </a:r>
            <a:r>
              <a:rPr lang="en-US" altLang="en-US" sz="2200" dirty="0" err="1"/>
              <a:t>mengurutkan</a:t>
            </a:r>
            <a:r>
              <a:rPr lang="en-US" altLang="en-US" sz="2200" dirty="0"/>
              <a:t> </a:t>
            </a:r>
            <a:r>
              <a:rPr lang="en-US" altLang="en-US" sz="2200" dirty="0" err="1"/>
              <a:t>berdasarkan</a:t>
            </a:r>
            <a:r>
              <a:rPr lang="en-US" altLang="en-US" sz="2200" dirty="0"/>
              <a:t> </a:t>
            </a:r>
            <a:r>
              <a:rPr lang="en-US" altLang="en-US" sz="2200" dirty="0" err="1"/>
              <a:t>tingkatan</a:t>
            </a:r>
            <a:r>
              <a:rPr lang="en-US" altLang="en-US" sz="2200" dirty="0"/>
              <a:t> </a:t>
            </a:r>
            <a:r>
              <a:rPr lang="en-US" altLang="en-US" sz="2200" dirty="0" err="1"/>
              <a:t>atau</a:t>
            </a:r>
            <a:r>
              <a:rPr lang="en-US" altLang="en-US" sz="2200" dirty="0"/>
              <a:t> </a:t>
            </a:r>
            <a:r>
              <a:rPr lang="en-US" altLang="en-US" sz="2200" dirty="0" err="1"/>
              <a:t>kualitas</a:t>
            </a:r>
            <a:r>
              <a:rPr lang="en-US" altLang="en-US" sz="2200" dirty="0"/>
              <a:t>.</a:t>
            </a:r>
          </a:p>
          <a:p>
            <a:pPr marL="635000" indent="0" eaLnBrk="1" hangingPunct="1">
              <a:buNone/>
            </a:pPr>
            <a:r>
              <a:rPr lang="en-US" altLang="en-US" sz="2200" dirty="0"/>
              <a:t>(</a:t>
            </a:r>
            <a:r>
              <a:rPr lang="en-US" altLang="en-US" sz="2200" dirty="0" err="1"/>
              <a:t>Contoh</a:t>
            </a:r>
            <a:r>
              <a:rPr lang="en-US" altLang="en-US" sz="2200" dirty="0"/>
              <a:t>: </a:t>
            </a:r>
            <a:r>
              <a:rPr lang="en-US" altLang="en-US" sz="2200" dirty="0" err="1"/>
              <a:t>Kualifikasi</a:t>
            </a:r>
            <a:r>
              <a:rPr lang="en-US" altLang="en-US" sz="2200" dirty="0"/>
              <a:t> Nilai </a:t>
            </a:r>
            <a:r>
              <a:rPr lang="en-US" altLang="en-US" sz="2200" dirty="0" err="1"/>
              <a:t>Ujian</a:t>
            </a:r>
            <a:r>
              <a:rPr lang="en-US" altLang="en-US" sz="2200" dirty="0"/>
              <a:t>: 1. </a:t>
            </a:r>
            <a:r>
              <a:rPr lang="en-US" altLang="en-US" sz="2200" dirty="0" err="1"/>
              <a:t>Jelek</a:t>
            </a:r>
            <a:r>
              <a:rPr lang="en-US" altLang="en-US" sz="2200" dirty="0"/>
              <a:t>, 2. </a:t>
            </a:r>
            <a:r>
              <a:rPr lang="en-US" altLang="en-US" sz="2200" dirty="0" err="1"/>
              <a:t>Cukup</a:t>
            </a:r>
            <a:r>
              <a:rPr lang="en-US" altLang="en-US" sz="2200" dirty="0"/>
              <a:t> </a:t>
            </a:r>
            <a:r>
              <a:rPr lang="en-US" altLang="en-US" sz="2200" dirty="0" err="1"/>
              <a:t>Baik</a:t>
            </a:r>
            <a:r>
              <a:rPr lang="en-US" altLang="en-US" sz="2200" dirty="0"/>
              <a:t>, 3. </a:t>
            </a:r>
            <a:r>
              <a:rPr lang="en-US" altLang="en-US" sz="2200" dirty="0" err="1"/>
              <a:t>Sangat</a:t>
            </a:r>
            <a:r>
              <a:rPr lang="en-US" altLang="en-US" sz="2200" dirty="0"/>
              <a:t> </a:t>
            </a:r>
            <a:r>
              <a:rPr lang="en-US" altLang="en-US" sz="2200" dirty="0" err="1"/>
              <a:t>Baik</a:t>
            </a:r>
            <a:r>
              <a:rPr lang="en-US" altLang="en-US" sz="2200" dirty="0"/>
              <a:t>)</a:t>
            </a:r>
          </a:p>
          <a:p>
            <a:pPr marL="635000" indent="0" eaLnBrk="1" hangingPunct="1">
              <a:buNone/>
            </a:pPr>
            <a:r>
              <a:rPr lang="en-US" altLang="en-US" sz="2200" dirty="0"/>
              <a:t>Angka-</a:t>
            </a:r>
            <a:r>
              <a:rPr lang="en-US" altLang="en-US" sz="2200" dirty="0" err="1"/>
              <a:t>angka</a:t>
            </a:r>
            <a:r>
              <a:rPr lang="en-US" altLang="en-US" sz="2200" dirty="0"/>
              <a:t> </a:t>
            </a:r>
            <a:r>
              <a:rPr lang="en-US" altLang="en-US" sz="2200" dirty="0" err="1"/>
              <a:t>tersebut</a:t>
            </a:r>
            <a:r>
              <a:rPr lang="en-US" altLang="en-US" sz="2200" dirty="0"/>
              <a:t> </a:t>
            </a:r>
            <a:r>
              <a:rPr lang="en-US" altLang="en-US" sz="2200" dirty="0" err="1"/>
              <a:t>hanya</a:t>
            </a:r>
            <a:r>
              <a:rPr lang="en-US" altLang="en-US" sz="2200" dirty="0"/>
              <a:t> </a:t>
            </a:r>
            <a:r>
              <a:rPr lang="en-US" altLang="en-US" sz="2200" dirty="0" err="1"/>
              <a:t>menunjukkan</a:t>
            </a:r>
            <a:r>
              <a:rPr lang="en-US" altLang="en-US" sz="2200" dirty="0"/>
              <a:t> </a:t>
            </a:r>
            <a:r>
              <a:rPr lang="en-US" altLang="en-US" sz="2200" dirty="0" err="1"/>
              <a:t>tingkatan</a:t>
            </a:r>
            <a:r>
              <a:rPr lang="en-US" altLang="en-US" sz="2200" dirty="0"/>
              <a:t> </a:t>
            </a:r>
            <a:r>
              <a:rPr lang="en-US" altLang="en-US" sz="2200" dirty="0" err="1"/>
              <a:t>kualitas</a:t>
            </a:r>
            <a:r>
              <a:rPr lang="en-US" altLang="en-US" sz="2200" dirty="0"/>
              <a:t> </a:t>
            </a:r>
            <a:r>
              <a:rPr lang="en-US" altLang="en-US" sz="2200" dirty="0" err="1"/>
              <a:t>nilai</a:t>
            </a:r>
            <a:r>
              <a:rPr lang="en-US" altLang="en-US" sz="2200" dirty="0"/>
              <a:t> </a:t>
            </a:r>
            <a:r>
              <a:rPr lang="en-US" altLang="en-US" sz="2200" dirty="0" err="1"/>
              <a:t>ujian</a:t>
            </a:r>
            <a:r>
              <a:rPr lang="en-US" altLang="en-US" sz="2200" dirty="0"/>
              <a:t>.</a:t>
            </a:r>
          </a:p>
          <a:p>
            <a:pPr marL="722313" indent="0" eaLnBrk="1" hangingPunct="1">
              <a:buNone/>
            </a:pPr>
            <a:endParaRPr lang="en-US" altLang="en-US" sz="2200" dirty="0"/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52118641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CB389C-A524-7A42-BD08-F71EA718C9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528" y="260648"/>
            <a:ext cx="8496944" cy="6264696"/>
          </a:xfrm>
          <a:ln w="25400">
            <a:solidFill>
              <a:schemeClr val="tx1"/>
            </a:solidFill>
          </a:ln>
        </p:spPr>
        <p:txBody>
          <a:bodyPr/>
          <a:lstStyle/>
          <a:p>
            <a:pPr marL="457200" indent="-354013" eaLnBrk="1" hangingPunct="1">
              <a:buFontTx/>
              <a:buAutoNum type="arabicPeriod" startAt="3"/>
              <a:tabLst>
                <a:tab pos="715963" algn="l"/>
              </a:tabLst>
            </a:pPr>
            <a:r>
              <a:rPr lang="en-US" altLang="en-US" sz="2200" b="1" dirty="0" err="1"/>
              <a:t>Variabel</a:t>
            </a:r>
            <a:r>
              <a:rPr lang="en-US" altLang="en-US" sz="2200" b="1" dirty="0"/>
              <a:t> Interval</a:t>
            </a:r>
            <a:r>
              <a:rPr lang="en-US" altLang="en-US" sz="2200" dirty="0"/>
              <a:t>, </a:t>
            </a:r>
            <a:r>
              <a:rPr lang="en-US" altLang="en-US" sz="2200" dirty="0" err="1"/>
              <a:t>yaitu</a:t>
            </a:r>
            <a:r>
              <a:rPr lang="en-US" altLang="en-US" sz="2200" dirty="0"/>
              <a:t> variable yang </a:t>
            </a:r>
            <a:r>
              <a:rPr lang="en-US" altLang="en-US" sz="2200" dirty="0" err="1"/>
              <a:t>variasi</a:t>
            </a:r>
            <a:r>
              <a:rPr lang="en-US" altLang="en-US" sz="2200" dirty="0"/>
              <a:t> </a:t>
            </a:r>
            <a:r>
              <a:rPr lang="en-US" altLang="en-US" sz="2200" dirty="0" err="1"/>
              <a:t>nilainya</a:t>
            </a:r>
            <a:r>
              <a:rPr lang="en-US" altLang="en-US" sz="2200" dirty="0"/>
              <a:t> </a:t>
            </a:r>
            <a:r>
              <a:rPr lang="en-US" altLang="en-US" sz="2200" dirty="0" err="1"/>
              <a:t>berjarak</a:t>
            </a:r>
            <a:r>
              <a:rPr lang="en-US" altLang="en-US" sz="2200" dirty="0"/>
              <a:t> </a:t>
            </a:r>
            <a:r>
              <a:rPr lang="en-US" altLang="en-US" sz="2200" dirty="0" err="1"/>
              <a:t>nilai</a:t>
            </a:r>
            <a:r>
              <a:rPr lang="en-US" altLang="en-US" sz="2200" dirty="0"/>
              <a:t>, </a:t>
            </a:r>
            <a:r>
              <a:rPr lang="en-US" altLang="en-US" sz="2200" dirty="0" err="1"/>
              <a:t>tetapi</a:t>
            </a:r>
            <a:r>
              <a:rPr lang="en-US" altLang="en-US" sz="2200" dirty="0"/>
              <a:t> </a:t>
            </a:r>
            <a:r>
              <a:rPr lang="en-US" altLang="en-US" sz="2200" dirty="0" err="1"/>
              <a:t>tidak</a:t>
            </a:r>
            <a:r>
              <a:rPr lang="en-US" altLang="en-US" sz="2200" dirty="0"/>
              <a:t> </a:t>
            </a:r>
            <a:r>
              <a:rPr lang="en-US" altLang="en-US" sz="2200" dirty="0" err="1"/>
              <a:t>didasarkan</a:t>
            </a:r>
            <a:r>
              <a:rPr lang="en-US" altLang="en-US" sz="2200" dirty="0"/>
              <a:t> </a:t>
            </a:r>
            <a:r>
              <a:rPr lang="en-US" altLang="en-US" sz="2200" dirty="0" err="1"/>
              <a:t>nol</a:t>
            </a:r>
            <a:r>
              <a:rPr lang="en-US" altLang="en-US" sz="2200" dirty="0"/>
              <a:t> </a:t>
            </a:r>
            <a:r>
              <a:rPr lang="en-US" altLang="en-US" sz="2200" dirty="0" err="1"/>
              <a:t>mutlak</a:t>
            </a:r>
            <a:r>
              <a:rPr lang="en-US" altLang="en-US" sz="2200" dirty="0"/>
              <a:t>.</a:t>
            </a:r>
          </a:p>
          <a:p>
            <a:pPr marL="457200" indent="0" eaLnBrk="1" hangingPunct="1">
              <a:buNone/>
              <a:tabLst>
                <a:tab pos="715963" algn="l"/>
              </a:tabLst>
            </a:pPr>
            <a:r>
              <a:rPr lang="en-US" altLang="en-US" sz="2200" dirty="0" err="1"/>
              <a:t>Contoh</a:t>
            </a:r>
            <a:r>
              <a:rPr lang="en-US" altLang="en-US" sz="2200" dirty="0"/>
              <a:t>: </a:t>
            </a:r>
            <a:r>
              <a:rPr lang="en-US" altLang="en-US" sz="2200" dirty="0" err="1"/>
              <a:t>Umur</a:t>
            </a:r>
            <a:r>
              <a:rPr lang="en-US" altLang="en-US" sz="2200" dirty="0"/>
              <a:t>: 1. 0-4 </a:t>
            </a:r>
            <a:r>
              <a:rPr lang="en-US" altLang="en-US" sz="2200" dirty="0" err="1"/>
              <a:t>th</a:t>
            </a:r>
            <a:r>
              <a:rPr lang="en-US" altLang="en-US" sz="2200" dirty="0"/>
              <a:t>, 2. 5-9 </a:t>
            </a:r>
            <a:r>
              <a:rPr lang="en-US" altLang="en-US" sz="2200" dirty="0" err="1"/>
              <a:t>th</a:t>
            </a:r>
            <a:r>
              <a:rPr lang="en-US" altLang="en-US" sz="2200" dirty="0"/>
              <a:t>, 3. 10-14 </a:t>
            </a:r>
            <a:r>
              <a:rPr lang="en-US" altLang="en-US" sz="2200" dirty="0" err="1"/>
              <a:t>th</a:t>
            </a:r>
            <a:r>
              <a:rPr lang="en-US" altLang="en-US" sz="2200" dirty="0"/>
              <a:t>, 4. 15-19 </a:t>
            </a:r>
            <a:r>
              <a:rPr lang="en-US" altLang="en-US" sz="2200" dirty="0" err="1"/>
              <a:t>th.</a:t>
            </a:r>
            <a:endParaRPr lang="en-US" altLang="en-US" sz="2200" dirty="0"/>
          </a:p>
          <a:p>
            <a:pPr marL="457200" indent="0" eaLnBrk="1" hangingPunct="1">
              <a:buNone/>
              <a:tabLst>
                <a:tab pos="715963" algn="l"/>
              </a:tabLst>
            </a:pPr>
            <a:r>
              <a:rPr lang="en-US" altLang="en-US" sz="2200" dirty="0" err="1"/>
              <a:t>Perbedaan</a:t>
            </a:r>
            <a:r>
              <a:rPr lang="en-US" altLang="en-US" sz="2200" dirty="0"/>
              <a:t> </a:t>
            </a:r>
            <a:r>
              <a:rPr lang="en-US" altLang="en-US" sz="2200" dirty="0" err="1"/>
              <a:t>angka</a:t>
            </a:r>
            <a:r>
              <a:rPr lang="en-US" altLang="en-US" sz="2200" dirty="0"/>
              <a:t> 1 </a:t>
            </a:r>
            <a:r>
              <a:rPr lang="en-US" altLang="en-US" sz="2200" dirty="0" err="1"/>
              <a:t>dengan</a:t>
            </a:r>
            <a:r>
              <a:rPr lang="en-US" altLang="en-US" sz="2200" dirty="0"/>
              <a:t> </a:t>
            </a:r>
            <a:r>
              <a:rPr lang="en-US" altLang="en-US" sz="2200" dirty="0" err="1"/>
              <a:t>angka</a:t>
            </a:r>
            <a:r>
              <a:rPr lang="en-US" altLang="en-US" sz="2200" dirty="0"/>
              <a:t> 2, 3, dan 4 </a:t>
            </a:r>
            <a:r>
              <a:rPr lang="en-US" altLang="en-US" sz="2200" dirty="0" err="1"/>
              <a:t>tersebut</a:t>
            </a:r>
            <a:r>
              <a:rPr lang="en-US" altLang="en-US" sz="2200" dirty="0"/>
              <a:t> masing-masing </a:t>
            </a:r>
            <a:r>
              <a:rPr lang="en-US" altLang="en-US" sz="2200" dirty="0" err="1"/>
              <a:t>menunjukkan</a:t>
            </a:r>
            <a:r>
              <a:rPr lang="en-US" altLang="en-US" sz="2200" dirty="0"/>
              <a:t> </a:t>
            </a:r>
            <a:r>
              <a:rPr lang="en-US" altLang="en-US" sz="2200" dirty="0" err="1"/>
              <a:t>adanya</a:t>
            </a:r>
            <a:r>
              <a:rPr lang="en-US" altLang="en-US" sz="2200" dirty="0"/>
              <a:t> </a:t>
            </a:r>
            <a:r>
              <a:rPr lang="en-US" altLang="en-US" sz="2200" dirty="0" err="1"/>
              <a:t>jarak</a:t>
            </a:r>
            <a:r>
              <a:rPr lang="en-US" altLang="en-US" sz="2200" dirty="0"/>
              <a:t> </a:t>
            </a:r>
            <a:r>
              <a:rPr lang="en-US" altLang="en-US" sz="2200" dirty="0" err="1"/>
              <a:t>nilai</a:t>
            </a:r>
            <a:r>
              <a:rPr lang="en-US" altLang="en-US" sz="2200" dirty="0"/>
              <a:t> yang </a:t>
            </a:r>
            <a:r>
              <a:rPr lang="en-US" altLang="en-US" sz="2200" dirty="0" err="1"/>
              <a:t>sama</a:t>
            </a:r>
            <a:r>
              <a:rPr lang="en-US" altLang="en-US" sz="2200" dirty="0"/>
              <a:t> </a:t>
            </a:r>
            <a:r>
              <a:rPr lang="en-US" altLang="en-US" sz="2200" dirty="0" err="1"/>
              <a:t>yaitu</a:t>
            </a:r>
            <a:r>
              <a:rPr lang="en-US" altLang="en-US" sz="2200" dirty="0"/>
              <a:t> 5 </a:t>
            </a:r>
            <a:r>
              <a:rPr lang="en-US" altLang="en-US" sz="2200" dirty="0" err="1"/>
              <a:t>tahun</a:t>
            </a:r>
            <a:r>
              <a:rPr lang="en-US" altLang="en-US" sz="2200" dirty="0"/>
              <a:t>.</a:t>
            </a:r>
          </a:p>
          <a:p>
            <a:pPr marL="457200" indent="-44450" eaLnBrk="1" hangingPunct="1">
              <a:buNone/>
              <a:tabLst>
                <a:tab pos="715963" algn="l"/>
              </a:tabLst>
            </a:pPr>
            <a:r>
              <a:rPr lang="en-US" altLang="en-US" sz="2200" dirty="0" err="1"/>
              <a:t>Dalam</a:t>
            </a:r>
            <a:r>
              <a:rPr lang="en-US" altLang="en-US" sz="2200" dirty="0"/>
              <a:t> </a:t>
            </a:r>
            <a:r>
              <a:rPr lang="en-US" altLang="en-US" sz="2200" dirty="0" err="1"/>
              <a:t>contoh</a:t>
            </a:r>
            <a:r>
              <a:rPr lang="en-US" altLang="en-US" sz="2200" dirty="0"/>
              <a:t> </a:t>
            </a:r>
            <a:r>
              <a:rPr lang="en-US" altLang="en-US" sz="2200" dirty="0" err="1"/>
              <a:t>tersebut</a:t>
            </a:r>
            <a:r>
              <a:rPr lang="en-US" altLang="en-US" sz="2200" dirty="0"/>
              <a:t> </a:t>
            </a:r>
            <a:r>
              <a:rPr lang="en-US" altLang="en-US" sz="2200" dirty="0" err="1"/>
              <a:t>perhitungan</a:t>
            </a:r>
            <a:r>
              <a:rPr lang="en-US" altLang="en-US" sz="2200" dirty="0"/>
              <a:t> </a:t>
            </a:r>
            <a:r>
              <a:rPr lang="en-US" altLang="en-US" sz="2200" dirty="0" err="1"/>
              <a:t>umur</a:t>
            </a:r>
            <a:r>
              <a:rPr lang="en-US" altLang="en-US" sz="2200" dirty="0"/>
              <a:t> </a:t>
            </a:r>
            <a:r>
              <a:rPr lang="en-US" altLang="en-US" sz="2200" dirty="0" err="1"/>
              <a:t>dimulai</a:t>
            </a:r>
            <a:r>
              <a:rPr lang="en-US" altLang="en-US" sz="2200" dirty="0"/>
              <a:t> </a:t>
            </a:r>
            <a:r>
              <a:rPr lang="en-US" altLang="en-US" sz="2200" dirty="0" err="1"/>
              <a:t>dengan</a:t>
            </a:r>
            <a:r>
              <a:rPr lang="en-US" altLang="en-US" sz="2200" dirty="0"/>
              <a:t> </a:t>
            </a:r>
            <a:r>
              <a:rPr lang="en-US" altLang="en-US" sz="2200" dirty="0" err="1"/>
              <a:t>umur</a:t>
            </a:r>
            <a:r>
              <a:rPr lang="en-US" altLang="en-US" sz="2200" dirty="0"/>
              <a:t> 0 </a:t>
            </a:r>
            <a:r>
              <a:rPr lang="en-US" altLang="en-US" sz="2200" dirty="0" err="1"/>
              <a:t>tahun</a:t>
            </a:r>
            <a:r>
              <a:rPr lang="en-US" altLang="en-US" sz="2200" dirty="0"/>
              <a:t>. </a:t>
            </a:r>
            <a:r>
              <a:rPr lang="en-US" altLang="en-US" sz="2200" dirty="0" err="1"/>
              <a:t>Umur</a:t>
            </a:r>
            <a:r>
              <a:rPr lang="en-US" altLang="en-US" sz="2200" dirty="0"/>
              <a:t> 0 </a:t>
            </a:r>
            <a:r>
              <a:rPr lang="en-US" altLang="en-US" sz="2200" dirty="0" err="1"/>
              <a:t>tahun</a:t>
            </a:r>
            <a:r>
              <a:rPr lang="en-US" altLang="en-US" sz="2200" dirty="0"/>
              <a:t> </a:t>
            </a:r>
            <a:r>
              <a:rPr lang="en-US" altLang="en-US" sz="2200" dirty="0" err="1"/>
              <a:t>itu</a:t>
            </a:r>
            <a:r>
              <a:rPr lang="en-US" altLang="en-US" sz="2200" dirty="0"/>
              <a:t> </a:t>
            </a:r>
            <a:r>
              <a:rPr lang="en-US" altLang="en-US" sz="2200" dirty="0" err="1"/>
              <a:t>menunjuk</a:t>
            </a:r>
            <a:r>
              <a:rPr lang="en-US" altLang="en-US" sz="2200" dirty="0"/>
              <a:t> </a:t>
            </a:r>
            <a:r>
              <a:rPr lang="en-US" altLang="en-US" sz="2200" dirty="0" err="1"/>
              <a:t>umur</a:t>
            </a:r>
            <a:r>
              <a:rPr lang="en-US" altLang="en-US" sz="2200" dirty="0"/>
              <a:t> </a:t>
            </a:r>
            <a:r>
              <a:rPr lang="en-US" altLang="en-US" sz="2200" dirty="0" err="1"/>
              <a:t>kurang</a:t>
            </a:r>
            <a:r>
              <a:rPr lang="en-US" altLang="en-US" sz="2200" dirty="0"/>
              <a:t> </a:t>
            </a:r>
            <a:r>
              <a:rPr lang="en-US" altLang="en-US" sz="2200" dirty="0" err="1"/>
              <a:t>dari</a:t>
            </a:r>
            <a:r>
              <a:rPr lang="en-US" altLang="en-US" sz="2200" dirty="0"/>
              <a:t> 1 </a:t>
            </a:r>
            <a:r>
              <a:rPr lang="en-US" altLang="en-US" sz="2200" dirty="0" err="1"/>
              <a:t>tahun</a:t>
            </a:r>
            <a:r>
              <a:rPr lang="en-US" altLang="en-US" sz="2200" dirty="0"/>
              <a:t>, </a:t>
            </a:r>
            <a:r>
              <a:rPr lang="en-US" altLang="en-US" sz="2200" dirty="0" err="1"/>
              <a:t>bukan</a:t>
            </a:r>
            <a:r>
              <a:rPr lang="en-US" altLang="en-US" sz="2200" dirty="0"/>
              <a:t> </a:t>
            </a:r>
            <a:r>
              <a:rPr lang="en-US" altLang="en-US" sz="2200" dirty="0" err="1"/>
              <a:t>berarti</a:t>
            </a:r>
            <a:r>
              <a:rPr lang="en-US" altLang="en-US" sz="2200" dirty="0"/>
              <a:t> </a:t>
            </a:r>
            <a:r>
              <a:rPr lang="en-US" altLang="en-US" sz="2200" dirty="0" err="1"/>
              <a:t>tidak</a:t>
            </a:r>
            <a:r>
              <a:rPr lang="en-US" altLang="en-US" sz="2200" dirty="0"/>
              <a:t> </a:t>
            </a:r>
            <a:r>
              <a:rPr lang="en-US" altLang="en-US" sz="2200" dirty="0" err="1"/>
              <a:t>memiliki</a:t>
            </a:r>
            <a:r>
              <a:rPr lang="en-US" altLang="en-US" sz="2200" dirty="0"/>
              <a:t> </a:t>
            </a:r>
            <a:r>
              <a:rPr lang="en-US" altLang="en-US" sz="2200" dirty="0" err="1"/>
              <a:t>umur</a:t>
            </a:r>
            <a:r>
              <a:rPr lang="en-US" altLang="en-US" sz="2200" dirty="0"/>
              <a:t>.</a:t>
            </a:r>
          </a:p>
          <a:p>
            <a:pPr marL="457200" indent="-354013" eaLnBrk="1" hangingPunct="1">
              <a:buNone/>
              <a:tabLst>
                <a:tab pos="715963" algn="l"/>
              </a:tabLst>
            </a:pPr>
            <a:endParaRPr lang="en-US" altLang="en-US" sz="2200" dirty="0"/>
          </a:p>
          <a:p>
            <a:pPr marL="457200" indent="-354013" eaLnBrk="1" hangingPunct="1">
              <a:buFontTx/>
              <a:buNone/>
            </a:pPr>
            <a:r>
              <a:rPr lang="en-US" altLang="en-US" sz="2200" dirty="0"/>
              <a:t>4.	</a:t>
            </a:r>
            <a:r>
              <a:rPr lang="en-US" altLang="en-US" sz="2200" dirty="0" err="1"/>
              <a:t>Variabel</a:t>
            </a:r>
            <a:r>
              <a:rPr lang="en-US" altLang="en-US" sz="2200" dirty="0"/>
              <a:t> </a:t>
            </a:r>
            <a:r>
              <a:rPr lang="en-US" altLang="en-US" sz="2200" dirty="0" err="1"/>
              <a:t>Rasio</a:t>
            </a:r>
            <a:r>
              <a:rPr lang="en-US" altLang="en-US" sz="2200" dirty="0"/>
              <a:t>, </a:t>
            </a:r>
            <a:r>
              <a:rPr lang="en-US" altLang="en-US" sz="2200" dirty="0" err="1"/>
              <a:t>yaitu</a:t>
            </a:r>
            <a:r>
              <a:rPr lang="en-US" altLang="en-US" sz="2200" dirty="0"/>
              <a:t> variable yang </a:t>
            </a:r>
            <a:r>
              <a:rPr lang="en-US" altLang="en-US" sz="2200" dirty="0" err="1"/>
              <a:t>variasi</a:t>
            </a:r>
            <a:r>
              <a:rPr lang="en-US" altLang="en-US" sz="2200" dirty="0"/>
              <a:t> </a:t>
            </a:r>
            <a:r>
              <a:rPr lang="en-US" altLang="en-US" sz="2200" dirty="0" err="1"/>
              <a:t>nilainya</a:t>
            </a:r>
            <a:r>
              <a:rPr lang="en-US" altLang="en-US" sz="2200" dirty="0"/>
              <a:t> </a:t>
            </a:r>
            <a:r>
              <a:rPr lang="en-US" altLang="en-US" sz="2200" dirty="0" err="1"/>
              <a:t>berjarak</a:t>
            </a:r>
            <a:r>
              <a:rPr lang="en-US" altLang="en-US" sz="2200" dirty="0"/>
              <a:t> </a:t>
            </a:r>
            <a:r>
              <a:rPr lang="en-US" altLang="en-US" sz="2200" dirty="0" err="1"/>
              <a:t>nilai</a:t>
            </a:r>
            <a:r>
              <a:rPr lang="en-US" altLang="en-US" sz="2200" dirty="0"/>
              <a:t> yang </a:t>
            </a:r>
            <a:r>
              <a:rPr lang="en-US" altLang="en-US" sz="2200" dirty="0" err="1"/>
              <a:t>ditentukan</a:t>
            </a:r>
            <a:r>
              <a:rPr lang="en-US" altLang="en-US" sz="2200" dirty="0"/>
              <a:t> </a:t>
            </a:r>
            <a:r>
              <a:rPr lang="en-US" altLang="en-US" sz="2200" dirty="0" err="1"/>
              <a:t>berdasar</a:t>
            </a:r>
            <a:r>
              <a:rPr lang="en-US" altLang="en-US" sz="2200" dirty="0"/>
              <a:t> </a:t>
            </a:r>
            <a:r>
              <a:rPr lang="en-US" altLang="en-US" sz="2200" dirty="0" err="1"/>
              <a:t>nol</a:t>
            </a:r>
            <a:r>
              <a:rPr lang="en-US" altLang="en-US" sz="2200" dirty="0"/>
              <a:t> </a:t>
            </a:r>
            <a:r>
              <a:rPr lang="en-US" altLang="en-US" sz="2200" dirty="0" err="1"/>
              <a:t>mutlak</a:t>
            </a:r>
            <a:r>
              <a:rPr lang="en-US" altLang="en-US" sz="2200" dirty="0"/>
              <a:t>. Nilai pada variable </a:t>
            </a:r>
            <a:r>
              <a:rPr lang="en-US" altLang="en-US" sz="2200" dirty="0" err="1"/>
              <a:t>ini</a:t>
            </a:r>
            <a:r>
              <a:rPr lang="en-US" altLang="en-US" sz="2200" dirty="0"/>
              <a:t> </a:t>
            </a:r>
            <a:r>
              <a:rPr lang="en-US" altLang="en-US" sz="2200" dirty="0" err="1"/>
              <a:t>menunjuk</a:t>
            </a:r>
            <a:r>
              <a:rPr lang="en-US" altLang="en-US" sz="2200" dirty="0"/>
              <a:t> </a:t>
            </a:r>
            <a:r>
              <a:rPr lang="en-US" altLang="en-US" sz="2200" dirty="0" err="1"/>
              <a:t>kuantitas</a:t>
            </a:r>
            <a:r>
              <a:rPr lang="en-US" altLang="en-US" sz="2200" dirty="0"/>
              <a:t> </a:t>
            </a:r>
            <a:r>
              <a:rPr lang="en-US" altLang="en-US" sz="2200" dirty="0" err="1"/>
              <a:t>atau</a:t>
            </a:r>
            <a:r>
              <a:rPr lang="en-US" altLang="en-US" sz="2200" dirty="0"/>
              <a:t> </a:t>
            </a:r>
            <a:r>
              <a:rPr lang="en-US" altLang="en-US" sz="2200" dirty="0" err="1"/>
              <a:t>jumlah</a:t>
            </a:r>
            <a:r>
              <a:rPr lang="en-US" altLang="en-US" sz="2200" dirty="0"/>
              <a:t> yang </a:t>
            </a:r>
            <a:r>
              <a:rPr lang="en-US" altLang="en-US" sz="2200" dirty="0" err="1"/>
              <a:t>sebenarnya</a:t>
            </a:r>
            <a:r>
              <a:rPr lang="en-US" altLang="en-US" sz="2200" dirty="0"/>
              <a:t>.</a:t>
            </a:r>
          </a:p>
          <a:p>
            <a:pPr marL="457200" indent="-44450" eaLnBrk="1" hangingPunct="1">
              <a:buFontTx/>
              <a:buNone/>
            </a:pPr>
            <a:r>
              <a:rPr lang="en-US" altLang="en-US" sz="2200" dirty="0" err="1"/>
              <a:t>Contoh</a:t>
            </a:r>
            <a:r>
              <a:rPr lang="en-US" altLang="en-US" sz="2200" dirty="0"/>
              <a:t>:</a:t>
            </a:r>
          </a:p>
          <a:p>
            <a:pPr marL="457200" indent="-44450" eaLnBrk="1" hangingPunct="1">
              <a:buFontTx/>
              <a:buNone/>
            </a:pPr>
            <a:r>
              <a:rPr lang="en-US" altLang="en-US" sz="2200" dirty="0" err="1"/>
              <a:t>Pemilikan</a:t>
            </a:r>
            <a:r>
              <a:rPr lang="en-US" altLang="en-US" sz="2200" dirty="0"/>
              <a:t> </a:t>
            </a:r>
            <a:r>
              <a:rPr lang="en-US" altLang="en-US" sz="2200" dirty="0" err="1"/>
              <a:t>Jumlah</a:t>
            </a:r>
            <a:r>
              <a:rPr lang="en-US" altLang="en-US" sz="2200" dirty="0"/>
              <a:t> Anak (</a:t>
            </a:r>
            <a:r>
              <a:rPr lang="en-US" altLang="en-US" sz="2200" dirty="0" err="1"/>
              <a:t>dalam</a:t>
            </a:r>
            <a:r>
              <a:rPr lang="en-US" altLang="en-US" sz="2200" dirty="0"/>
              <a:t> </a:t>
            </a:r>
            <a:r>
              <a:rPr lang="en-US" altLang="en-US" sz="2200" dirty="0" err="1"/>
              <a:t>satuan</a:t>
            </a:r>
            <a:r>
              <a:rPr lang="en-US" altLang="en-US" sz="2200" dirty="0"/>
              <a:t> </a:t>
            </a:r>
            <a:r>
              <a:rPr lang="en-US" altLang="en-US" sz="2200" dirty="0" err="1"/>
              <a:t>jiwa</a:t>
            </a:r>
            <a:r>
              <a:rPr lang="en-US" altLang="en-US" sz="2200" dirty="0"/>
              <a:t>): 0, 1, 2, 3, 4 …. </a:t>
            </a:r>
            <a:r>
              <a:rPr lang="en-US" altLang="en-US" sz="2200" dirty="0" err="1"/>
              <a:t>dst</a:t>
            </a:r>
            <a:r>
              <a:rPr lang="en-US" altLang="en-US" sz="2200" dirty="0"/>
              <a:t>.</a:t>
            </a:r>
          </a:p>
          <a:p>
            <a:pPr marL="457200" indent="-44450" eaLnBrk="1" hangingPunct="1">
              <a:buFontTx/>
              <a:buNone/>
            </a:pPr>
            <a:r>
              <a:rPr lang="en-US" altLang="en-US" sz="2200" dirty="0"/>
              <a:t>Angka 0 </a:t>
            </a:r>
            <a:r>
              <a:rPr lang="en-US" altLang="en-US" sz="2200" dirty="0" err="1"/>
              <a:t>tersebut</a:t>
            </a:r>
            <a:r>
              <a:rPr lang="en-US" altLang="en-US" sz="2200" dirty="0"/>
              <a:t> </a:t>
            </a:r>
            <a:r>
              <a:rPr lang="en-US" altLang="en-US" sz="2200" dirty="0" err="1"/>
              <a:t>menunjuk</a:t>
            </a:r>
            <a:r>
              <a:rPr lang="en-US" altLang="en-US" sz="2200" dirty="0"/>
              <a:t> orang yang </a:t>
            </a:r>
            <a:r>
              <a:rPr lang="en-US" altLang="en-US" sz="2200" dirty="0" err="1"/>
              <a:t>tidak</a:t>
            </a:r>
            <a:r>
              <a:rPr lang="en-US" altLang="en-US" sz="2200" dirty="0"/>
              <a:t> </a:t>
            </a:r>
            <a:r>
              <a:rPr lang="en-US" altLang="en-US" sz="2200" dirty="0" err="1"/>
              <a:t>memiliki</a:t>
            </a:r>
            <a:r>
              <a:rPr lang="en-US" altLang="en-US" sz="2200" dirty="0"/>
              <a:t> </a:t>
            </a:r>
            <a:r>
              <a:rPr lang="en-US" altLang="en-US" sz="2200" dirty="0" err="1"/>
              <a:t>anak</a:t>
            </a:r>
            <a:r>
              <a:rPr lang="en-US" altLang="en-US" sz="2200" dirty="0"/>
              <a:t>, </a:t>
            </a:r>
            <a:r>
              <a:rPr lang="en-US" altLang="en-US" sz="2200" dirty="0" err="1"/>
              <a:t>sedangkan</a:t>
            </a:r>
            <a:r>
              <a:rPr lang="en-US" altLang="en-US" sz="2200" dirty="0"/>
              <a:t> </a:t>
            </a:r>
            <a:r>
              <a:rPr lang="en-US" altLang="en-US" sz="2200" dirty="0" err="1"/>
              <a:t>angka-angka</a:t>
            </a:r>
            <a:r>
              <a:rPr lang="en-US" altLang="en-US" sz="2200" dirty="0"/>
              <a:t> </a:t>
            </a:r>
            <a:r>
              <a:rPr lang="en-US" altLang="en-US" sz="2200" dirty="0" err="1"/>
              <a:t>berikutya</a:t>
            </a:r>
            <a:r>
              <a:rPr lang="en-US" altLang="en-US" sz="2200" dirty="0"/>
              <a:t> </a:t>
            </a:r>
            <a:r>
              <a:rPr lang="en-US" altLang="en-US" sz="2200" dirty="0" err="1"/>
              <a:t>menunjuk</a:t>
            </a:r>
            <a:r>
              <a:rPr lang="en-US" altLang="en-US" sz="2200" dirty="0"/>
              <a:t> </a:t>
            </a:r>
            <a:r>
              <a:rPr lang="en-US" altLang="en-US" sz="2200" dirty="0" err="1"/>
              <a:t>jumlah</a:t>
            </a:r>
            <a:r>
              <a:rPr lang="en-US" altLang="en-US" sz="2200" dirty="0"/>
              <a:t> </a:t>
            </a:r>
            <a:r>
              <a:rPr lang="en-US" altLang="en-US" sz="2200" dirty="0" err="1"/>
              <a:t>anak</a:t>
            </a:r>
            <a:r>
              <a:rPr lang="en-US" altLang="en-US" sz="2200" dirty="0"/>
              <a:t> yang </a:t>
            </a:r>
            <a:r>
              <a:rPr lang="en-US" altLang="en-US" sz="2200" dirty="0" err="1"/>
              <a:t>dimiliki</a:t>
            </a:r>
            <a:r>
              <a:rPr lang="en-US" altLang="en-US" sz="2200" dirty="0"/>
              <a:t>.  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56823705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188913"/>
            <a:ext cx="8713788" cy="6480447"/>
          </a:xfrm>
          <a:ln w="25400">
            <a:solidFill>
              <a:schemeClr val="tx1"/>
            </a:solidFill>
          </a:ln>
        </p:spPr>
        <p:txBody>
          <a:bodyPr/>
          <a:lstStyle/>
          <a:p>
            <a:pPr eaLnBrk="1" hangingPunct="1">
              <a:defRPr/>
            </a:pPr>
            <a:r>
              <a:rPr lang="en-US" sz="2200" dirty="0" err="1">
                <a:ea typeface="ＭＳ Ｐゴシック" charset="0"/>
                <a:cs typeface="ＭＳ Ｐゴシック" charset="0"/>
              </a:rPr>
              <a:t>Berdasarkan</a:t>
            </a:r>
            <a:r>
              <a:rPr lang="en-US" sz="2200" dirty="0">
                <a:ea typeface="ＭＳ Ｐゴシック" charset="0"/>
                <a:cs typeface="ＭＳ Ｐゴシック" charset="0"/>
              </a:rPr>
              <a:t> </a:t>
            </a:r>
            <a:r>
              <a:rPr lang="en-US" sz="2200" dirty="0" err="1">
                <a:ea typeface="ＭＳ Ｐゴシック" charset="0"/>
                <a:cs typeface="ＭＳ Ｐゴシック" charset="0"/>
              </a:rPr>
              <a:t>Fungsi</a:t>
            </a:r>
            <a:r>
              <a:rPr lang="en-US" sz="2200" dirty="0">
                <a:ea typeface="ＭＳ Ｐゴシック" charset="0"/>
                <a:cs typeface="ＭＳ Ｐゴシック" charset="0"/>
              </a:rPr>
              <a:t> </a:t>
            </a:r>
            <a:r>
              <a:rPr lang="en-US" sz="2200" dirty="0" err="1">
                <a:ea typeface="ＭＳ Ｐゴシック" charset="0"/>
                <a:cs typeface="ＭＳ Ｐゴシック" charset="0"/>
              </a:rPr>
              <a:t>Teoritik</a:t>
            </a:r>
            <a:r>
              <a:rPr lang="en-US" sz="2200" dirty="0">
                <a:ea typeface="ＭＳ Ｐゴシック" charset="0"/>
                <a:cs typeface="ＭＳ Ｐゴシック" charset="0"/>
              </a:rPr>
              <a:t>:</a:t>
            </a:r>
          </a:p>
          <a:p>
            <a:pPr marL="590550" indent="-339725" eaLnBrk="1" hangingPunct="1">
              <a:buFontTx/>
              <a:buNone/>
              <a:defRPr/>
            </a:pPr>
            <a:r>
              <a:rPr lang="en-US" sz="2200" dirty="0">
                <a:ea typeface="ＭＳ Ｐゴシック" charset="0"/>
                <a:cs typeface="ＭＳ Ｐゴシック" charset="0"/>
              </a:rPr>
              <a:t>1.	</a:t>
            </a:r>
            <a:r>
              <a:rPr lang="en-US" sz="2200" dirty="0" err="1">
                <a:ea typeface="ＭＳ Ｐゴシック" charset="0"/>
                <a:cs typeface="ＭＳ Ｐゴシック" charset="0"/>
              </a:rPr>
              <a:t>Variabel</a:t>
            </a:r>
            <a:r>
              <a:rPr lang="en-US" sz="2200" dirty="0">
                <a:ea typeface="ＭＳ Ｐゴシック" charset="0"/>
                <a:cs typeface="ＭＳ Ｐゴシック" charset="0"/>
              </a:rPr>
              <a:t> </a:t>
            </a:r>
            <a:r>
              <a:rPr lang="en-US" sz="2200" dirty="0" err="1">
                <a:ea typeface="ＭＳ Ｐゴシック" charset="0"/>
                <a:cs typeface="ＭＳ Ｐゴシック" charset="0"/>
              </a:rPr>
              <a:t>Terikat</a:t>
            </a:r>
            <a:r>
              <a:rPr lang="en-US" sz="2200" dirty="0">
                <a:ea typeface="ＭＳ Ｐゴシック" charset="0"/>
                <a:cs typeface="ＭＳ Ｐゴシック" charset="0"/>
              </a:rPr>
              <a:t> (dependent variable)</a:t>
            </a:r>
          </a:p>
          <a:p>
            <a:pPr marL="590550" indent="-339725" eaLnBrk="1" hangingPunct="1">
              <a:buFontTx/>
              <a:buNone/>
              <a:defRPr/>
            </a:pPr>
            <a:r>
              <a:rPr lang="en-US" sz="2200" dirty="0">
                <a:ea typeface="ＭＳ Ｐゴシック" charset="0"/>
                <a:cs typeface="ＭＳ Ｐゴシック" charset="0"/>
              </a:rPr>
              <a:t>2.	</a:t>
            </a:r>
            <a:r>
              <a:rPr lang="en-US" sz="2200" dirty="0" err="1">
                <a:ea typeface="ＭＳ Ｐゴシック" charset="0"/>
                <a:cs typeface="ＭＳ Ｐゴシック" charset="0"/>
              </a:rPr>
              <a:t>Variabel</a:t>
            </a:r>
            <a:r>
              <a:rPr lang="en-US" sz="2200" dirty="0">
                <a:ea typeface="ＭＳ Ｐゴシック" charset="0"/>
                <a:cs typeface="ＭＳ Ｐゴシック" charset="0"/>
              </a:rPr>
              <a:t> </a:t>
            </a:r>
            <a:r>
              <a:rPr lang="en-US" sz="2200" dirty="0" err="1">
                <a:ea typeface="ＭＳ Ｐゴシック" charset="0"/>
                <a:cs typeface="ＭＳ Ｐゴシック" charset="0"/>
              </a:rPr>
              <a:t>Bebas</a:t>
            </a:r>
            <a:r>
              <a:rPr lang="en-US" sz="2200" dirty="0">
                <a:ea typeface="ＭＳ Ｐゴシック" charset="0"/>
                <a:cs typeface="ＭＳ Ｐゴシック" charset="0"/>
              </a:rPr>
              <a:t> (independent variable)</a:t>
            </a:r>
          </a:p>
          <a:p>
            <a:pPr marL="590550" indent="-339725" eaLnBrk="1" hangingPunct="1">
              <a:buFontTx/>
              <a:buNone/>
              <a:defRPr/>
            </a:pPr>
            <a:r>
              <a:rPr lang="en-US" sz="2200" dirty="0">
                <a:ea typeface="ＭＳ Ｐゴシック" charset="0"/>
                <a:cs typeface="ＭＳ Ｐゴシック" charset="0"/>
              </a:rPr>
              <a:t>3. </a:t>
            </a:r>
            <a:r>
              <a:rPr lang="en-US" sz="2200" dirty="0" err="1">
                <a:ea typeface="ＭＳ Ｐゴシック" charset="0"/>
                <a:cs typeface="ＭＳ Ｐゴシック" charset="0"/>
              </a:rPr>
              <a:t>Variabel</a:t>
            </a:r>
            <a:r>
              <a:rPr lang="en-US" sz="2200" dirty="0">
                <a:ea typeface="ＭＳ Ｐゴシック" charset="0"/>
                <a:cs typeface="ＭＳ Ｐゴシック" charset="0"/>
              </a:rPr>
              <a:t> </a:t>
            </a:r>
            <a:r>
              <a:rPr lang="en-US" sz="2200" dirty="0" err="1">
                <a:ea typeface="ＭＳ Ｐゴシック" charset="0"/>
                <a:cs typeface="ＭＳ Ｐゴシック" charset="0"/>
              </a:rPr>
              <a:t>Antara</a:t>
            </a:r>
            <a:r>
              <a:rPr lang="en-US" sz="2200" dirty="0">
                <a:ea typeface="ＭＳ Ｐゴシック" charset="0"/>
                <a:cs typeface="ＭＳ Ｐゴシック" charset="0"/>
              </a:rPr>
              <a:t> (intervening Variable)</a:t>
            </a:r>
          </a:p>
          <a:p>
            <a:pPr marL="590550" indent="-339725" eaLnBrk="1" hangingPunct="1">
              <a:buFontTx/>
              <a:buNone/>
              <a:defRPr/>
            </a:pPr>
            <a:r>
              <a:rPr lang="en-US" sz="2200" dirty="0">
                <a:ea typeface="ＭＳ Ｐゴシック" charset="0"/>
                <a:cs typeface="ＭＳ Ｐゴシック" charset="0"/>
              </a:rPr>
              <a:t>4.	</a:t>
            </a:r>
            <a:r>
              <a:rPr lang="en-US" sz="2200" dirty="0" err="1">
                <a:ea typeface="ＭＳ Ｐゴシック" charset="0"/>
                <a:cs typeface="ＭＳ Ｐゴシック" charset="0"/>
              </a:rPr>
              <a:t>Variabel</a:t>
            </a:r>
            <a:r>
              <a:rPr lang="en-US" sz="2200" dirty="0">
                <a:ea typeface="ＭＳ Ｐゴシック" charset="0"/>
                <a:cs typeface="ＭＳ Ｐゴシック" charset="0"/>
              </a:rPr>
              <a:t> </a:t>
            </a:r>
            <a:r>
              <a:rPr lang="en-US" sz="2200" dirty="0" err="1">
                <a:ea typeface="ＭＳ Ｐゴシック" charset="0"/>
                <a:cs typeface="ＭＳ Ｐゴシック" charset="0"/>
              </a:rPr>
              <a:t>Kendali</a:t>
            </a:r>
            <a:r>
              <a:rPr lang="en-US" sz="2200" dirty="0">
                <a:ea typeface="ＭＳ Ｐゴシック" charset="0"/>
                <a:cs typeface="ＭＳ Ｐゴシック" charset="0"/>
              </a:rPr>
              <a:t>/</a:t>
            </a:r>
            <a:r>
              <a:rPr lang="en-US" sz="2200" dirty="0" err="1">
                <a:ea typeface="ＭＳ Ｐゴシック" charset="0"/>
                <a:cs typeface="ＭＳ Ｐゴシック" charset="0"/>
              </a:rPr>
              <a:t>kontrol</a:t>
            </a:r>
            <a:endParaRPr lang="en-US" sz="2200" dirty="0">
              <a:ea typeface="ＭＳ Ｐゴシック" charset="0"/>
              <a:cs typeface="ＭＳ Ｐゴシック" charset="0"/>
            </a:endParaRPr>
          </a:p>
          <a:p>
            <a:pPr marL="590550" indent="-339725" eaLnBrk="1" hangingPunct="1">
              <a:buFontTx/>
              <a:buAutoNum type="arabicPeriod" startAt="5"/>
              <a:defRPr/>
            </a:pPr>
            <a:r>
              <a:rPr lang="en-US" sz="2200" dirty="0" err="1">
                <a:ea typeface="ＭＳ Ｐゴシック" charset="0"/>
                <a:cs typeface="ＭＳ Ｐゴシック" charset="0"/>
              </a:rPr>
              <a:t>Variabel</a:t>
            </a:r>
            <a:r>
              <a:rPr lang="en-US" sz="2200" dirty="0">
                <a:ea typeface="ＭＳ Ｐゴシック" charset="0"/>
                <a:cs typeface="ＭＳ Ｐゴシック" charset="0"/>
              </a:rPr>
              <a:t> </a:t>
            </a:r>
            <a:r>
              <a:rPr lang="en-US" sz="2200" dirty="0" err="1">
                <a:ea typeface="ＭＳ Ｐゴシック" charset="0"/>
                <a:cs typeface="ＭＳ Ｐゴシック" charset="0"/>
              </a:rPr>
              <a:t>Anteseden</a:t>
            </a:r>
            <a:endParaRPr lang="en-US" sz="2200" dirty="0">
              <a:ea typeface="ＭＳ Ｐゴシック" charset="0"/>
              <a:cs typeface="ＭＳ Ｐゴシック" charset="0"/>
            </a:endParaRPr>
          </a:p>
          <a:p>
            <a:pPr marL="708025" indent="-457200" eaLnBrk="1" hangingPunct="1">
              <a:buFontTx/>
              <a:buAutoNum type="arabicPeriod" startAt="5"/>
              <a:defRPr/>
            </a:pPr>
            <a:endParaRPr lang="en-US" sz="2200" dirty="0">
              <a:ea typeface="ＭＳ Ｐゴシック" charset="0"/>
              <a:cs typeface="ＭＳ Ｐゴシック" charset="0"/>
            </a:endParaRPr>
          </a:p>
          <a:p>
            <a:r>
              <a:rPr lang="en-US" sz="2200" dirty="0" err="1"/>
              <a:t>Variabel</a:t>
            </a:r>
            <a:r>
              <a:rPr lang="en-US" sz="2200" dirty="0"/>
              <a:t> </a:t>
            </a:r>
            <a:r>
              <a:rPr lang="en-US" sz="2200" dirty="0" err="1"/>
              <a:t>Terikat</a:t>
            </a:r>
            <a:r>
              <a:rPr lang="en-US" sz="2200" dirty="0"/>
              <a:t> </a:t>
            </a:r>
            <a:r>
              <a:rPr lang="en-US" sz="2200" dirty="0" err="1"/>
              <a:t>adalah</a:t>
            </a:r>
            <a:r>
              <a:rPr lang="en-US" sz="2200" dirty="0"/>
              <a:t> </a:t>
            </a:r>
            <a:r>
              <a:rPr lang="en-US" sz="2200" dirty="0" err="1"/>
              <a:t>variabel</a:t>
            </a:r>
            <a:r>
              <a:rPr lang="en-US" sz="2200" dirty="0"/>
              <a:t> yang </a:t>
            </a:r>
            <a:r>
              <a:rPr lang="en-US" sz="2200" dirty="0" err="1"/>
              <a:t>perubahan</a:t>
            </a:r>
            <a:r>
              <a:rPr lang="en-US" sz="2200" dirty="0"/>
              <a:t> </a:t>
            </a:r>
            <a:r>
              <a:rPr lang="en-US" sz="2200" dirty="0" err="1"/>
              <a:t>nilainya</a:t>
            </a:r>
            <a:r>
              <a:rPr lang="en-US" sz="2200" dirty="0"/>
              <a:t> </a:t>
            </a:r>
            <a:r>
              <a:rPr lang="en-US" sz="2200" dirty="0" err="1"/>
              <a:t>dipengaruhi</a:t>
            </a:r>
            <a:r>
              <a:rPr lang="en-US" sz="2200" dirty="0"/>
              <a:t> oleh </a:t>
            </a:r>
            <a:r>
              <a:rPr lang="en-US" sz="2200" dirty="0" err="1"/>
              <a:t>terjadinya</a:t>
            </a:r>
            <a:r>
              <a:rPr lang="en-US" sz="2200" dirty="0"/>
              <a:t> </a:t>
            </a:r>
            <a:r>
              <a:rPr lang="en-US" sz="2200" dirty="0" err="1"/>
              <a:t>perubahan</a:t>
            </a:r>
            <a:r>
              <a:rPr lang="en-US" sz="2200" dirty="0"/>
              <a:t> </a:t>
            </a:r>
            <a:r>
              <a:rPr lang="en-US" sz="2200" dirty="0" err="1"/>
              <a:t>nilai</a:t>
            </a:r>
            <a:r>
              <a:rPr lang="en-US" sz="2200" dirty="0"/>
              <a:t> pada </a:t>
            </a:r>
            <a:r>
              <a:rPr lang="en-US" sz="2200" dirty="0" err="1"/>
              <a:t>variabel</a:t>
            </a:r>
            <a:r>
              <a:rPr lang="en-US" sz="2200" dirty="0"/>
              <a:t> lain (</a:t>
            </a:r>
            <a:r>
              <a:rPr lang="en-US" sz="2200" dirty="0" err="1"/>
              <a:t>variabel</a:t>
            </a:r>
            <a:r>
              <a:rPr lang="en-US" sz="2200" dirty="0"/>
              <a:t> </a:t>
            </a:r>
            <a:r>
              <a:rPr lang="en-US" sz="2200" dirty="0" err="1"/>
              <a:t>bebas</a:t>
            </a:r>
            <a:r>
              <a:rPr lang="en-US" sz="2200" dirty="0"/>
              <a:t> dan </a:t>
            </a:r>
            <a:r>
              <a:rPr lang="en-US" sz="2200" dirty="0" err="1"/>
              <a:t>variabel</a:t>
            </a:r>
            <a:r>
              <a:rPr lang="en-US" sz="2200" dirty="0"/>
              <a:t> </a:t>
            </a:r>
            <a:r>
              <a:rPr lang="en-US" sz="2200" dirty="0" err="1"/>
              <a:t>antara</a:t>
            </a:r>
            <a:r>
              <a:rPr lang="en-US" sz="2200" dirty="0"/>
              <a:t>).</a:t>
            </a:r>
          </a:p>
          <a:p>
            <a:r>
              <a:rPr lang="en-US" sz="2200" dirty="0" err="1"/>
              <a:t>Variabel</a:t>
            </a:r>
            <a:r>
              <a:rPr lang="en-US" sz="2200" dirty="0"/>
              <a:t> </a:t>
            </a:r>
            <a:r>
              <a:rPr lang="en-US" sz="2200" dirty="0" err="1"/>
              <a:t>Bebas</a:t>
            </a:r>
            <a:r>
              <a:rPr lang="en-US" sz="2200" dirty="0"/>
              <a:t> </a:t>
            </a:r>
            <a:r>
              <a:rPr lang="en-US" sz="2200" dirty="0" err="1"/>
              <a:t>adalah</a:t>
            </a:r>
            <a:r>
              <a:rPr lang="en-US" sz="2200" dirty="0"/>
              <a:t> </a:t>
            </a:r>
            <a:r>
              <a:rPr lang="en-US" sz="2200" dirty="0" err="1"/>
              <a:t>variabel</a:t>
            </a:r>
            <a:r>
              <a:rPr lang="en-US" sz="2200" dirty="0"/>
              <a:t> yang </a:t>
            </a:r>
            <a:r>
              <a:rPr lang="en-US" sz="2200" dirty="0" err="1"/>
              <a:t>perubahan</a:t>
            </a:r>
            <a:r>
              <a:rPr lang="en-US" sz="2200" dirty="0"/>
              <a:t> </a:t>
            </a:r>
            <a:r>
              <a:rPr lang="en-US" sz="2200" dirty="0" err="1"/>
              <a:t>nilainya</a:t>
            </a:r>
            <a:r>
              <a:rPr lang="en-US" sz="2200" dirty="0"/>
              <a:t> </a:t>
            </a:r>
            <a:r>
              <a:rPr lang="en-US" sz="2200" dirty="0" err="1"/>
              <a:t>mempengaruhi</a:t>
            </a:r>
            <a:r>
              <a:rPr lang="en-US" sz="2200" dirty="0"/>
              <a:t> </a:t>
            </a:r>
            <a:r>
              <a:rPr lang="en-US" sz="2200" dirty="0" err="1"/>
              <a:t>atau</a:t>
            </a:r>
            <a:r>
              <a:rPr lang="en-US" sz="2200" dirty="0"/>
              <a:t> </a:t>
            </a:r>
            <a:r>
              <a:rPr lang="en-US" sz="2200" dirty="0" err="1"/>
              <a:t>menyebabkan</a:t>
            </a:r>
            <a:r>
              <a:rPr lang="en-US" sz="2200" dirty="0"/>
              <a:t> </a:t>
            </a:r>
            <a:r>
              <a:rPr lang="en-US" sz="2200" dirty="0" err="1"/>
              <a:t>terjadinya</a:t>
            </a:r>
            <a:r>
              <a:rPr lang="en-US" sz="2200" dirty="0"/>
              <a:t> </a:t>
            </a:r>
            <a:r>
              <a:rPr lang="en-US" sz="2200" dirty="0" err="1"/>
              <a:t>perubahan</a:t>
            </a:r>
            <a:r>
              <a:rPr lang="en-US" sz="2200" dirty="0"/>
              <a:t> </a:t>
            </a:r>
            <a:r>
              <a:rPr lang="en-US" sz="2200" dirty="0" err="1"/>
              <a:t>nilai</a:t>
            </a:r>
            <a:r>
              <a:rPr lang="en-US" sz="2200" dirty="0"/>
              <a:t> pada </a:t>
            </a:r>
            <a:r>
              <a:rPr lang="en-US" sz="2200" dirty="0" err="1"/>
              <a:t>variabel</a:t>
            </a:r>
            <a:r>
              <a:rPr lang="en-US" sz="2200" dirty="0"/>
              <a:t> </a:t>
            </a:r>
            <a:r>
              <a:rPr lang="en-US" sz="2200" dirty="0" err="1"/>
              <a:t>terikat</a:t>
            </a:r>
            <a:r>
              <a:rPr lang="en-US" sz="2200" dirty="0"/>
              <a:t>.</a:t>
            </a:r>
          </a:p>
          <a:p>
            <a:pPr marL="323850" indent="-309563" eaLnBrk="1" hangingPunct="1">
              <a:defRPr/>
            </a:pPr>
            <a:r>
              <a:rPr lang="en-US" sz="2200" dirty="0" err="1"/>
              <a:t>Variabel</a:t>
            </a:r>
            <a:r>
              <a:rPr lang="en-US" sz="2200" dirty="0"/>
              <a:t> Antara </a:t>
            </a:r>
            <a:r>
              <a:rPr lang="en-US" sz="2200" dirty="0" err="1"/>
              <a:t>adalah</a:t>
            </a:r>
            <a:r>
              <a:rPr lang="en-US" sz="2200" dirty="0"/>
              <a:t> </a:t>
            </a:r>
            <a:r>
              <a:rPr lang="en-US" sz="2200" dirty="0" err="1"/>
              <a:t>variabel</a:t>
            </a:r>
            <a:r>
              <a:rPr lang="en-US" sz="2200" dirty="0"/>
              <a:t> yang </a:t>
            </a:r>
            <a:r>
              <a:rPr lang="en-US" sz="2200" dirty="0" err="1"/>
              <a:t>perubahan</a:t>
            </a:r>
            <a:r>
              <a:rPr lang="en-US" sz="2200" dirty="0"/>
              <a:t> </a:t>
            </a:r>
            <a:r>
              <a:rPr lang="en-US" sz="2200" dirty="0" err="1"/>
              <a:t>nilainya</a:t>
            </a:r>
            <a:r>
              <a:rPr lang="en-US" sz="2200" dirty="0"/>
              <a:t> </a:t>
            </a:r>
            <a:r>
              <a:rPr lang="en-US" sz="2200" dirty="0" err="1"/>
              <a:t>dipengaruhi</a:t>
            </a:r>
            <a:r>
              <a:rPr lang="en-US" sz="2200" dirty="0"/>
              <a:t> oleh </a:t>
            </a:r>
            <a:r>
              <a:rPr lang="en-US" sz="2200" dirty="0" err="1"/>
              <a:t>terjadinya</a:t>
            </a:r>
            <a:r>
              <a:rPr lang="en-US" sz="2200" dirty="0"/>
              <a:t> </a:t>
            </a:r>
            <a:r>
              <a:rPr lang="en-US" sz="2200" dirty="0" err="1"/>
              <a:t>perubahan</a:t>
            </a:r>
            <a:r>
              <a:rPr lang="en-US" sz="2200" dirty="0"/>
              <a:t> </a:t>
            </a:r>
            <a:r>
              <a:rPr lang="en-US" sz="2200" dirty="0" err="1"/>
              <a:t>nilai</a:t>
            </a:r>
            <a:r>
              <a:rPr lang="en-US" sz="2200" dirty="0"/>
              <a:t> pada </a:t>
            </a:r>
            <a:r>
              <a:rPr lang="en-US" sz="2200" dirty="0" err="1"/>
              <a:t>variabel</a:t>
            </a:r>
            <a:r>
              <a:rPr lang="en-US" sz="2200" dirty="0"/>
              <a:t> </a:t>
            </a:r>
            <a:r>
              <a:rPr lang="en-US" sz="2200" dirty="0" err="1"/>
              <a:t>bebas</a:t>
            </a:r>
            <a:r>
              <a:rPr lang="en-US" sz="2200" dirty="0"/>
              <a:t>, dan </a:t>
            </a:r>
            <a:r>
              <a:rPr lang="en-US" sz="2200" dirty="0" err="1"/>
              <a:t>selanjutnya</a:t>
            </a:r>
            <a:r>
              <a:rPr lang="en-US" sz="2200" dirty="0"/>
              <a:t> </a:t>
            </a:r>
            <a:r>
              <a:rPr lang="en-US" sz="2200" dirty="0" err="1"/>
              <a:t>mempengaruhi</a:t>
            </a:r>
            <a:r>
              <a:rPr lang="en-US" sz="2200" dirty="0"/>
              <a:t> </a:t>
            </a:r>
            <a:r>
              <a:rPr lang="en-US" sz="2200" dirty="0" err="1"/>
              <a:t>perubahan</a:t>
            </a:r>
            <a:r>
              <a:rPr lang="en-US" sz="2200" dirty="0"/>
              <a:t> </a:t>
            </a:r>
            <a:r>
              <a:rPr lang="en-US" sz="2200" dirty="0" err="1"/>
              <a:t>nilai</a:t>
            </a:r>
            <a:r>
              <a:rPr lang="en-US" sz="2200" dirty="0"/>
              <a:t> pada </a:t>
            </a:r>
            <a:r>
              <a:rPr lang="en-US" sz="2200" dirty="0" err="1"/>
              <a:t>variabel</a:t>
            </a:r>
            <a:r>
              <a:rPr lang="en-US" sz="2200" dirty="0"/>
              <a:t> </a:t>
            </a:r>
            <a:r>
              <a:rPr lang="en-US" sz="2200" dirty="0" err="1"/>
              <a:t>terikat</a:t>
            </a:r>
            <a:r>
              <a:rPr lang="en-US" sz="2200" dirty="0"/>
              <a:t>.</a:t>
            </a:r>
          </a:p>
          <a:p>
            <a:pPr marL="14287" indent="0" eaLnBrk="1" hangingPunct="1">
              <a:buNone/>
              <a:defRPr/>
            </a:pPr>
            <a:endParaRPr lang="en-US" sz="2200" dirty="0"/>
          </a:p>
          <a:p>
            <a:pPr marL="14287" indent="0" eaLnBrk="1" hangingPunct="1">
              <a:buNone/>
              <a:defRPr/>
            </a:pPr>
            <a:endParaRPr lang="en-US" sz="2200" dirty="0"/>
          </a:p>
          <a:p>
            <a:pPr marL="250825" indent="0" eaLnBrk="1" hangingPunct="1">
              <a:buNone/>
              <a:defRPr/>
            </a:pPr>
            <a:endParaRPr lang="en-US" sz="2400" dirty="0"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88470862"/>
      </p:ext>
    </p:extLst>
  </p:cSld>
  <p:clrMapOvr>
    <a:masterClrMapping/>
  </p:clrMapOvr>
  <p:transition spd="slow">
    <p:fade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260648"/>
            <a:ext cx="8640960" cy="6336704"/>
          </a:xfrm>
          <a:ln w="25400">
            <a:solidFill>
              <a:schemeClr val="tx1"/>
            </a:solidFill>
          </a:ln>
        </p:spPr>
        <p:txBody>
          <a:bodyPr/>
          <a:lstStyle/>
          <a:p>
            <a:r>
              <a:rPr lang="en-US" sz="2000" dirty="0" err="1"/>
              <a:t>Variabel</a:t>
            </a:r>
            <a:r>
              <a:rPr lang="en-US" sz="2000" dirty="0"/>
              <a:t> </a:t>
            </a:r>
            <a:r>
              <a:rPr lang="en-US" sz="2000" dirty="0" err="1"/>
              <a:t>Kontrol</a:t>
            </a:r>
            <a:r>
              <a:rPr lang="en-US" sz="2000" dirty="0"/>
              <a:t>/</a:t>
            </a:r>
            <a:r>
              <a:rPr lang="en-US" sz="2000" dirty="0" err="1"/>
              <a:t>Kendali</a:t>
            </a:r>
            <a:r>
              <a:rPr lang="en-US" sz="2000" dirty="0"/>
              <a:t> </a:t>
            </a:r>
            <a:r>
              <a:rPr lang="en-US" sz="2000" dirty="0" err="1"/>
              <a:t>adalah</a:t>
            </a:r>
            <a:r>
              <a:rPr lang="en-US" sz="2000" dirty="0"/>
              <a:t> </a:t>
            </a:r>
            <a:r>
              <a:rPr lang="en-US" sz="2000" dirty="0" err="1"/>
              <a:t>variabel</a:t>
            </a:r>
            <a:r>
              <a:rPr lang="en-US" sz="2000" dirty="0"/>
              <a:t> yang </a:t>
            </a:r>
            <a:r>
              <a:rPr lang="en-US" sz="2000" dirty="0" err="1"/>
              <a:t>berfungsi</a:t>
            </a:r>
            <a:r>
              <a:rPr lang="en-US" sz="2000" dirty="0"/>
              <a:t> </a:t>
            </a:r>
            <a:r>
              <a:rPr lang="en-US" sz="2000" dirty="0" err="1"/>
              <a:t>memurnikan</a:t>
            </a:r>
            <a:r>
              <a:rPr lang="en-US" sz="2000" dirty="0"/>
              <a:t> </a:t>
            </a:r>
            <a:r>
              <a:rPr lang="en-US" sz="2000" dirty="0" err="1"/>
              <a:t>hubungan</a:t>
            </a:r>
            <a:r>
              <a:rPr lang="en-US" sz="2000" dirty="0"/>
              <a:t> </a:t>
            </a:r>
            <a:r>
              <a:rPr lang="en-US" sz="2000" dirty="0" err="1"/>
              <a:t>antara</a:t>
            </a:r>
            <a:r>
              <a:rPr lang="en-US" sz="2000" dirty="0"/>
              <a:t> </a:t>
            </a:r>
            <a:r>
              <a:rPr lang="en-US" sz="2000" dirty="0" err="1"/>
              <a:t>variabel</a:t>
            </a:r>
            <a:r>
              <a:rPr lang="en-US" sz="2000" dirty="0"/>
              <a:t> </a:t>
            </a:r>
            <a:r>
              <a:rPr lang="en-US" sz="2000" dirty="0" err="1"/>
              <a:t>bebas</a:t>
            </a:r>
            <a:r>
              <a:rPr lang="en-US" sz="2000" dirty="0"/>
              <a:t> </a:t>
            </a:r>
            <a:r>
              <a:rPr lang="en-US" sz="2000" dirty="0" err="1"/>
              <a:t>dengan</a:t>
            </a:r>
            <a:r>
              <a:rPr lang="en-US" sz="2000" dirty="0"/>
              <a:t> </a:t>
            </a:r>
            <a:r>
              <a:rPr lang="en-US" sz="2000" dirty="0" err="1"/>
              <a:t>variabel</a:t>
            </a:r>
            <a:r>
              <a:rPr lang="en-US" sz="2000" dirty="0"/>
              <a:t> </a:t>
            </a:r>
            <a:r>
              <a:rPr lang="en-US" sz="2000" dirty="0" err="1"/>
              <a:t>terikat</a:t>
            </a:r>
            <a:r>
              <a:rPr lang="en-US" sz="2000" dirty="0"/>
              <a:t>.</a:t>
            </a:r>
          </a:p>
          <a:p>
            <a:pPr marL="323850" indent="0">
              <a:buNone/>
            </a:pPr>
            <a:r>
              <a:rPr lang="en-US" sz="2000" dirty="0" err="1"/>
              <a:t>Varibel</a:t>
            </a:r>
            <a:r>
              <a:rPr lang="en-US" sz="2000" dirty="0"/>
              <a:t> </a:t>
            </a:r>
            <a:r>
              <a:rPr lang="en-US" sz="2000" dirty="0" err="1"/>
              <a:t>kendali</a:t>
            </a:r>
            <a:r>
              <a:rPr lang="en-US" sz="2000" dirty="0"/>
              <a:t> </a:t>
            </a:r>
            <a:r>
              <a:rPr lang="en-US" sz="2000" dirty="0" err="1"/>
              <a:t>ini</a:t>
            </a:r>
            <a:r>
              <a:rPr lang="en-US" sz="2000" dirty="0"/>
              <a:t> </a:t>
            </a:r>
            <a:r>
              <a:rPr lang="en-US" sz="2000" dirty="0" err="1"/>
              <a:t>digunakan</a:t>
            </a:r>
            <a:r>
              <a:rPr lang="en-US" sz="2000" dirty="0"/>
              <a:t> </a:t>
            </a:r>
            <a:r>
              <a:rPr lang="en-US" sz="2000" dirty="0" err="1"/>
              <a:t>untuk</a:t>
            </a:r>
            <a:r>
              <a:rPr lang="en-US" sz="2000" dirty="0"/>
              <a:t> </a:t>
            </a:r>
            <a:r>
              <a:rPr lang="en-US" sz="2000" dirty="0" err="1"/>
              <a:t>memastikan</a:t>
            </a:r>
            <a:r>
              <a:rPr lang="en-US" sz="2000" dirty="0"/>
              <a:t> </a:t>
            </a:r>
            <a:r>
              <a:rPr lang="en-US" sz="2000" dirty="0" err="1"/>
              <a:t>bahwa</a:t>
            </a:r>
            <a:r>
              <a:rPr lang="en-US" sz="2000" dirty="0"/>
              <a:t> </a:t>
            </a:r>
            <a:r>
              <a:rPr lang="en-US" sz="2000" dirty="0" err="1"/>
              <a:t>perubahan</a:t>
            </a:r>
            <a:r>
              <a:rPr lang="en-US" sz="2000" dirty="0"/>
              <a:t> variable </a:t>
            </a:r>
            <a:r>
              <a:rPr lang="en-US" sz="2000" dirty="0" err="1"/>
              <a:t>terikat</a:t>
            </a:r>
            <a:r>
              <a:rPr lang="en-US" sz="2000" dirty="0"/>
              <a:t> </a:t>
            </a:r>
            <a:r>
              <a:rPr lang="en-US" sz="2000" dirty="0" err="1"/>
              <a:t>memang</a:t>
            </a:r>
            <a:r>
              <a:rPr lang="en-US" sz="2000" dirty="0"/>
              <a:t> </a:t>
            </a:r>
            <a:r>
              <a:rPr lang="en-US" sz="2000" dirty="0" err="1"/>
              <a:t>benar-benar</a:t>
            </a:r>
            <a:r>
              <a:rPr lang="en-US" sz="2000" dirty="0"/>
              <a:t> </a:t>
            </a:r>
            <a:r>
              <a:rPr lang="en-US" sz="2000" dirty="0" err="1"/>
              <a:t>dipengaruhi</a:t>
            </a:r>
            <a:r>
              <a:rPr lang="en-US" sz="2000" dirty="0"/>
              <a:t> oleh variable </a:t>
            </a:r>
            <a:r>
              <a:rPr lang="en-US" sz="2000" dirty="0" err="1"/>
              <a:t>bebas</a:t>
            </a:r>
            <a:r>
              <a:rPr lang="en-US" sz="2000" dirty="0"/>
              <a:t>.</a:t>
            </a:r>
          </a:p>
          <a:p>
            <a:pPr marL="323850" indent="0">
              <a:buNone/>
            </a:pPr>
            <a:r>
              <a:rPr lang="en-US" sz="2000" dirty="0"/>
              <a:t> </a:t>
            </a:r>
          </a:p>
          <a:p>
            <a:r>
              <a:rPr lang="en-US" sz="2000" dirty="0" err="1"/>
              <a:t>Variabel</a:t>
            </a:r>
            <a:r>
              <a:rPr lang="en-US" sz="2000" dirty="0"/>
              <a:t> </a:t>
            </a:r>
            <a:r>
              <a:rPr lang="en-US" sz="2000" dirty="0" err="1"/>
              <a:t>Anteseden</a:t>
            </a:r>
            <a:r>
              <a:rPr lang="en-US" sz="2000" dirty="0"/>
              <a:t> </a:t>
            </a:r>
            <a:r>
              <a:rPr lang="en-US" sz="2000" dirty="0" err="1"/>
              <a:t>adalah</a:t>
            </a:r>
            <a:r>
              <a:rPr lang="en-US" sz="2000" dirty="0"/>
              <a:t> </a:t>
            </a:r>
            <a:r>
              <a:rPr lang="en-US" sz="2000" dirty="0" err="1"/>
              <a:t>variabel</a:t>
            </a:r>
            <a:r>
              <a:rPr lang="en-US" sz="2000" dirty="0"/>
              <a:t> yang </a:t>
            </a:r>
            <a:r>
              <a:rPr lang="en-US" sz="2000" dirty="0" err="1"/>
              <a:t>mendahului</a:t>
            </a:r>
            <a:r>
              <a:rPr lang="en-US" sz="2000" dirty="0"/>
              <a:t> </a:t>
            </a:r>
            <a:r>
              <a:rPr lang="en-US" sz="2000" dirty="0" err="1"/>
              <a:t>atau</a:t>
            </a:r>
            <a:r>
              <a:rPr lang="en-US" sz="2000" dirty="0"/>
              <a:t> </a:t>
            </a:r>
            <a:r>
              <a:rPr lang="en-US" sz="2000" dirty="0" err="1"/>
              <a:t>melatari</a:t>
            </a:r>
            <a:r>
              <a:rPr lang="en-US" sz="2000" dirty="0"/>
              <a:t> </a:t>
            </a:r>
            <a:r>
              <a:rPr lang="en-US" sz="2000" dirty="0" err="1"/>
              <a:t>perubahan</a:t>
            </a:r>
            <a:r>
              <a:rPr lang="en-US" sz="2000" dirty="0"/>
              <a:t> </a:t>
            </a:r>
            <a:r>
              <a:rPr lang="en-US" sz="2000" dirty="0" err="1"/>
              <a:t>nilai</a:t>
            </a:r>
            <a:r>
              <a:rPr lang="en-US" sz="2000" dirty="0"/>
              <a:t> pada </a:t>
            </a:r>
            <a:r>
              <a:rPr lang="en-US" sz="2000" dirty="0" err="1"/>
              <a:t>variabel</a:t>
            </a:r>
            <a:r>
              <a:rPr lang="en-US" sz="2000" dirty="0"/>
              <a:t> </a:t>
            </a:r>
            <a:r>
              <a:rPr lang="en-US" sz="2000" dirty="0" err="1"/>
              <a:t>bebas</a:t>
            </a:r>
            <a:r>
              <a:rPr lang="en-US" sz="2000" dirty="0"/>
              <a:t>.  </a:t>
            </a:r>
          </a:p>
          <a:p>
            <a:pPr marL="323850" indent="0">
              <a:buNone/>
            </a:pPr>
            <a:r>
              <a:rPr lang="en-US" sz="2000" dirty="0" err="1"/>
              <a:t>Variabel</a:t>
            </a:r>
            <a:r>
              <a:rPr lang="en-US" sz="2000" dirty="0"/>
              <a:t> </a:t>
            </a:r>
            <a:r>
              <a:rPr lang="en-US" sz="2000" dirty="0" err="1"/>
              <a:t>ini</a:t>
            </a:r>
            <a:r>
              <a:rPr lang="en-US" sz="2000" dirty="0"/>
              <a:t> </a:t>
            </a:r>
            <a:r>
              <a:rPr lang="en-US" sz="2000" dirty="0" err="1"/>
              <a:t>tidak</a:t>
            </a:r>
            <a:r>
              <a:rPr lang="en-US" sz="2000" dirty="0"/>
              <a:t> </a:t>
            </a:r>
            <a:r>
              <a:rPr lang="en-US" sz="2000" dirty="0" err="1"/>
              <a:t>selalu</a:t>
            </a:r>
            <a:r>
              <a:rPr lang="en-US" sz="2000" dirty="0"/>
              <a:t> </a:t>
            </a:r>
            <a:r>
              <a:rPr lang="en-US" sz="2000" dirty="0" err="1"/>
              <a:t>digunakan</a:t>
            </a:r>
            <a:r>
              <a:rPr lang="en-US" sz="2000" dirty="0"/>
              <a:t> </a:t>
            </a:r>
            <a:r>
              <a:rPr lang="en-US" sz="2000" dirty="0" err="1"/>
              <a:t>dalam</a:t>
            </a:r>
            <a:r>
              <a:rPr lang="en-US" sz="2000" dirty="0"/>
              <a:t> </a:t>
            </a:r>
            <a:r>
              <a:rPr lang="en-US" sz="2000" dirty="0" err="1"/>
              <a:t>penelitian</a:t>
            </a:r>
            <a:r>
              <a:rPr lang="en-US" sz="2000" dirty="0"/>
              <a:t>, </a:t>
            </a:r>
            <a:r>
              <a:rPr lang="en-US" sz="2000" dirty="0" err="1"/>
              <a:t>karena</a:t>
            </a:r>
            <a:r>
              <a:rPr lang="en-US" sz="2000" dirty="0"/>
              <a:t> </a:t>
            </a:r>
            <a:r>
              <a:rPr lang="en-US" sz="2000" dirty="0" err="1"/>
              <a:t>sangat</a:t>
            </a:r>
            <a:r>
              <a:rPr lang="en-US" sz="2000" dirty="0"/>
              <a:t> </a:t>
            </a:r>
            <a:r>
              <a:rPr lang="en-US" sz="2000" dirty="0" err="1"/>
              <a:t>tergantung</a:t>
            </a:r>
            <a:r>
              <a:rPr lang="en-US" sz="2000" dirty="0"/>
              <a:t> </a:t>
            </a:r>
            <a:r>
              <a:rPr lang="en-US" sz="2000" dirty="0" err="1"/>
              <a:t>keinginan</a:t>
            </a:r>
            <a:r>
              <a:rPr lang="en-US" sz="2000" dirty="0"/>
              <a:t> </a:t>
            </a:r>
            <a:r>
              <a:rPr lang="en-US" sz="2000" dirty="0" err="1"/>
              <a:t>si</a:t>
            </a:r>
            <a:r>
              <a:rPr lang="en-US" sz="2000" dirty="0"/>
              <a:t> </a:t>
            </a:r>
            <a:r>
              <a:rPr lang="en-US" sz="2000" dirty="0" err="1"/>
              <a:t>peniliti</a:t>
            </a:r>
            <a:r>
              <a:rPr lang="en-US" sz="2000" dirty="0"/>
              <a:t>. </a:t>
            </a:r>
            <a:r>
              <a:rPr lang="en-US" sz="2000" dirty="0" err="1"/>
              <a:t>Seringkali</a:t>
            </a:r>
            <a:r>
              <a:rPr lang="en-US" sz="2000" dirty="0"/>
              <a:t> </a:t>
            </a:r>
            <a:r>
              <a:rPr lang="en-US" sz="2000" dirty="0" err="1"/>
              <a:t>ada</a:t>
            </a:r>
            <a:r>
              <a:rPr lang="en-US" sz="2000" dirty="0"/>
              <a:t> </a:t>
            </a:r>
            <a:r>
              <a:rPr lang="en-US" sz="2000" dirty="0" err="1"/>
              <a:t>peneliti</a:t>
            </a:r>
            <a:r>
              <a:rPr lang="en-US" sz="2000" dirty="0"/>
              <a:t> yang </a:t>
            </a:r>
            <a:r>
              <a:rPr lang="en-US" sz="2000" dirty="0" err="1"/>
              <a:t>ingin</a:t>
            </a:r>
            <a:r>
              <a:rPr lang="en-US" sz="2000" dirty="0"/>
              <a:t> </a:t>
            </a:r>
            <a:r>
              <a:rPr lang="en-US" sz="2000" dirty="0" err="1"/>
              <a:t>memperluas</a:t>
            </a:r>
            <a:r>
              <a:rPr lang="en-US" sz="2000" dirty="0"/>
              <a:t> </a:t>
            </a:r>
            <a:r>
              <a:rPr lang="en-US" sz="2000" dirty="0" err="1"/>
              <a:t>pengetahuannya</a:t>
            </a:r>
            <a:r>
              <a:rPr lang="en-US" sz="2000" dirty="0"/>
              <a:t> di </a:t>
            </a:r>
            <a:r>
              <a:rPr lang="en-US" sz="2000" dirty="0" err="1"/>
              <a:t>luar</a:t>
            </a:r>
            <a:r>
              <a:rPr lang="en-US" sz="2000" dirty="0"/>
              <a:t> </a:t>
            </a:r>
            <a:r>
              <a:rPr lang="en-US" sz="2000" dirty="0" err="1"/>
              <a:t>tujuan</a:t>
            </a:r>
            <a:r>
              <a:rPr lang="en-US" sz="2000" dirty="0"/>
              <a:t> </a:t>
            </a:r>
            <a:r>
              <a:rPr lang="en-US" sz="2000" dirty="0" err="1"/>
              <a:t>utama</a:t>
            </a:r>
            <a:r>
              <a:rPr lang="en-US" sz="2000" dirty="0"/>
              <a:t> </a:t>
            </a:r>
            <a:r>
              <a:rPr lang="en-US" sz="2000" dirty="0" err="1"/>
              <a:t>penelitiannya</a:t>
            </a:r>
            <a:r>
              <a:rPr lang="en-US" sz="2000" dirty="0"/>
              <a:t>.</a:t>
            </a:r>
          </a:p>
          <a:p>
            <a:pPr marL="323850" indent="0">
              <a:buNone/>
            </a:pPr>
            <a:endParaRPr lang="en-US" sz="2000" dirty="0"/>
          </a:p>
          <a:p>
            <a:pPr marL="323850" indent="0">
              <a:buNone/>
            </a:pPr>
            <a:r>
              <a:rPr lang="en-US" sz="2000" dirty="0" err="1"/>
              <a:t>Catatan</a:t>
            </a:r>
            <a:r>
              <a:rPr lang="en-US" sz="2000" dirty="0"/>
              <a:t>: </a:t>
            </a:r>
          </a:p>
          <a:p>
            <a:pPr marL="323850" indent="0">
              <a:buNone/>
            </a:pPr>
            <a:r>
              <a:rPr lang="en-US" sz="2000" dirty="0" err="1"/>
              <a:t>Implementasi</a:t>
            </a:r>
            <a:r>
              <a:rPr lang="en-US" sz="2000" dirty="0"/>
              <a:t> </a:t>
            </a:r>
            <a:r>
              <a:rPr lang="en-US" sz="2000" dirty="0" err="1"/>
              <a:t>kedua</a:t>
            </a:r>
            <a:r>
              <a:rPr lang="en-US" sz="2000" dirty="0"/>
              <a:t> </a:t>
            </a:r>
            <a:r>
              <a:rPr lang="en-US" sz="2000" dirty="0" err="1"/>
              <a:t>jenis</a:t>
            </a:r>
            <a:r>
              <a:rPr lang="en-US" sz="2000" dirty="0"/>
              <a:t> variable </a:t>
            </a:r>
            <a:r>
              <a:rPr lang="en-US" sz="2000" dirty="0" err="1"/>
              <a:t>ini</a:t>
            </a:r>
            <a:r>
              <a:rPr lang="en-US" sz="2000" dirty="0"/>
              <a:t> </a:t>
            </a:r>
            <a:r>
              <a:rPr lang="en-US" sz="2000" dirty="0" err="1"/>
              <a:t>akan</a:t>
            </a:r>
            <a:r>
              <a:rPr lang="en-US" sz="2000" dirty="0"/>
              <a:t> </a:t>
            </a:r>
            <a:r>
              <a:rPr lang="en-US" sz="2000" dirty="0" err="1"/>
              <a:t>dibahas</a:t>
            </a:r>
            <a:r>
              <a:rPr lang="en-US" sz="2000" dirty="0"/>
              <a:t> </a:t>
            </a:r>
            <a:r>
              <a:rPr lang="en-US" sz="2000" dirty="0" err="1"/>
              <a:t>lebih</a:t>
            </a:r>
            <a:r>
              <a:rPr lang="en-US" sz="2000" dirty="0"/>
              <a:t> </a:t>
            </a:r>
            <a:r>
              <a:rPr lang="en-US" sz="2000" dirty="0" err="1"/>
              <a:t>lanjut</a:t>
            </a:r>
            <a:r>
              <a:rPr lang="en-US" sz="2000" dirty="0"/>
              <a:t> pada </a:t>
            </a:r>
            <a:r>
              <a:rPr lang="en-US" sz="2000" dirty="0" err="1"/>
              <a:t>kuliah</a:t>
            </a:r>
            <a:r>
              <a:rPr lang="en-US" sz="2000" dirty="0"/>
              <a:t> </a:t>
            </a:r>
            <a:r>
              <a:rPr lang="en-US" sz="2000" dirty="0" err="1"/>
              <a:t>Metode</a:t>
            </a:r>
            <a:r>
              <a:rPr lang="en-US" sz="2000" dirty="0"/>
              <a:t> </a:t>
            </a:r>
            <a:r>
              <a:rPr lang="en-US" sz="2000" dirty="0" err="1"/>
              <a:t>Penelitian</a:t>
            </a:r>
            <a:r>
              <a:rPr lang="en-US" sz="2000" dirty="0"/>
              <a:t> </a:t>
            </a:r>
            <a:r>
              <a:rPr lang="en-US" sz="2000" dirty="0" err="1"/>
              <a:t>Kuantitatif</a:t>
            </a:r>
            <a:r>
              <a:rPr lang="en-US" sz="2000" dirty="0"/>
              <a:t> pada semester lain.</a:t>
            </a:r>
          </a:p>
        </p:txBody>
      </p:sp>
    </p:spTree>
    <p:extLst>
      <p:ext uri="{BB962C8B-B14F-4D97-AF65-F5344CB8AC3E}">
        <p14:creationId xmlns:p14="http://schemas.microsoft.com/office/powerpoint/2010/main" val="8925988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31912"/>
          </a:xfrm>
          <a:solidFill>
            <a:srgbClr val="0000FF"/>
          </a:solidFill>
        </p:spPr>
        <p:txBody>
          <a:bodyPr/>
          <a:lstStyle/>
          <a:p>
            <a:r>
              <a:rPr lang="en-US" altLang="en-US" b="1" dirty="0">
                <a:solidFill>
                  <a:srgbClr val="FFFF00"/>
                </a:solidFill>
                <a:latin typeface="Apple Casual" charset="0"/>
              </a:rPr>
              <a:t>UNSUR-UNSUR PENELITIAN ILMIAH</a:t>
            </a:r>
          </a:p>
        </p:txBody>
      </p:sp>
      <p:sp>
        <p:nvSpPr>
          <p:cNvPr id="14338" name="Content Placeholder 2"/>
          <p:cNvSpPr>
            <a:spLocks noGrp="1"/>
          </p:cNvSpPr>
          <p:nvPr>
            <p:ph idx="1"/>
          </p:nvPr>
        </p:nvSpPr>
        <p:spPr>
          <a:xfrm>
            <a:off x="0" y="1897063"/>
            <a:ext cx="9009063" cy="4960937"/>
          </a:xfrm>
          <a:gradFill rotWithShape="1">
            <a:gsLst>
              <a:gs pos="0">
                <a:schemeClr val="accent2"/>
              </a:gs>
              <a:gs pos="100000">
                <a:srgbClr val="FFFFFF"/>
              </a:gs>
            </a:gsLst>
            <a:path path="rect">
              <a:fillToRect l="100000" t="100000"/>
            </a:path>
          </a:gradFill>
        </p:spPr>
        <p:txBody>
          <a:bodyPr/>
          <a:lstStyle/>
          <a:p>
            <a:endParaRPr lang="en-US" altLang="en-US" sz="3600" dirty="0">
              <a:solidFill>
                <a:srgbClr val="000090"/>
              </a:solidFill>
            </a:endParaRPr>
          </a:p>
          <a:p>
            <a:r>
              <a:rPr lang="en-US" altLang="en-US" sz="3600" dirty="0">
                <a:solidFill>
                  <a:srgbClr val="000090"/>
                </a:solidFill>
              </a:rPr>
              <a:t>KONSEP</a:t>
            </a:r>
          </a:p>
          <a:p>
            <a:r>
              <a:rPr lang="en-US" altLang="en-US" sz="3600" dirty="0">
                <a:solidFill>
                  <a:srgbClr val="000090"/>
                </a:solidFill>
              </a:rPr>
              <a:t>PROPOSISI</a:t>
            </a:r>
          </a:p>
          <a:p>
            <a:r>
              <a:rPr lang="en-US" altLang="en-US" sz="3600" dirty="0">
                <a:solidFill>
                  <a:srgbClr val="000090"/>
                </a:solidFill>
              </a:rPr>
              <a:t>TEORI</a:t>
            </a:r>
          </a:p>
          <a:p>
            <a:r>
              <a:rPr lang="en-US" altLang="en-US" sz="3600" dirty="0">
                <a:solidFill>
                  <a:srgbClr val="000090"/>
                </a:solidFill>
              </a:rPr>
              <a:t>HIPOTESIS</a:t>
            </a:r>
          </a:p>
          <a:p>
            <a:r>
              <a:rPr lang="en-US" altLang="en-US" sz="3600" dirty="0">
                <a:solidFill>
                  <a:srgbClr val="000090"/>
                </a:solidFill>
              </a:rPr>
              <a:t>VARIABEL</a:t>
            </a:r>
          </a:p>
          <a:p>
            <a:r>
              <a:rPr lang="en-US" altLang="en-US" sz="3600" dirty="0">
                <a:solidFill>
                  <a:srgbClr val="000090"/>
                </a:solidFill>
              </a:rPr>
              <a:t>DEFINISI OPERASIONAL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7711181"/>
      </p:ext>
    </p:extLst>
  </p:cSld>
  <p:clrMapOvr>
    <a:masterClrMapping/>
  </p:clrMapOvr>
  <p:transition spd="slow" advTm="4327">
    <p:fade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Title 2"/>
          <p:cNvSpPr>
            <a:spLocks noGrp="1"/>
          </p:cNvSpPr>
          <p:nvPr>
            <p:ph type="ctrTitle"/>
          </p:nvPr>
        </p:nvSpPr>
        <p:spPr>
          <a:xfrm>
            <a:off x="685800" y="0"/>
            <a:ext cx="7772400" cy="782638"/>
          </a:xfrm>
        </p:spPr>
        <p:txBody>
          <a:bodyPr/>
          <a:lstStyle/>
          <a:p>
            <a:pPr eaLnBrk="1" hangingPunct="1"/>
            <a:r>
              <a:rPr lang="en-US" altLang="en-US" b="1" dirty="0">
                <a:solidFill>
                  <a:srgbClr val="FF0000"/>
                </a:solidFill>
              </a:rPr>
              <a:t>DEFINISI  OPERASIONAL</a:t>
            </a:r>
          </a:p>
        </p:txBody>
      </p:sp>
      <p:sp>
        <p:nvSpPr>
          <p:cNvPr id="53250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79512" y="1163638"/>
            <a:ext cx="8784976" cy="5557837"/>
          </a:xfrm>
          <a:ln w="25400">
            <a:solidFill>
              <a:schemeClr val="tx1"/>
            </a:solidFill>
          </a:ln>
        </p:spPr>
        <p:txBody>
          <a:bodyPr/>
          <a:lstStyle/>
          <a:p>
            <a:pPr algn="l" eaLnBrk="1" hangingPunct="1">
              <a:lnSpc>
                <a:spcPct val="80000"/>
              </a:lnSpc>
            </a:pPr>
            <a:r>
              <a:rPr lang="en-US" altLang="en-US" sz="2200" dirty="0" err="1">
                <a:solidFill>
                  <a:schemeClr val="tx1"/>
                </a:solidFill>
              </a:rPr>
              <a:t>Definisi</a:t>
            </a:r>
            <a:r>
              <a:rPr lang="en-US" altLang="en-US" sz="2200" dirty="0">
                <a:solidFill>
                  <a:schemeClr val="tx1"/>
                </a:solidFill>
              </a:rPr>
              <a:t> </a:t>
            </a:r>
            <a:r>
              <a:rPr lang="en-US" altLang="en-US" sz="2200" dirty="0" err="1">
                <a:solidFill>
                  <a:schemeClr val="tx1"/>
                </a:solidFill>
              </a:rPr>
              <a:t>Operasional</a:t>
            </a:r>
            <a:r>
              <a:rPr lang="en-US" altLang="en-US" sz="2200" dirty="0">
                <a:solidFill>
                  <a:schemeClr val="tx1"/>
                </a:solidFill>
              </a:rPr>
              <a:t>:</a:t>
            </a:r>
          </a:p>
          <a:p>
            <a:pPr algn="l" eaLnBrk="1" hangingPunct="1">
              <a:lnSpc>
                <a:spcPct val="80000"/>
              </a:lnSpc>
              <a:buFontTx/>
              <a:buNone/>
            </a:pPr>
            <a:r>
              <a:rPr lang="en-US" altLang="en-US" sz="2200" dirty="0" err="1">
                <a:solidFill>
                  <a:schemeClr val="tx1"/>
                </a:solidFill>
              </a:rPr>
              <a:t>Definisi</a:t>
            </a:r>
            <a:r>
              <a:rPr lang="en-US" altLang="en-US" sz="2200" dirty="0">
                <a:solidFill>
                  <a:schemeClr val="tx1"/>
                </a:solidFill>
              </a:rPr>
              <a:t> </a:t>
            </a:r>
            <a:r>
              <a:rPr lang="en-US" altLang="en-US" sz="2200" dirty="0" err="1">
                <a:solidFill>
                  <a:schemeClr val="tx1"/>
                </a:solidFill>
              </a:rPr>
              <a:t>operasional</a:t>
            </a:r>
            <a:r>
              <a:rPr lang="en-US" altLang="en-US" sz="2200" dirty="0">
                <a:solidFill>
                  <a:schemeClr val="tx1"/>
                </a:solidFill>
              </a:rPr>
              <a:t> </a:t>
            </a:r>
            <a:r>
              <a:rPr lang="en-US" altLang="en-US" sz="2200" dirty="0" err="1">
                <a:solidFill>
                  <a:schemeClr val="tx1"/>
                </a:solidFill>
              </a:rPr>
              <a:t>adalah</a:t>
            </a:r>
            <a:r>
              <a:rPr lang="en-US" altLang="en-US" sz="2200" dirty="0">
                <a:solidFill>
                  <a:schemeClr val="tx1"/>
                </a:solidFill>
              </a:rPr>
              <a:t> </a:t>
            </a:r>
            <a:r>
              <a:rPr lang="en-US" altLang="en-US" sz="2200" dirty="0" err="1">
                <a:solidFill>
                  <a:schemeClr val="tx1"/>
                </a:solidFill>
              </a:rPr>
              <a:t>penjabaran</a:t>
            </a:r>
            <a:r>
              <a:rPr lang="en-US" altLang="en-US" sz="2200" dirty="0">
                <a:solidFill>
                  <a:schemeClr val="tx1"/>
                </a:solidFill>
              </a:rPr>
              <a:t> </a:t>
            </a:r>
            <a:r>
              <a:rPr lang="en-US" altLang="en-US" sz="2200" dirty="0" err="1">
                <a:solidFill>
                  <a:schemeClr val="tx1"/>
                </a:solidFill>
              </a:rPr>
              <a:t>prosedur</a:t>
            </a:r>
            <a:r>
              <a:rPr lang="en-US" altLang="en-US" sz="2200" dirty="0">
                <a:solidFill>
                  <a:schemeClr val="tx1"/>
                </a:solidFill>
              </a:rPr>
              <a:t> </a:t>
            </a:r>
            <a:r>
              <a:rPr lang="en-US" altLang="en-US" sz="2200" dirty="0" err="1">
                <a:solidFill>
                  <a:schemeClr val="tx1"/>
                </a:solidFill>
              </a:rPr>
              <a:t>pengujian</a:t>
            </a:r>
            <a:r>
              <a:rPr lang="en-US" altLang="en-US" sz="2200" dirty="0">
                <a:solidFill>
                  <a:schemeClr val="tx1"/>
                </a:solidFill>
              </a:rPr>
              <a:t> </a:t>
            </a:r>
            <a:r>
              <a:rPr lang="en-US" altLang="en-US" sz="2200" dirty="0" err="1">
                <a:solidFill>
                  <a:schemeClr val="tx1"/>
                </a:solidFill>
              </a:rPr>
              <a:t>untuk</a:t>
            </a:r>
            <a:r>
              <a:rPr lang="en-US" altLang="en-US" sz="2200" dirty="0">
                <a:solidFill>
                  <a:schemeClr val="tx1"/>
                </a:solidFill>
              </a:rPr>
              <a:t> </a:t>
            </a:r>
            <a:r>
              <a:rPr lang="en-US" altLang="en-US" sz="2200" dirty="0" err="1">
                <a:solidFill>
                  <a:schemeClr val="tx1"/>
                </a:solidFill>
              </a:rPr>
              <a:t>memberikan</a:t>
            </a:r>
            <a:r>
              <a:rPr lang="en-US" altLang="en-US" sz="2200" dirty="0">
                <a:solidFill>
                  <a:schemeClr val="tx1"/>
                </a:solidFill>
              </a:rPr>
              <a:t> </a:t>
            </a:r>
            <a:r>
              <a:rPr lang="en-US" altLang="en-US" sz="2200" dirty="0" err="1">
                <a:solidFill>
                  <a:schemeClr val="tx1"/>
                </a:solidFill>
              </a:rPr>
              <a:t>kriteria</a:t>
            </a:r>
            <a:r>
              <a:rPr lang="en-US" altLang="en-US" sz="2200" dirty="0">
                <a:solidFill>
                  <a:schemeClr val="tx1"/>
                </a:solidFill>
              </a:rPr>
              <a:t> </a:t>
            </a:r>
            <a:r>
              <a:rPr lang="en-US" altLang="en-US" sz="2200" dirty="0" err="1">
                <a:solidFill>
                  <a:schemeClr val="tx1"/>
                </a:solidFill>
              </a:rPr>
              <a:t>bagi</a:t>
            </a:r>
            <a:r>
              <a:rPr lang="en-US" altLang="en-US" sz="2200" dirty="0">
                <a:solidFill>
                  <a:schemeClr val="tx1"/>
                </a:solidFill>
              </a:rPr>
              <a:t> </a:t>
            </a:r>
            <a:r>
              <a:rPr lang="en-US" altLang="en-US" sz="2200" dirty="0" err="1">
                <a:solidFill>
                  <a:schemeClr val="tx1"/>
                </a:solidFill>
              </a:rPr>
              <a:t>penerapan</a:t>
            </a:r>
            <a:r>
              <a:rPr lang="en-US" altLang="en-US" sz="2200" dirty="0">
                <a:solidFill>
                  <a:schemeClr val="tx1"/>
                </a:solidFill>
              </a:rPr>
              <a:t> </a:t>
            </a:r>
            <a:r>
              <a:rPr lang="en-US" altLang="en-US" sz="2200" dirty="0" err="1">
                <a:solidFill>
                  <a:schemeClr val="tx1"/>
                </a:solidFill>
              </a:rPr>
              <a:t>suatu</a:t>
            </a:r>
            <a:r>
              <a:rPr lang="en-US" altLang="en-US" sz="2200" dirty="0">
                <a:solidFill>
                  <a:schemeClr val="tx1"/>
                </a:solidFill>
              </a:rPr>
              <a:t> </a:t>
            </a:r>
            <a:r>
              <a:rPr lang="en-US" altLang="en-US" sz="2200" dirty="0" err="1">
                <a:solidFill>
                  <a:schemeClr val="tx1"/>
                </a:solidFill>
              </a:rPr>
              <a:t>konsep</a:t>
            </a:r>
            <a:r>
              <a:rPr lang="en-US" altLang="en-US" sz="2200" dirty="0">
                <a:solidFill>
                  <a:schemeClr val="tx1"/>
                </a:solidFill>
              </a:rPr>
              <a:t> </a:t>
            </a:r>
            <a:r>
              <a:rPr lang="en-US" altLang="en-US" sz="2200" dirty="0" err="1">
                <a:solidFill>
                  <a:schemeClr val="tx1"/>
                </a:solidFill>
              </a:rPr>
              <a:t>secara</a:t>
            </a:r>
            <a:r>
              <a:rPr lang="en-US" altLang="en-US" sz="2200" dirty="0">
                <a:solidFill>
                  <a:schemeClr val="tx1"/>
                </a:solidFill>
              </a:rPr>
              <a:t> </a:t>
            </a:r>
            <a:r>
              <a:rPr lang="en-US" altLang="en-US" sz="2200" dirty="0" err="1">
                <a:solidFill>
                  <a:schemeClr val="tx1"/>
                </a:solidFill>
              </a:rPr>
              <a:t>empirik</a:t>
            </a:r>
            <a:r>
              <a:rPr lang="en-US" altLang="en-US" sz="2200" dirty="0">
                <a:solidFill>
                  <a:schemeClr val="tx1"/>
                </a:solidFill>
              </a:rPr>
              <a:t>.</a:t>
            </a:r>
          </a:p>
          <a:p>
            <a:pPr algn="l" eaLnBrk="1" hangingPunct="1">
              <a:lnSpc>
                <a:spcPct val="80000"/>
              </a:lnSpc>
              <a:buFontTx/>
              <a:buNone/>
            </a:pPr>
            <a:r>
              <a:rPr lang="en-US" altLang="en-US" sz="2200" dirty="0" err="1">
                <a:solidFill>
                  <a:schemeClr val="tx1"/>
                </a:solidFill>
              </a:rPr>
              <a:t>Dengan</a:t>
            </a:r>
            <a:r>
              <a:rPr lang="en-US" altLang="en-US" sz="2200" dirty="0">
                <a:solidFill>
                  <a:schemeClr val="tx1"/>
                </a:solidFill>
              </a:rPr>
              <a:t> kata lain, </a:t>
            </a:r>
            <a:r>
              <a:rPr lang="en-US" altLang="en-US" sz="2200" dirty="0" err="1">
                <a:solidFill>
                  <a:schemeClr val="tx1"/>
                </a:solidFill>
              </a:rPr>
              <a:t>definisi</a:t>
            </a:r>
            <a:r>
              <a:rPr lang="en-US" altLang="en-US" sz="2200" dirty="0">
                <a:solidFill>
                  <a:schemeClr val="tx1"/>
                </a:solidFill>
              </a:rPr>
              <a:t> </a:t>
            </a:r>
            <a:r>
              <a:rPr lang="en-US" altLang="en-US" sz="2200" dirty="0" err="1">
                <a:solidFill>
                  <a:schemeClr val="tx1"/>
                </a:solidFill>
              </a:rPr>
              <a:t>operasional</a:t>
            </a:r>
            <a:r>
              <a:rPr lang="en-US" altLang="en-US" sz="2200" dirty="0">
                <a:solidFill>
                  <a:schemeClr val="tx1"/>
                </a:solidFill>
              </a:rPr>
              <a:t> </a:t>
            </a:r>
            <a:r>
              <a:rPr lang="en-US" altLang="en-US" sz="2200" dirty="0" err="1">
                <a:solidFill>
                  <a:schemeClr val="tx1"/>
                </a:solidFill>
              </a:rPr>
              <a:t>merupakan</a:t>
            </a:r>
            <a:r>
              <a:rPr lang="en-US" altLang="en-US" sz="2200" dirty="0">
                <a:solidFill>
                  <a:schemeClr val="tx1"/>
                </a:solidFill>
              </a:rPr>
              <a:t> proses </a:t>
            </a:r>
            <a:r>
              <a:rPr lang="en-US" altLang="en-US" sz="2200" dirty="0" err="1">
                <a:solidFill>
                  <a:schemeClr val="tx1"/>
                </a:solidFill>
              </a:rPr>
              <a:t>pengubahan</a:t>
            </a:r>
            <a:r>
              <a:rPr lang="en-US" altLang="en-US" sz="2200" dirty="0">
                <a:solidFill>
                  <a:schemeClr val="tx1"/>
                </a:solidFill>
              </a:rPr>
              <a:t> </a:t>
            </a:r>
            <a:r>
              <a:rPr lang="en-US" altLang="en-US" sz="2200" dirty="0" err="1">
                <a:solidFill>
                  <a:schemeClr val="tx1"/>
                </a:solidFill>
              </a:rPr>
              <a:t>dari</a:t>
            </a:r>
            <a:r>
              <a:rPr lang="en-US" altLang="en-US" sz="2200" dirty="0">
                <a:solidFill>
                  <a:schemeClr val="tx1"/>
                </a:solidFill>
              </a:rPr>
              <a:t> </a:t>
            </a:r>
            <a:r>
              <a:rPr lang="en-US" altLang="en-US" sz="2200" dirty="0" err="1">
                <a:solidFill>
                  <a:schemeClr val="tx1"/>
                </a:solidFill>
              </a:rPr>
              <a:t>suatu</a:t>
            </a:r>
            <a:r>
              <a:rPr lang="en-US" altLang="en-US" sz="2200" dirty="0">
                <a:solidFill>
                  <a:schemeClr val="tx1"/>
                </a:solidFill>
              </a:rPr>
              <a:t> </a:t>
            </a:r>
            <a:r>
              <a:rPr lang="en-US" altLang="en-US" sz="2200" dirty="0" err="1">
                <a:solidFill>
                  <a:schemeClr val="tx1"/>
                </a:solidFill>
              </a:rPr>
              <a:t>konsep</a:t>
            </a:r>
            <a:r>
              <a:rPr lang="en-US" altLang="en-US" sz="2200" dirty="0">
                <a:solidFill>
                  <a:schemeClr val="tx1"/>
                </a:solidFill>
              </a:rPr>
              <a:t> </a:t>
            </a:r>
            <a:r>
              <a:rPr lang="en-US" altLang="en-US" sz="2200" dirty="0" err="1">
                <a:solidFill>
                  <a:schemeClr val="tx1"/>
                </a:solidFill>
              </a:rPr>
              <a:t>atau</a:t>
            </a:r>
            <a:r>
              <a:rPr lang="en-US" altLang="en-US" sz="2200" dirty="0">
                <a:solidFill>
                  <a:schemeClr val="tx1"/>
                </a:solidFill>
              </a:rPr>
              <a:t> </a:t>
            </a:r>
            <a:r>
              <a:rPr lang="en-US" altLang="en-US" sz="2200" dirty="0" err="1">
                <a:solidFill>
                  <a:schemeClr val="tx1"/>
                </a:solidFill>
              </a:rPr>
              <a:t>variabel</a:t>
            </a:r>
            <a:r>
              <a:rPr lang="en-US" altLang="en-US" sz="2200" dirty="0">
                <a:solidFill>
                  <a:schemeClr val="tx1"/>
                </a:solidFill>
              </a:rPr>
              <a:t> yang </a:t>
            </a:r>
            <a:r>
              <a:rPr lang="en-US" altLang="en-US" sz="2200" dirty="0" err="1">
                <a:solidFill>
                  <a:srgbClr val="FF0000"/>
                </a:solidFill>
              </a:rPr>
              <a:t>abstrak</a:t>
            </a:r>
            <a:r>
              <a:rPr lang="en-US" altLang="en-US" sz="2200" dirty="0">
                <a:solidFill>
                  <a:srgbClr val="FF0000"/>
                </a:solidFill>
              </a:rPr>
              <a:t> </a:t>
            </a:r>
            <a:r>
              <a:rPr lang="en-US" altLang="en-US" sz="2200" dirty="0" err="1">
                <a:solidFill>
                  <a:schemeClr val="tx1"/>
                </a:solidFill>
              </a:rPr>
              <a:t>diwujudkan</a:t>
            </a:r>
            <a:r>
              <a:rPr lang="en-US" altLang="en-US" sz="2200" dirty="0">
                <a:solidFill>
                  <a:schemeClr val="tx1"/>
                </a:solidFill>
              </a:rPr>
              <a:t> </a:t>
            </a:r>
            <a:r>
              <a:rPr lang="en-US" altLang="en-US" sz="2200" dirty="0" err="1">
                <a:solidFill>
                  <a:schemeClr val="tx1"/>
                </a:solidFill>
              </a:rPr>
              <a:t>dengan</a:t>
            </a:r>
            <a:r>
              <a:rPr lang="en-US" altLang="en-US" sz="2200" dirty="0">
                <a:solidFill>
                  <a:schemeClr val="tx1"/>
                </a:solidFill>
              </a:rPr>
              <a:t> </a:t>
            </a:r>
            <a:r>
              <a:rPr lang="en-US" altLang="en-US" sz="2200" dirty="0" err="1">
                <a:solidFill>
                  <a:schemeClr val="tx1"/>
                </a:solidFill>
              </a:rPr>
              <a:t>keadaan</a:t>
            </a:r>
            <a:r>
              <a:rPr lang="en-US" altLang="en-US" sz="2200">
                <a:solidFill>
                  <a:schemeClr val="tx1"/>
                </a:solidFill>
              </a:rPr>
              <a:t>/ kejadian</a:t>
            </a:r>
            <a:r>
              <a:rPr lang="en-US" altLang="en-US" sz="2200" dirty="0">
                <a:solidFill>
                  <a:schemeClr val="tx1"/>
                </a:solidFill>
              </a:rPr>
              <a:t> </a:t>
            </a:r>
            <a:r>
              <a:rPr lang="en-US" altLang="en-US" sz="2200" dirty="0" err="1">
                <a:solidFill>
                  <a:srgbClr val="FF0000"/>
                </a:solidFill>
              </a:rPr>
              <a:t>konkrit</a:t>
            </a:r>
            <a:r>
              <a:rPr lang="en-US" altLang="en-US" sz="2200" dirty="0">
                <a:solidFill>
                  <a:srgbClr val="FF0000"/>
                </a:solidFill>
              </a:rPr>
              <a:t> </a:t>
            </a:r>
            <a:r>
              <a:rPr lang="en-US" altLang="en-US" sz="2200" dirty="0" err="1">
                <a:solidFill>
                  <a:schemeClr val="tx1"/>
                </a:solidFill>
              </a:rPr>
              <a:t>sehingga</a:t>
            </a:r>
            <a:r>
              <a:rPr lang="en-US" altLang="en-US" sz="2200" dirty="0">
                <a:solidFill>
                  <a:schemeClr val="tx1"/>
                </a:solidFill>
              </a:rPr>
              <a:t> </a:t>
            </a:r>
            <a:r>
              <a:rPr lang="en-US" altLang="en-US" sz="2200" dirty="0" err="1">
                <a:solidFill>
                  <a:schemeClr val="tx1"/>
                </a:solidFill>
              </a:rPr>
              <a:t>dapat</a:t>
            </a:r>
            <a:r>
              <a:rPr lang="en-US" altLang="en-US" sz="2200" dirty="0">
                <a:solidFill>
                  <a:schemeClr val="tx1"/>
                </a:solidFill>
              </a:rPr>
              <a:t> </a:t>
            </a:r>
            <a:r>
              <a:rPr lang="en-US" altLang="en-US" sz="2200" dirty="0" err="1">
                <a:solidFill>
                  <a:schemeClr val="tx1"/>
                </a:solidFill>
              </a:rPr>
              <a:t>diobservasi</a:t>
            </a:r>
            <a:r>
              <a:rPr lang="en-US" altLang="en-US" sz="2200" dirty="0">
                <a:solidFill>
                  <a:schemeClr val="tx1"/>
                </a:solidFill>
                <a:sym typeface="Wingdings" charset="2"/>
              </a:rPr>
              <a:t>.</a:t>
            </a:r>
          </a:p>
          <a:p>
            <a:pPr algn="l" eaLnBrk="1" hangingPunct="1">
              <a:lnSpc>
                <a:spcPct val="80000"/>
              </a:lnSpc>
              <a:buFontTx/>
              <a:buNone/>
            </a:pPr>
            <a:endParaRPr lang="en-US" altLang="en-US" sz="2200" dirty="0">
              <a:solidFill>
                <a:schemeClr val="tx1"/>
              </a:solidFill>
              <a:sym typeface="Wingdings" charset="2"/>
            </a:endParaRPr>
          </a:p>
          <a:p>
            <a:pPr algn="l" eaLnBrk="1" hangingPunct="1">
              <a:lnSpc>
                <a:spcPct val="80000"/>
              </a:lnSpc>
            </a:pPr>
            <a:r>
              <a:rPr lang="en-US" altLang="en-US" sz="2200" dirty="0" err="1">
                <a:solidFill>
                  <a:schemeClr val="tx1"/>
                </a:solidFill>
              </a:rPr>
              <a:t>Dengan</a:t>
            </a:r>
            <a:r>
              <a:rPr lang="en-US" altLang="en-US" sz="2200" dirty="0">
                <a:solidFill>
                  <a:schemeClr val="tx1"/>
                </a:solidFill>
              </a:rPr>
              <a:t> </a:t>
            </a:r>
            <a:r>
              <a:rPr lang="en-US" altLang="en-US" sz="2200" dirty="0" err="1">
                <a:solidFill>
                  <a:schemeClr val="tx1"/>
                </a:solidFill>
              </a:rPr>
              <a:t>demikian</a:t>
            </a:r>
            <a:r>
              <a:rPr lang="en-US" altLang="en-US" sz="2200" dirty="0">
                <a:solidFill>
                  <a:schemeClr val="tx1"/>
                </a:solidFill>
              </a:rPr>
              <a:t>, </a:t>
            </a:r>
            <a:r>
              <a:rPr lang="en-US" altLang="en-US" sz="2200" dirty="0" err="1">
                <a:solidFill>
                  <a:schemeClr val="tx1"/>
                </a:solidFill>
              </a:rPr>
              <a:t>Definisi</a:t>
            </a:r>
            <a:r>
              <a:rPr lang="en-US" altLang="en-US" sz="2200" dirty="0">
                <a:solidFill>
                  <a:schemeClr val="tx1"/>
                </a:solidFill>
              </a:rPr>
              <a:t> </a:t>
            </a:r>
            <a:r>
              <a:rPr lang="en-US" altLang="en-US" sz="2200" dirty="0" err="1">
                <a:solidFill>
                  <a:schemeClr val="tx1"/>
                </a:solidFill>
              </a:rPr>
              <a:t>Operasional</a:t>
            </a:r>
            <a:r>
              <a:rPr lang="en-US" altLang="en-US" sz="2200" dirty="0">
                <a:solidFill>
                  <a:schemeClr val="tx1"/>
                </a:solidFill>
              </a:rPr>
              <a:t> </a:t>
            </a:r>
            <a:r>
              <a:rPr lang="en-US" altLang="en-US" sz="2200" dirty="0" err="1">
                <a:solidFill>
                  <a:schemeClr val="tx1"/>
                </a:solidFill>
              </a:rPr>
              <a:t>merupakan</a:t>
            </a:r>
            <a:r>
              <a:rPr lang="en-US" altLang="en-US" sz="2200" dirty="0">
                <a:solidFill>
                  <a:schemeClr val="tx1"/>
                </a:solidFill>
              </a:rPr>
              <a:t> </a:t>
            </a:r>
            <a:r>
              <a:rPr lang="en-US" altLang="en-US" sz="2200" dirty="0" err="1">
                <a:solidFill>
                  <a:schemeClr val="tx1"/>
                </a:solidFill>
              </a:rPr>
              <a:t>petunjuk</a:t>
            </a:r>
            <a:r>
              <a:rPr lang="en-US" altLang="en-US" sz="2200" dirty="0">
                <a:solidFill>
                  <a:schemeClr val="tx1"/>
                </a:solidFill>
              </a:rPr>
              <a:t> </a:t>
            </a:r>
            <a:r>
              <a:rPr lang="en-US" altLang="en-US" sz="2200" dirty="0" err="1">
                <a:solidFill>
                  <a:schemeClr val="tx1"/>
                </a:solidFill>
              </a:rPr>
              <a:t>tentang</a:t>
            </a:r>
            <a:r>
              <a:rPr lang="en-US" altLang="en-US" sz="2200" dirty="0">
                <a:solidFill>
                  <a:schemeClr val="tx1"/>
                </a:solidFill>
              </a:rPr>
              <a:t> </a:t>
            </a:r>
            <a:r>
              <a:rPr lang="en-US" altLang="en-US" sz="2200" dirty="0" err="1">
                <a:solidFill>
                  <a:schemeClr val="tx1"/>
                </a:solidFill>
              </a:rPr>
              <a:t>cara</a:t>
            </a:r>
            <a:r>
              <a:rPr lang="en-US" altLang="en-US" sz="2200" dirty="0">
                <a:solidFill>
                  <a:schemeClr val="tx1"/>
                </a:solidFill>
              </a:rPr>
              <a:t> yang </a:t>
            </a:r>
            <a:r>
              <a:rPr lang="en-US" altLang="en-US" sz="2200" dirty="0" err="1">
                <a:solidFill>
                  <a:schemeClr val="tx1"/>
                </a:solidFill>
              </a:rPr>
              <a:t>dilakukan</a:t>
            </a:r>
            <a:r>
              <a:rPr lang="en-US" altLang="en-US" sz="2200" dirty="0">
                <a:solidFill>
                  <a:schemeClr val="tx1"/>
                </a:solidFill>
              </a:rPr>
              <a:t> </a:t>
            </a:r>
            <a:r>
              <a:rPr lang="en-US" altLang="en-US" sz="2200" dirty="0" err="1">
                <a:solidFill>
                  <a:schemeClr val="tx1"/>
                </a:solidFill>
              </a:rPr>
              <a:t>peneliti</a:t>
            </a:r>
            <a:r>
              <a:rPr lang="en-US" altLang="en-US" sz="2200" dirty="0">
                <a:solidFill>
                  <a:schemeClr val="tx1"/>
                </a:solidFill>
              </a:rPr>
              <a:t> </a:t>
            </a:r>
            <a:r>
              <a:rPr lang="en-US" altLang="en-US" sz="2200" dirty="0" err="1">
                <a:solidFill>
                  <a:schemeClr val="tx1"/>
                </a:solidFill>
              </a:rPr>
              <a:t>untuk</a:t>
            </a:r>
            <a:r>
              <a:rPr lang="en-US" altLang="en-US" sz="2200" dirty="0">
                <a:solidFill>
                  <a:schemeClr val="tx1"/>
                </a:solidFill>
              </a:rPr>
              <a:t> </a:t>
            </a:r>
            <a:r>
              <a:rPr lang="en-US" altLang="en-US" sz="2200" dirty="0" err="1">
                <a:solidFill>
                  <a:schemeClr val="tx1"/>
                </a:solidFill>
              </a:rPr>
              <a:t>mengukur</a:t>
            </a:r>
            <a:r>
              <a:rPr lang="en-US" altLang="en-US" sz="2200" dirty="0">
                <a:solidFill>
                  <a:schemeClr val="tx1"/>
                </a:solidFill>
              </a:rPr>
              <a:t> </a:t>
            </a:r>
            <a:r>
              <a:rPr lang="en-US" altLang="en-US" sz="2200" dirty="0" err="1">
                <a:solidFill>
                  <a:schemeClr val="tx1"/>
                </a:solidFill>
              </a:rPr>
              <a:t>suatu</a:t>
            </a:r>
            <a:r>
              <a:rPr lang="en-US" altLang="en-US" sz="2200" dirty="0">
                <a:solidFill>
                  <a:schemeClr val="tx1"/>
                </a:solidFill>
              </a:rPr>
              <a:t> </a:t>
            </a:r>
            <a:r>
              <a:rPr lang="en-US" altLang="en-US" sz="2200" dirty="0" err="1">
                <a:solidFill>
                  <a:schemeClr val="tx1"/>
                </a:solidFill>
              </a:rPr>
              <a:t>variabel</a:t>
            </a:r>
            <a:r>
              <a:rPr lang="en-US" altLang="en-US" sz="2200" dirty="0">
                <a:solidFill>
                  <a:schemeClr val="tx1"/>
                </a:solidFill>
              </a:rPr>
              <a:t>.</a:t>
            </a:r>
          </a:p>
          <a:p>
            <a:pPr algn="l" eaLnBrk="1" hangingPunct="1">
              <a:lnSpc>
                <a:spcPct val="80000"/>
              </a:lnSpc>
            </a:pPr>
            <a:r>
              <a:rPr lang="en-US" altLang="en-US" sz="2200" dirty="0">
                <a:solidFill>
                  <a:schemeClr val="tx1"/>
                </a:solidFill>
              </a:rPr>
              <a:t> </a:t>
            </a:r>
          </a:p>
          <a:p>
            <a:pPr algn="l" eaLnBrk="1" hangingPunct="1">
              <a:lnSpc>
                <a:spcPct val="80000"/>
              </a:lnSpc>
            </a:pPr>
            <a:r>
              <a:rPr lang="en-US" altLang="en-US" sz="2200" dirty="0" err="1">
                <a:solidFill>
                  <a:schemeClr val="tx1"/>
                </a:solidFill>
              </a:rPr>
              <a:t>Contoh</a:t>
            </a:r>
            <a:r>
              <a:rPr lang="en-US" altLang="en-US" sz="2200" dirty="0">
                <a:solidFill>
                  <a:schemeClr val="tx1"/>
                </a:solidFill>
              </a:rPr>
              <a:t> </a:t>
            </a:r>
            <a:r>
              <a:rPr lang="en-US" altLang="en-US" sz="2200" dirty="0" err="1">
                <a:solidFill>
                  <a:schemeClr val="tx1"/>
                </a:solidFill>
              </a:rPr>
              <a:t>Definisi</a:t>
            </a:r>
            <a:r>
              <a:rPr lang="en-US" altLang="en-US" sz="2200" dirty="0">
                <a:solidFill>
                  <a:schemeClr val="tx1"/>
                </a:solidFill>
              </a:rPr>
              <a:t> </a:t>
            </a:r>
            <a:r>
              <a:rPr lang="en-US" altLang="en-US" sz="2200" dirty="0" err="1">
                <a:solidFill>
                  <a:schemeClr val="tx1"/>
                </a:solidFill>
              </a:rPr>
              <a:t>Operasional</a:t>
            </a:r>
            <a:r>
              <a:rPr lang="en-US" altLang="en-US" sz="2200" dirty="0">
                <a:solidFill>
                  <a:schemeClr val="tx1"/>
                </a:solidFill>
              </a:rPr>
              <a:t>:</a:t>
            </a:r>
          </a:p>
          <a:p>
            <a:pPr algn="l" eaLnBrk="1" hangingPunct="1">
              <a:lnSpc>
                <a:spcPct val="80000"/>
              </a:lnSpc>
            </a:pPr>
            <a:r>
              <a:rPr lang="en-US" altLang="en-US" sz="2200" dirty="0">
                <a:solidFill>
                  <a:schemeClr val="tx1"/>
                </a:solidFill>
              </a:rPr>
              <a:t>Tingkat Pendidikan </a:t>
            </a:r>
            <a:r>
              <a:rPr lang="en-US" altLang="en-US" sz="2200" dirty="0" err="1">
                <a:solidFill>
                  <a:schemeClr val="tx1"/>
                </a:solidFill>
              </a:rPr>
              <a:t>adalah</a:t>
            </a:r>
            <a:r>
              <a:rPr lang="en-US" altLang="en-US" sz="2200" dirty="0">
                <a:solidFill>
                  <a:schemeClr val="tx1"/>
                </a:solidFill>
              </a:rPr>
              <a:t> </a:t>
            </a:r>
            <a:r>
              <a:rPr lang="en-US" altLang="en-US" sz="2200" dirty="0" err="1">
                <a:solidFill>
                  <a:schemeClr val="tx1"/>
                </a:solidFill>
              </a:rPr>
              <a:t>pemilikan</a:t>
            </a:r>
            <a:r>
              <a:rPr lang="en-US" altLang="en-US" sz="2200" dirty="0">
                <a:solidFill>
                  <a:schemeClr val="tx1"/>
                </a:solidFill>
              </a:rPr>
              <a:t> ijazah </a:t>
            </a:r>
            <a:r>
              <a:rPr lang="en-US" altLang="en-US" sz="2200" dirty="0" err="1">
                <a:solidFill>
                  <a:schemeClr val="tx1"/>
                </a:solidFill>
              </a:rPr>
              <a:t>terakhir</a:t>
            </a:r>
            <a:r>
              <a:rPr lang="en-US" altLang="en-US" sz="2200" dirty="0">
                <a:solidFill>
                  <a:schemeClr val="tx1"/>
                </a:solidFill>
              </a:rPr>
              <a:t> yang </a:t>
            </a:r>
            <a:r>
              <a:rPr lang="en-US" altLang="en-US" sz="2200" dirty="0" err="1">
                <a:solidFill>
                  <a:schemeClr val="tx1"/>
                </a:solidFill>
              </a:rPr>
              <a:t>diperoleh</a:t>
            </a:r>
            <a:r>
              <a:rPr lang="en-US" altLang="en-US" sz="2200" dirty="0">
                <a:solidFill>
                  <a:schemeClr val="tx1"/>
                </a:solidFill>
              </a:rPr>
              <a:t> </a:t>
            </a:r>
            <a:r>
              <a:rPr lang="en-US" altLang="en-US" sz="2200" dirty="0" err="1">
                <a:solidFill>
                  <a:schemeClr val="tx1"/>
                </a:solidFill>
              </a:rPr>
              <a:t>selama</a:t>
            </a:r>
            <a:r>
              <a:rPr lang="en-US" altLang="en-US" sz="2200" dirty="0">
                <a:solidFill>
                  <a:schemeClr val="tx1"/>
                </a:solidFill>
              </a:rPr>
              <a:t> </a:t>
            </a:r>
            <a:r>
              <a:rPr lang="en-US" altLang="en-US" sz="2200" dirty="0" err="1">
                <a:solidFill>
                  <a:schemeClr val="tx1"/>
                </a:solidFill>
              </a:rPr>
              <a:t>menempuh</a:t>
            </a:r>
            <a:r>
              <a:rPr lang="en-US" altLang="en-US" sz="2200" dirty="0">
                <a:solidFill>
                  <a:schemeClr val="tx1"/>
                </a:solidFill>
              </a:rPr>
              <a:t> Pendidikan formal.</a:t>
            </a:r>
          </a:p>
          <a:p>
            <a:pPr algn="l" eaLnBrk="1" hangingPunct="1">
              <a:lnSpc>
                <a:spcPct val="80000"/>
              </a:lnSpc>
            </a:pPr>
            <a:endParaRPr lang="en-US" altLang="en-US" sz="1100" dirty="0">
              <a:solidFill>
                <a:schemeClr val="tx1"/>
              </a:solidFill>
            </a:endParaRPr>
          </a:p>
          <a:p>
            <a:pPr algn="l" eaLnBrk="1" hangingPunct="1">
              <a:lnSpc>
                <a:spcPct val="80000"/>
              </a:lnSpc>
            </a:pPr>
            <a:r>
              <a:rPr lang="en-US" altLang="en-US" sz="2200" b="1" dirty="0" err="1">
                <a:solidFill>
                  <a:schemeClr val="tx1"/>
                </a:solidFill>
              </a:rPr>
              <a:t>Konsep</a:t>
            </a:r>
            <a:r>
              <a:rPr lang="en-US" altLang="en-US" sz="2200" b="1" dirty="0">
                <a:solidFill>
                  <a:schemeClr val="tx1"/>
                </a:solidFill>
              </a:rPr>
              <a:t>/</a:t>
            </a:r>
            <a:r>
              <a:rPr lang="en-US" altLang="en-US" sz="2200" b="1" dirty="0" err="1">
                <a:solidFill>
                  <a:schemeClr val="tx1"/>
                </a:solidFill>
              </a:rPr>
              <a:t>variabel</a:t>
            </a:r>
            <a:r>
              <a:rPr lang="en-US" altLang="en-US" sz="2200" b="1" dirty="0">
                <a:solidFill>
                  <a:schemeClr val="tx1"/>
                </a:solidFill>
              </a:rPr>
              <a:t>	      :	    Tingkat </a:t>
            </a:r>
            <a:r>
              <a:rPr lang="en-US" altLang="en-US" sz="2200" b="1" dirty="0" err="1">
                <a:solidFill>
                  <a:schemeClr val="tx1"/>
                </a:solidFill>
              </a:rPr>
              <a:t>pendidikan</a:t>
            </a:r>
            <a:r>
              <a:rPr lang="en-US" altLang="en-US" sz="2200" b="1" dirty="0">
                <a:solidFill>
                  <a:schemeClr val="tx1"/>
                </a:solidFill>
              </a:rPr>
              <a:t>	------   </a:t>
            </a:r>
            <a:r>
              <a:rPr lang="en-US" altLang="en-US" sz="2200" b="1" dirty="0" err="1">
                <a:solidFill>
                  <a:schemeClr val="tx1"/>
                </a:solidFill>
              </a:rPr>
              <a:t>abstrak</a:t>
            </a:r>
            <a:endParaRPr lang="en-US" altLang="en-US" sz="2200" dirty="0">
              <a:solidFill>
                <a:schemeClr val="tx1"/>
              </a:solidFill>
            </a:endParaRPr>
          </a:p>
          <a:p>
            <a:pPr algn="l" eaLnBrk="1" hangingPunct="1">
              <a:lnSpc>
                <a:spcPct val="80000"/>
              </a:lnSpc>
            </a:pPr>
            <a:r>
              <a:rPr lang="en-US" altLang="en-US" sz="2200" b="1" dirty="0">
                <a:solidFill>
                  <a:schemeClr val="tx1"/>
                </a:solidFill>
              </a:rPr>
              <a:t> </a:t>
            </a:r>
            <a:br>
              <a:rPr lang="en-US" altLang="en-US" sz="2200" dirty="0">
                <a:solidFill>
                  <a:schemeClr val="tx1"/>
                </a:solidFill>
              </a:rPr>
            </a:br>
            <a:endParaRPr lang="en-US" altLang="en-US" sz="2200" dirty="0">
              <a:solidFill>
                <a:schemeClr val="tx1"/>
              </a:solidFill>
            </a:endParaRPr>
          </a:p>
          <a:p>
            <a:pPr algn="l" eaLnBrk="1" hangingPunct="1">
              <a:lnSpc>
                <a:spcPct val="80000"/>
              </a:lnSpc>
            </a:pPr>
            <a:r>
              <a:rPr lang="en-US" altLang="en-US" sz="2200" b="1" dirty="0" err="1">
                <a:solidFill>
                  <a:schemeClr val="tx1"/>
                </a:solidFill>
              </a:rPr>
              <a:t>Definisi</a:t>
            </a:r>
            <a:r>
              <a:rPr lang="en-US" altLang="en-US" sz="2200" b="1" dirty="0">
                <a:solidFill>
                  <a:schemeClr val="tx1"/>
                </a:solidFill>
              </a:rPr>
              <a:t> </a:t>
            </a:r>
            <a:r>
              <a:rPr lang="en-US" altLang="en-US" sz="2200" b="1" dirty="0" err="1">
                <a:solidFill>
                  <a:schemeClr val="tx1"/>
                </a:solidFill>
              </a:rPr>
              <a:t>operasional</a:t>
            </a:r>
            <a:r>
              <a:rPr lang="en-US" altLang="en-US" sz="2200" b="1" dirty="0">
                <a:solidFill>
                  <a:schemeClr val="tx1"/>
                </a:solidFill>
              </a:rPr>
              <a:t>	:	</a:t>
            </a:r>
            <a:r>
              <a:rPr lang="en-US" altLang="en-US" sz="2200" b="1" dirty="0" err="1">
                <a:solidFill>
                  <a:schemeClr val="tx1"/>
                </a:solidFill>
              </a:rPr>
              <a:t>Pemilikan</a:t>
            </a:r>
            <a:r>
              <a:rPr lang="en-US" altLang="en-US" sz="2200" b="1" dirty="0">
                <a:solidFill>
                  <a:schemeClr val="tx1"/>
                </a:solidFill>
              </a:rPr>
              <a:t> ijazah </a:t>
            </a:r>
            <a:r>
              <a:rPr lang="en-US" altLang="en-US" sz="2200" b="1" dirty="0" err="1">
                <a:solidFill>
                  <a:schemeClr val="tx1"/>
                </a:solidFill>
              </a:rPr>
              <a:t>terakhir</a:t>
            </a:r>
            <a:r>
              <a:rPr lang="en-US" altLang="en-US" sz="2200" b="1" dirty="0">
                <a:solidFill>
                  <a:schemeClr val="tx1"/>
                </a:solidFill>
              </a:rPr>
              <a:t> ----   </a:t>
            </a:r>
            <a:r>
              <a:rPr lang="en-US" altLang="en-US" sz="2200" b="1" dirty="0" err="1">
                <a:solidFill>
                  <a:schemeClr val="tx1"/>
                </a:solidFill>
              </a:rPr>
              <a:t>konkrit</a:t>
            </a:r>
            <a:endParaRPr lang="en-US" altLang="en-US" sz="2200" dirty="0">
              <a:solidFill>
                <a:schemeClr val="tx1"/>
              </a:solidFill>
            </a:endParaRPr>
          </a:p>
          <a:p>
            <a:pPr algn="l" eaLnBrk="1" hangingPunct="1">
              <a:lnSpc>
                <a:spcPct val="80000"/>
              </a:lnSpc>
              <a:buFontTx/>
              <a:buNone/>
            </a:pPr>
            <a:endParaRPr lang="en-US" altLang="en-US" sz="2600" dirty="0">
              <a:solidFill>
                <a:srgbClr val="99FF33"/>
              </a:solidFill>
            </a:endParaRPr>
          </a:p>
        </p:txBody>
      </p:sp>
      <p:cxnSp>
        <p:nvCxnSpPr>
          <p:cNvPr id="5" name="Straight Arrow Connector 4"/>
          <p:cNvCxnSpPr>
            <a:cxnSpLocks/>
          </p:cNvCxnSpPr>
          <p:nvPr/>
        </p:nvCxnSpPr>
        <p:spPr>
          <a:xfrm>
            <a:off x="1259632" y="5854579"/>
            <a:ext cx="1588" cy="348112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  <a:scene3d>
            <a:camera prst="orthographicFront"/>
            <a:lightRig rig="threePt" dir="t"/>
          </a:scene3d>
          <a:sp3d>
            <a:bevelT w="31750"/>
          </a:sp3d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2381F3CE-3098-204F-B20A-140B7F12E594}"/>
              </a:ext>
            </a:extLst>
          </p:cNvPr>
          <p:cNvCxnSpPr>
            <a:cxnSpLocks/>
          </p:cNvCxnSpPr>
          <p:nvPr/>
        </p:nvCxnSpPr>
        <p:spPr>
          <a:xfrm>
            <a:off x="4716016" y="5842178"/>
            <a:ext cx="1588" cy="348112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  <a:scene3d>
            <a:camera prst="orthographicFront"/>
            <a:lightRig rig="threePt" dir="t"/>
          </a:scene3d>
          <a:sp3d>
            <a:bevelT w="31750"/>
          </a:sp3d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7426423B-9847-A94B-A790-894F01183155}"/>
              </a:ext>
            </a:extLst>
          </p:cNvPr>
          <p:cNvCxnSpPr>
            <a:cxnSpLocks/>
          </p:cNvCxnSpPr>
          <p:nvPr/>
        </p:nvCxnSpPr>
        <p:spPr>
          <a:xfrm>
            <a:off x="7380312" y="5854579"/>
            <a:ext cx="1588" cy="348112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  <a:scene3d>
            <a:camera prst="orthographicFront"/>
            <a:lightRig rig="threePt" dir="t"/>
          </a:scene3d>
          <a:sp3d>
            <a:bevelT w="31750"/>
          </a:sp3d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53446780"/>
      </p:ext>
    </p:extLst>
  </p:cSld>
  <p:clrMapOvr>
    <a:masterClrMapping/>
  </p:clrMapOvr>
  <p:transition spd="slow"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3"/>
          <p:cNvSpPr>
            <a:spLocks noGrp="1" noChangeArrowheads="1"/>
          </p:cNvSpPr>
          <p:nvPr>
            <p:ph idx="1"/>
          </p:nvPr>
        </p:nvSpPr>
        <p:spPr>
          <a:xfrm>
            <a:off x="107504" y="136525"/>
            <a:ext cx="8856984" cy="6584950"/>
          </a:xfrm>
          <a:noFill/>
          <a:ln w="25400">
            <a:solidFill>
              <a:schemeClr val="tx1"/>
            </a:solidFill>
          </a:ln>
        </p:spPr>
        <p:txBody>
          <a:bodyPr/>
          <a:lstStyle/>
          <a:p>
            <a:pPr algn="just" eaLnBrk="1" hangingPunct="1">
              <a:lnSpc>
                <a:spcPct val="80000"/>
              </a:lnSpc>
              <a:tabLst>
                <a:tab pos="715963" algn="l"/>
              </a:tabLst>
              <a:defRPr/>
            </a:pPr>
            <a:endParaRPr lang="en-US" sz="1400" dirty="0">
              <a:solidFill>
                <a:schemeClr val="bg1"/>
              </a:solidFill>
              <a:ea typeface="ＭＳ Ｐゴシック" charset="0"/>
              <a:cs typeface="ＭＳ Ｐゴシック" charset="0"/>
            </a:endParaRPr>
          </a:p>
          <a:p>
            <a:pPr algn="ctr" eaLnBrk="1" hangingPunct="1">
              <a:lnSpc>
                <a:spcPct val="80000"/>
              </a:lnSpc>
              <a:buFontTx/>
              <a:buNone/>
              <a:tabLst>
                <a:tab pos="715963" algn="l"/>
              </a:tabLst>
              <a:defRPr/>
            </a:pPr>
            <a:r>
              <a:rPr lang="en-US" b="1" dirty="0">
                <a:solidFill>
                  <a:sysClr val="windowText" lastClr="000000"/>
                </a:solidFill>
                <a:latin typeface="Apple Casual"/>
                <a:ea typeface="ＭＳ Ｐゴシック" charset="0"/>
                <a:cs typeface="Apple Casual"/>
              </a:rPr>
              <a:t>APA KONSEP ITU? </a:t>
            </a:r>
          </a:p>
          <a:p>
            <a:pPr algn="ctr" eaLnBrk="1" hangingPunct="1">
              <a:lnSpc>
                <a:spcPct val="80000"/>
              </a:lnSpc>
              <a:buFontTx/>
              <a:buNone/>
              <a:tabLst>
                <a:tab pos="715963" algn="l"/>
              </a:tabLst>
              <a:defRPr/>
            </a:pPr>
            <a:endParaRPr lang="en-US" b="1" dirty="0">
              <a:solidFill>
                <a:sysClr val="windowText" lastClr="000000"/>
              </a:solidFill>
              <a:latin typeface="Apple Casual"/>
              <a:ea typeface="ＭＳ Ｐゴシック" charset="0"/>
              <a:cs typeface="Apple Casual"/>
            </a:endParaRPr>
          </a:p>
          <a:p>
            <a:pPr algn="just" eaLnBrk="1" hangingPunct="1">
              <a:spcBef>
                <a:spcPts val="0"/>
              </a:spcBef>
              <a:spcAft>
                <a:spcPts val="1200"/>
              </a:spcAft>
              <a:tabLst>
                <a:tab pos="715963" algn="l"/>
              </a:tabLst>
              <a:defRPr/>
            </a:pPr>
            <a:r>
              <a:rPr lang="en-US" sz="2000" dirty="0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KONSEP </a:t>
            </a:r>
            <a:r>
              <a:rPr lang="en-US" sz="2000" dirty="0" err="1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atau</a:t>
            </a:r>
            <a:r>
              <a:rPr lang="en-US" sz="2000" dirty="0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 </a:t>
            </a:r>
            <a:r>
              <a:rPr lang="en-US" sz="2000" dirty="0" err="1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pengertian</a:t>
            </a:r>
            <a:r>
              <a:rPr lang="en-US" sz="2000" dirty="0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 </a:t>
            </a:r>
            <a:r>
              <a:rPr lang="en-US" sz="2000" dirty="0" err="1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dapat</a:t>
            </a:r>
            <a:r>
              <a:rPr lang="en-US" sz="2000" dirty="0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 </a:t>
            </a:r>
            <a:r>
              <a:rPr lang="en-US" sz="2000" dirty="0" err="1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diartikan</a:t>
            </a:r>
            <a:r>
              <a:rPr lang="en-US" sz="2000" dirty="0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 </a:t>
            </a:r>
            <a:r>
              <a:rPr lang="en-US" sz="2000" dirty="0" err="1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sebagai</a:t>
            </a:r>
            <a:r>
              <a:rPr lang="en-US" sz="2000" dirty="0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 ide </a:t>
            </a:r>
            <a:r>
              <a:rPr lang="en-US" sz="2000" dirty="0" err="1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atau</a:t>
            </a:r>
            <a:r>
              <a:rPr lang="en-US" sz="2000" dirty="0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 </a:t>
            </a:r>
            <a:r>
              <a:rPr lang="en-US" sz="2000" dirty="0" err="1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gagasan</a:t>
            </a:r>
            <a:r>
              <a:rPr lang="en-US" sz="2000" dirty="0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 yang </a:t>
            </a:r>
            <a:r>
              <a:rPr lang="en-US" sz="2000" dirty="0" err="1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bersifat</a:t>
            </a:r>
            <a:r>
              <a:rPr lang="en-US" sz="2000" dirty="0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 </a:t>
            </a:r>
            <a:r>
              <a:rPr lang="en-US" sz="2000" dirty="0" err="1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abstrak</a:t>
            </a:r>
            <a:r>
              <a:rPr lang="en-US" sz="2000" dirty="0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 </a:t>
            </a:r>
            <a:r>
              <a:rPr lang="en-US" sz="2000" dirty="0" err="1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untuk</a:t>
            </a:r>
            <a:r>
              <a:rPr lang="en-US" sz="2000" dirty="0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 </a:t>
            </a:r>
            <a:r>
              <a:rPr lang="en-US" sz="2000" dirty="0" err="1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menggambarkan</a:t>
            </a:r>
            <a:r>
              <a:rPr lang="en-US" sz="2000" dirty="0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 </a:t>
            </a:r>
            <a:r>
              <a:rPr lang="en-US" sz="2000" dirty="0" err="1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fenomena</a:t>
            </a:r>
            <a:r>
              <a:rPr lang="en-US" sz="2000" dirty="0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 </a:t>
            </a:r>
            <a:r>
              <a:rPr lang="en-US" sz="2000" dirty="0" err="1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sosial</a:t>
            </a:r>
            <a:r>
              <a:rPr lang="en-US" sz="2000" dirty="0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 </a:t>
            </a:r>
            <a:r>
              <a:rPr lang="en-US" sz="2000" dirty="0" err="1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maupun</a:t>
            </a:r>
            <a:r>
              <a:rPr lang="en-US" sz="2000" dirty="0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 </a:t>
            </a:r>
            <a:r>
              <a:rPr lang="en-US" sz="2000" dirty="0" err="1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fenomena</a:t>
            </a:r>
            <a:r>
              <a:rPr lang="en-US" sz="2000" dirty="0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 </a:t>
            </a:r>
            <a:r>
              <a:rPr lang="en-US" sz="2000" dirty="0" err="1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alami</a:t>
            </a:r>
            <a:r>
              <a:rPr lang="en-US" sz="2000" dirty="0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. </a:t>
            </a:r>
          </a:p>
          <a:p>
            <a:pPr algn="just" eaLnBrk="1" hangingPunct="1">
              <a:spcBef>
                <a:spcPts val="0"/>
              </a:spcBef>
              <a:spcAft>
                <a:spcPts val="1200"/>
              </a:spcAft>
              <a:tabLst>
                <a:tab pos="715963" algn="l"/>
              </a:tabLst>
              <a:defRPr/>
            </a:pPr>
            <a:r>
              <a:rPr lang="en-US" sz="2000" dirty="0" err="1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Konsep</a:t>
            </a:r>
            <a:r>
              <a:rPr lang="en-US" sz="2000" dirty="0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 </a:t>
            </a:r>
            <a:r>
              <a:rPr lang="en-US" sz="2000" dirty="0" err="1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dapat</a:t>
            </a:r>
            <a:r>
              <a:rPr lang="en-US" sz="2000" dirty="0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 pula </a:t>
            </a:r>
            <a:r>
              <a:rPr lang="en-US" sz="2000" dirty="0" err="1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diartikan</a:t>
            </a:r>
            <a:r>
              <a:rPr lang="en-US" sz="2000" dirty="0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 </a:t>
            </a:r>
            <a:r>
              <a:rPr lang="en-US" sz="2000" dirty="0" err="1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sebagai</a:t>
            </a:r>
            <a:r>
              <a:rPr lang="en-US" sz="2000" dirty="0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 </a:t>
            </a:r>
            <a:r>
              <a:rPr lang="en-US" sz="2000" dirty="0" err="1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generalisasi</a:t>
            </a:r>
            <a:r>
              <a:rPr lang="en-US" sz="2000" dirty="0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 </a:t>
            </a:r>
            <a:r>
              <a:rPr lang="en-US" sz="2000" dirty="0" err="1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dari</a:t>
            </a:r>
            <a:r>
              <a:rPr lang="en-US" sz="2000" dirty="0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 </a:t>
            </a:r>
            <a:r>
              <a:rPr lang="en-US" sz="2000" dirty="0" err="1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sekelompok</a:t>
            </a:r>
            <a:r>
              <a:rPr lang="en-US" sz="2000" dirty="0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 </a:t>
            </a:r>
            <a:r>
              <a:rPr lang="en-US" sz="2000" dirty="0" err="1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fenomena</a:t>
            </a:r>
            <a:r>
              <a:rPr lang="en-US" sz="2000" dirty="0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 </a:t>
            </a:r>
            <a:r>
              <a:rPr lang="en-US" sz="2000" dirty="0" err="1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tertentu</a:t>
            </a:r>
            <a:r>
              <a:rPr lang="en-US" sz="2000" dirty="0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, </a:t>
            </a:r>
            <a:r>
              <a:rPr lang="en-US" sz="2000" dirty="0" err="1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sehingga</a:t>
            </a:r>
            <a:r>
              <a:rPr lang="en-US" sz="2000" dirty="0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 </a:t>
            </a:r>
            <a:r>
              <a:rPr lang="en-US" sz="2000" dirty="0" err="1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dapat</a:t>
            </a:r>
            <a:r>
              <a:rPr lang="en-US" sz="2000" dirty="0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 </a:t>
            </a:r>
            <a:r>
              <a:rPr lang="en-US" sz="2000" dirty="0" err="1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dipakai</a:t>
            </a:r>
            <a:r>
              <a:rPr lang="en-US" sz="2000" dirty="0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 </a:t>
            </a:r>
            <a:r>
              <a:rPr lang="en-US" sz="2000" dirty="0" err="1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untuk</a:t>
            </a:r>
            <a:r>
              <a:rPr lang="en-US" sz="2000" dirty="0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 </a:t>
            </a:r>
            <a:r>
              <a:rPr lang="en-US" sz="2000" dirty="0" err="1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menggambarkan</a:t>
            </a:r>
            <a:r>
              <a:rPr lang="en-US" sz="2000" dirty="0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 </a:t>
            </a:r>
            <a:r>
              <a:rPr lang="en-US" sz="2000" dirty="0" err="1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berbagai</a:t>
            </a:r>
            <a:r>
              <a:rPr lang="en-US" sz="2000" dirty="0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 </a:t>
            </a:r>
            <a:r>
              <a:rPr lang="en-US" sz="2000" dirty="0" err="1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fenomena</a:t>
            </a:r>
            <a:r>
              <a:rPr lang="en-US" sz="2000" dirty="0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 yang </a:t>
            </a:r>
            <a:r>
              <a:rPr lang="en-US" sz="2000" dirty="0" err="1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memiliki</a:t>
            </a:r>
            <a:r>
              <a:rPr lang="en-US" sz="2000" dirty="0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 </a:t>
            </a:r>
            <a:r>
              <a:rPr lang="en-US" sz="2000" dirty="0" err="1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karakteristik</a:t>
            </a:r>
            <a:r>
              <a:rPr lang="en-US" sz="2000" dirty="0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/</a:t>
            </a:r>
            <a:r>
              <a:rPr lang="en-US" sz="2000" dirty="0" err="1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atribut</a:t>
            </a:r>
            <a:r>
              <a:rPr lang="en-US" sz="2000" dirty="0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 </a:t>
            </a:r>
            <a:r>
              <a:rPr lang="en-US" sz="2000" dirty="0" err="1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sama</a:t>
            </a:r>
            <a:r>
              <a:rPr lang="en-US" sz="2000" dirty="0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.</a:t>
            </a:r>
          </a:p>
          <a:p>
            <a:pPr algn="just" eaLnBrk="1" hangingPunct="1">
              <a:spcBef>
                <a:spcPts val="0"/>
              </a:spcBef>
              <a:spcAft>
                <a:spcPts val="1200"/>
              </a:spcAft>
              <a:tabLst>
                <a:tab pos="715963" algn="l"/>
              </a:tabLst>
              <a:defRPr/>
            </a:pPr>
            <a:r>
              <a:rPr lang="en-US" sz="2000" dirty="0" err="1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Mudahnya</a:t>
            </a:r>
            <a:r>
              <a:rPr lang="en-US" sz="2000" dirty="0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, </a:t>
            </a:r>
            <a:r>
              <a:rPr lang="en-US" sz="2000" dirty="0" err="1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konsep</a:t>
            </a:r>
            <a:r>
              <a:rPr lang="en-US" sz="2000" dirty="0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 </a:t>
            </a:r>
            <a:r>
              <a:rPr lang="en-US" sz="2000" dirty="0" err="1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adalah</a:t>
            </a:r>
            <a:r>
              <a:rPr lang="en-US" sz="2000" dirty="0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 </a:t>
            </a:r>
            <a:r>
              <a:rPr lang="en-US" sz="2000" dirty="0" err="1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sebuah</a:t>
            </a:r>
            <a:r>
              <a:rPr lang="en-US" sz="2000" dirty="0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 kata yang </a:t>
            </a:r>
            <a:r>
              <a:rPr lang="en-US" sz="2000" dirty="0" err="1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melambangkan</a:t>
            </a:r>
            <a:r>
              <a:rPr lang="en-US" sz="2000" dirty="0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 </a:t>
            </a:r>
            <a:r>
              <a:rPr lang="en-US" sz="2000" dirty="0" err="1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suatu</a:t>
            </a:r>
            <a:r>
              <a:rPr lang="en-US" sz="2000" dirty="0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 </a:t>
            </a:r>
            <a:r>
              <a:rPr lang="en-US" sz="2000" dirty="0" err="1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gagasan</a:t>
            </a:r>
            <a:r>
              <a:rPr lang="en-US" sz="2000" dirty="0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 </a:t>
            </a:r>
            <a:r>
              <a:rPr lang="en-US" sz="2000" dirty="0" err="1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tentang</a:t>
            </a:r>
            <a:r>
              <a:rPr lang="en-US" sz="2000" dirty="0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 </a:t>
            </a:r>
            <a:r>
              <a:rPr lang="en-US" sz="2000" dirty="0" err="1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adanya</a:t>
            </a:r>
            <a:r>
              <a:rPr lang="en-US" sz="2000" dirty="0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 </a:t>
            </a:r>
            <a:r>
              <a:rPr lang="en-US" sz="2000" dirty="0" err="1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suatu</a:t>
            </a:r>
            <a:r>
              <a:rPr lang="en-US" sz="2000" dirty="0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 </a:t>
            </a:r>
            <a:r>
              <a:rPr lang="en-US" sz="2000" dirty="0" err="1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fenomena</a:t>
            </a:r>
            <a:r>
              <a:rPr lang="en-US" sz="2000" dirty="0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.</a:t>
            </a:r>
          </a:p>
          <a:p>
            <a:pPr algn="just" eaLnBrk="1" hangingPunct="1">
              <a:spcBef>
                <a:spcPts val="0"/>
              </a:spcBef>
              <a:spcAft>
                <a:spcPts val="1200"/>
              </a:spcAft>
              <a:buFontTx/>
              <a:buNone/>
              <a:tabLst>
                <a:tab pos="715963" algn="l"/>
              </a:tabLst>
              <a:defRPr/>
            </a:pPr>
            <a:r>
              <a:rPr lang="en-US" sz="2000" dirty="0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	</a:t>
            </a:r>
            <a:r>
              <a:rPr lang="en-US" sz="2000" dirty="0" err="1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Contoh</a:t>
            </a:r>
            <a:r>
              <a:rPr lang="en-US" sz="2000" dirty="0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: </a:t>
            </a:r>
          </a:p>
          <a:p>
            <a:pPr algn="just" eaLnBrk="1" hangingPunct="1">
              <a:spcBef>
                <a:spcPts val="0"/>
              </a:spcBef>
              <a:spcAft>
                <a:spcPts val="1200"/>
              </a:spcAft>
              <a:buFontTx/>
              <a:buNone/>
              <a:tabLst>
                <a:tab pos="715963" algn="l"/>
              </a:tabLst>
              <a:defRPr/>
            </a:pPr>
            <a:r>
              <a:rPr lang="en-US" sz="2000" dirty="0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	Kita </a:t>
            </a:r>
            <a:r>
              <a:rPr lang="en-US" sz="2000" dirty="0" err="1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mengenal</a:t>
            </a:r>
            <a:r>
              <a:rPr lang="en-US" sz="2000" dirty="0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 </a:t>
            </a:r>
            <a:r>
              <a:rPr lang="en-US" sz="2000" dirty="0" err="1">
                <a:solidFill>
                  <a:sysClr val="windowText" lastClr="000000"/>
                </a:solidFill>
              </a:rPr>
              <a:t>istilah</a:t>
            </a:r>
            <a:r>
              <a:rPr lang="en-US" sz="2000" dirty="0">
                <a:solidFill>
                  <a:sysClr val="windowText" lastClr="000000"/>
                </a:solidFill>
              </a:rPr>
              <a:t> “</a:t>
            </a:r>
            <a:r>
              <a:rPr lang="en-US" sz="2000" dirty="0" err="1">
                <a:solidFill>
                  <a:sysClr val="windowText" lastClr="000000"/>
                </a:solidFill>
              </a:rPr>
              <a:t>Mahasiswa</a:t>
            </a:r>
            <a:r>
              <a:rPr lang="en-US" sz="2000" dirty="0">
                <a:solidFill>
                  <a:sysClr val="windowText" lastClr="000000"/>
                </a:solidFill>
              </a:rPr>
              <a:t>”. </a:t>
            </a:r>
            <a:r>
              <a:rPr lang="en-US" sz="2000" dirty="0" err="1">
                <a:solidFill>
                  <a:sysClr val="windowText" lastClr="000000"/>
                </a:solidFill>
              </a:rPr>
              <a:t>Apa</a:t>
            </a:r>
            <a:r>
              <a:rPr lang="en-US" sz="2000" dirty="0">
                <a:solidFill>
                  <a:sysClr val="windowText" lastClr="000000"/>
                </a:solidFill>
              </a:rPr>
              <a:t> </a:t>
            </a:r>
            <a:r>
              <a:rPr lang="en-US" sz="2000" dirty="0" err="1">
                <a:solidFill>
                  <a:sysClr val="windowText" lastClr="000000"/>
                </a:solidFill>
              </a:rPr>
              <a:t>pengertian</a:t>
            </a:r>
            <a:r>
              <a:rPr lang="en-US" sz="2000" dirty="0">
                <a:solidFill>
                  <a:sysClr val="windowText" lastClr="000000"/>
                </a:solidFill>
              </a:rPr>
              <a:t>/</a:t>
            </a:r>
            <a:r>
              <a:rPr lang="en-US" sz="2000" dirty="0" err="1">
                <a:solidFill>
                  <a:sysClr val="windowText" lastClr="000000"/>
                </a:solidFill>
              </a:rPr>
              <a:t>konsep</a:t>
            </a:r>
            <a:r>
              <a:rPr lang="en-US" sz="2000" dirty="0">
                <a:solidFill>
                  <a:sysClr val="windowText" lastClr="000000"/>
                </a:solidFill>
              </a:rPr>
              <a:t> </a:t>
            </a:r>
            <a:r>
              <a:rPr lang="en-US" sz="2000" dirty="0" err="1">
                <a:solidFill>
                  <a:sysClr val="windowText" lastClr="000000"/>
                </a:solidFill>
              </a:rPr>
              <a:t>Mahasiswa</a:t>
            </a:r>
            <a:r>
              <a:rPr lang="en-US" sz="2000" dirty="0">
                <a:solidFill>
                  <a:sysClr val="windowText" lastClr="000000"/>
                </a:solidFill>
              </a:rPr>
              <a:t> </a:t>
            </a:r>
            <a:r>
              <a:rPr lang="en-US" sz="2000" dirty="0" err="1">
                <a:solidFill>
                  <a:sysClr val="windowText" lastClr="000000"/>
                </a:solidFill>
              </a:rPr>
              <a:t>itu</a:t>
            </a:r>
            <a:r>
              <a:rPr lang="en-US" sz="2000" dirty="0">
                <a:solidFill>
                  <a:sysClr val="windowText" lastClr="000000"/>
                </a:solidFill>
              </a:rPr>
              <a:t>?</a:t>
            </a:r>
          </a:p>
          <a:p>
            <a:pPr marL="323850" indent="0" algn="just" eaLnBrk="1" hangingPunct="1">
              <a:spcBef>
                <a:spcPts val="0"/>
              </a:spcBef>
              <a:spcAft>
                <a:spcPts val="1200"/>
              </a:spcAft>
              <a:buFontTx/>
              <a:buNone/>
              <a:defRPr/>
            </a:pPr>
            <a:r>
              <a:rPr lang="en-US" sz="2000" dirty="0" err="1">
                <a:solidFill>
                  <a:sysClr val="windowText" lastClr="000000"/>
                </a:solidFill>
              </a:rPr>
              <a:t>Mahasiswa</a:t>
            </a:r>
            <a:r>
              <a:rPr lang="en-US" sz="2000" dirty="0">
                <a:solidFill>
                  <a:sysClr val="windowText" lastClr="000000"/>
                </a:solidFill>
              </a:rPr>
              <a:t> </a:t>
            </a:r>
            <a:r>
              <a:rPr lang="en-US" sz="2000" dirty="0" err="1">
                <a:solidFill>
                  <a:sysClr val="windowText" lastClr="000000"/>
                </a:solidFill>
              </a:rPr>
              <a:t>adalah</a:t>
            </a:r>
            <a:r>
              <a:rPr lang="en-US" sz="2000" dirty="0">
                <a:solidFill>
                  <a:sysClr val="windowText" lastClr="000000"/>
                </a:solidFill>
              </a:rPr>
              <a:t> status orang yang </a:t>
            </a:r>
            <a:r>
              <a:rPr lang="en-US" sz="2000" dirty="0" err="1">
                <a:solidFill>
                  <a:sysClr val="windowText" lastClr="000000"/>
                </a:solidFill>
              </a:rPr>
              <a:t>terdaftar</a:t>
            </a:r>
            <a:r>
              <a:rPr lang="en-US" sz="2000" dirty="0">
                <a:solidFill>
                  <a:sysClr val="windowText" lastClr="000000"/>
                </a:solidFill>
              </a:rPr>
              <a:t> </a:t>
            </a:r>
            <a:r>
              <a:rPr lang="en-US" sz="2000" dirty="0" err="1">
                <a:solidFill>
                  <a:sysClr val="windowText" lastClr="000000"/>
                </a:solidFill>
              </a:rPr>
              <a:t>sebagai</a:t>
            </a:r>
            <a:r>
              <a:rPr lang="en-US" sz="2000" dirty="0">
                <a:solidFill>
                  <a:sysClr val="windowText" lastClr="000000"/>
                </a:solidFill>
              </a:rPr>
              <a:t> </a:t>
            </a:r>
            <a:r>
              <a:rPr lang="en-US" sz="2000" dirty="0" err="1">
                <a:solidFill>
                  <a:sysClr val="windowText" lastClr="000000"/>
                </a:solidFill>
              </a:rPr>
              <a:t>peserta</a:t>
            </a:r>
            <a:r>
              <a:rPr lang="en-US" sz="2000" dirty="0">
                <a:solidFill>
                  <a:sysClr val="windowText" lastClr="000000"/>
                </a:solidFill>
              </a:rPr>
              <a:t> </a:t>
            </a:r>
            <a:r>
              <a:rPr lang="en-US" sz="2000" dirty="0" err="1">
                <a:solidFill>
                  <a:sysClr val="windowText" lastClr="000000"/>
                </a:solidFill>
              </a:rPr>
              <a:t>didik</a:t>
            </a:r>
            <a:r>
              <a:rPr lang="en-US" sz="2000" dirty="0">
                <a:solidFill>
                  <a:sysClr val="windowText" lastClr="000000"/>
                </a:solidFill>
              </a:rPr>
              <a:t> pada </a:t>
            </a:r>
            <a:r>
              <a:rPr lang="en-US" sz="2000" dirty="0" err="1">
                <a:solidFill>
                  <a:sysClr val="windowText" lastClr="000000"/>
                </a:solidFill>
              </a:rPr>
              <a:t>lembaga</a:t>
            </a:r>
            <a:r>
              <a:rPr lang="en-US" sz="2000" dirty="0">
                <a:solidFill>
                  <a:sysClr val="windowText" lastClr="000000"/>
                </a:solidFill>
              </a:rPr>
              <a:t> </a:t>
            </a:r>
            <a:r>
              <a:rPr lang="en-US" sz="2000" dirty="0" err="1">
                <a:solidFill>
                  <a:sysClr val="windowText" lastClr="000000"/>
                </a:solidFill>
              </a:rPr>
              <a:t>pergurun</a:t>
            </a:r>
            <a:r>
              <a:rPr lang="en-US" sz="2000" dirty="0">
                <a:solidFill>
                  <a:sysClr val="windowText" lastClr="000000"/>
                </a:solidFill>
              </a:rPr>
              <a:t> </a:t>
            </a:r>
            <a:r>
              <a:rPr lang="en-US" sz="2000" dirty="0" err="1">
                <a:solidFill>
                  <a:sysClr val="windowText" lastClr="000000"/>
                </a:solidFill>
              </a:rPr>
              <a:t>tinggi</a:t>
            </a:r>
            <a:r>
              <a:rPr lang="en-US" sz="2000" dirty="0">
                <a:solidFill>
                  <a:sysClr val="windowText" lastClr="000000"/>
                </a:solidFill>
              </a:rPr>
              <a:t>.</a:t>
            </a:r>
          </a:p>
          <a:p>
            <a:pPr marL="323850" indent="0" algn="just" eaLnBrk="1" hangingPunct="1">
              <a:spcBef>
                <a:spcPts val="0"/>
              </a:spcBef>
              <a:spcAft>
                <a:spcPts val="1200"/>
              </a:spcAft>
              <a:buFontTx/>
              <a:buNone/>
              <a:defRPr/>
            </a:pPr>
            <a:r>
              <a:rPr lang="en-US" sz="2000" dirty="0" err="1">
                <a:solidFill>
                  <a:sysClr val="windowText" lastClr="000000"/>
                </a:solidFill>
              </a:rPr>
              <a:t>Dengan</a:t>
            </a:r>
            <a:r>
              <a:rPr lang="en-US" sz="2000" dirty="0">
                <a:solidFill>
                  <a:sysClr val="windowText" lastClr="000000"/>
                </a:solidFill>
              </a:rPr>
              <a:t> </a:t>
            </a:r>
            <a:r>
              <a:rPr lang="en-US" sz="2000" dirty="0" err="1">
                <a:solidFill>
                  <a:sysClr val="windowText" lastClr="000000"/>
                </a:solidFill>
              </a:rPr>
              <a:t>demikian</a:t>
            </a:r>
            <a:r>
              <a:rPr lang="en-US" sz="2000" dirty="0">
                <a:solidFill>
                  <a:sysClr val="windowText" lastClr="000000"/>
                </a:solidFill>
              </a:rPr>
              <a:t>, </a:t>
            </a:r>
            <a:r>
              <a:rPr lang="en-US" sz="2000" dirty="0" err="1">
                <a:solidFill>
                  <a:sysClr val="windowText" lastClr="000000"/>
                </a:solidFill>
              </a:rPr>
              <a:t>istilah</a:t>
            </a:r>
            <a:r>
              <a:rPr lang="en-US" sz="2000" dirty="0">
                <a:solidFill>
                  <a:sysClr val="windowText" lastClr="000000"/>
                </a:solidFill>
              </a:rPr>
              <a:t> </a:t>
            </a:r>
            <a:r>
              <a:rPr lang="en-US" sz="2000" dirty="0" err="1">
                <a:solidFill>
                  <a:sysClr val="windowText" lastClr="000000"/>
                </a:solidFill>
              </a:rPr>
              <a:t>Mahasiswa</a:t>
            </a:r>
            <a:r>
              <a:rPr lang="en-US" sz="2000" dirty="0">
                <a:solidFill>
                  <a:sysClr val="windowText" lastClr="000000"/>
                </a:solidFill>
              </a:rPr>
              <a:t> </a:t>
            </a:r>
            <a:r>
              <a:rPr lang="en-US" sz="2000" dirty="0" err="1">
                <a:solidFill>
                  <a:sysClr val="windowText" lastClr="000000"/>
                </a:solidFill>
              </a:rPr>
              <a:t>secara</a:t>
            </a:r>
            <a:r>
              <a:rPr lang="en-US" sz="2000" dirty="0">
                <a:solidFill>
                  <a:sysClr val="windowText" lastClr="000000"/>
                </a:solidFill>
              </a:rPr>
              <a:t> </a:t>
            </a:r>
            <a:r>
              <a:rPr lang="en-US" sz="2000" dirty="0" err="1">
                <a:solidFill>
                  <a:sysClr val="windowText" lastClr="000000"/>
                </a:solidFill>
              </a:rPr>
              <a:t>spesifik</a:t>
            </a:r>
            <a:r>
              <a:rPr lang="en-US" sz="2000" dirty="0">
                <a:solidFill>
                  <a:sysClr val="windowText" lastClr="000000"/>
                </a:solidFill>
              </a:rPr>
              <a:t> </a:t>
            </a:r>
            <a:r>
              <a:rPr lang="en-US" sz="2000" dirty="0" err="1">
                <a:solidFill>
                  <a:sysClr val="windowText" lastClr="000000"/>
                </a:solidFill>
              </a:rPr>
              <a:t>digunakan</a:t>
            </a:r>
            <a:r>
              <a:rPr lang="en-US" sz="2000" dirty="0">
                <a:solidFill>
                  <a:sysClr val="windowText" lastClr="000000"/>
                </a:solidFill>
              </a:rPr>
              <a:t> </a:t>
            </a:r>
            <a:r>
              <a:rPr lang="en-US" sz="2000" dirty="0" err="1">
                <a:solidFill>
                  <a:sysClr val="windowText" lastClr="000000"/>
                </a:solidFill>
              </a:rPr>
              <a:t>untuk</a:t>
            </a:r>
            <a:r>
              <a:rPr lang="en-US" sz="2000" dirty="0">
                <a:solidFill>
                  <a:sysClr val="windowText" lastClr="000000"/>
                </a:solidFill>
              </a:rPr>
              <a:t> </a:t>
            </a:r>
            <a:r>
              <a:rPr lang="en-US" sz="2000" dirty="0" err="1">
                <a:solidFill>
                  <a:sysClr val="windowText" lastClr="000000"/>
                </a:solidFill>
              </a:rPr>
              <a:t>menunjuk</a:t>
            </a:r>
            <a:r>
              <a:rPr lang="en-US" sz="2000" dirty="0">
                <a:solidFill>
                  <a:sysClr val="windowText" lastClr="000000"/>
                </a:solidFill>
              </a:rPr>
              <a:t> status orang yang </a:t>
            </a:r>
            <a:r>
              <a:rPr lang="en-US" sz="2000" dirty="0" err="1">
                <a:solidFill>
                  <a:sysClr val="windowText" lastClr="000000"/>
                </a:solidFill>
              </a:rPr>
              <a:t>terdaftar</a:t>
            </a:r>
            <a:r>
              <a:rPr lang="en-US" sz="2000" dirty="0">
                <a:solidFill>
                  <a:sysClr val="windowText" lastClr="000000"/>
                </a:solidFill>
              </a:rPr>
              <a:t> </a:t>
            </a:r>
            <a:r>
              <a:rPr lang="en-US" sz="2000" dirty="0" err="1">
                <a:solidFill>
                  <a:sysClr val="windowText" lastClr="000000"/>
                </a:solidFill>
              </a:rPr>
              <a:t>sebagai</a:t>
            </a:r>
            <a:r>
              <a:rPr lang="en-US" sz="2000" dirty="0">
                <a:solidFill>
                  <a:sysClr val="windowText" lastClr="000000"/>
                </a:solidFill>
              </a:rPr>
              <a:t> </a:t>
            </a:r>
            <a:r>
              <a:rPr lang="en-US" sz="2000" dirty="0" err="1">
                <a:solidFill>
                  <a:sysClr val="windowText" lastClr="000000"/>
                </a:solidFill>
              </a:rPr>
              <a:t>peserta</a:t>
            </a:r>
            <a:r>
              <a:rPr lang="en-US" sz="2000" dirty="0">
                <a:solidFill>
                  <a:sysClr val="windowText" lastClr="000000"/>
                </a:solidFill>
              </a:rPr>
              <a:t> </a:t>
            </a:r>
            <a:r>
              <a:rPr lang="en-US" sz="2000" dirty="0" err="1">
                <a:solidFill>
                  <a:sysClr val="windowText" lastClr="000000"/>
                </a:solidFill>
              </a:rPr>
              <a:t>didik</a:t>
            </a:r>
            <a:r>
              <a:rPr lang="en-US" sz="2000" dirty="0">
                <a:solidFill>
                  <a:sysClr val="windowText" lastClr="000000"/>
                </a:solidFill>
              </a:rPr>
              <a:t> pada </a:t>
            </a:r>
            <a:r>
              <a:rPr lang="en-US" sz="2000" dirty="0" err="1">
                <a:solidFill>
                  <a:sysClr val="windowText" lastClr="000000"/>
                </a:solidFill>
              </a:rPr>
              <a:t>perguruan</a:t>
            </a:r>
            <a:r>
              <a:rPr lang="en-US" sz="2000" dirty="0">
                <a:solidFill>
                  <a:sysClr val="windowText" lastClr="000000"/>
                </a:solidFill>
              </a:rPr>
              <a:t> </a:t>
            </a:r>
            <a:r>
              <a:rPr lang="en-US" sz="2000" dirty="0" err="1">
                <a:solidFill>
                  <a:sysClr val="windowText" lastClr="000000"/>
                </a:solidFill>
              </a:rPr>
              <a:t>tinggi</a:t>
            </a:r>
            <a:r>
              <a:rPr lang="en-US" sz="2000" dirty="0">
                <a:solidFill>
                  <a:sysClr val="windowText" lastClr="000000"/>
                </a:solidFill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463548659"/>
      </p:ext>
    </p:extLst>
  </p:cSld>
  <p:clrMapOvr>
    <a:masterClrMapping/>
  </p:clrMapOvr>
  <p:transition spd="slow"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Title 1"/>
          <p:cNvSpPr>
            <a:spLocks noGrp="1"/>
          </p:cNvSpPr>
          <p:nvPr>
            <p:ph type="title"/>
          </p:nvPr>
        </p:nvSpPr>
        <p:spPr>
          <a:xfrm>
            <a:off x="457200" y="154520"/>
            <a:ext cx="8229600" cy="673100"/>
          </a:xfrm>
        </p:spPr>
        <p:txBody>
          <a:bodyPr/>
          <a:lstStyle/>
          <a:p>
            <a:r>
              <a:rPr lang="en-US" altLang="en-US" dirty="0">
                <a:solidFill>
                  <a:srgbClr val="FF0000"/>
                </a:solidFill>
                <a:latin typeface="Apple Casual" charset="0"/>
              </a:rPr>
              <a:t>KONSEPTUALISASI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9062" y="1187449"/>
            <a:ext cx="8905875" cy="5351463"/>
          </a:xfrm>
          <a:ln w="25400">
            <a:solidFill>
              <a:schemeClr val="accent1"/>
            </a:solidFill>
          </a:ln>
        </p:spPr>
        <p:txBody>
          <a:bodyPr/>
          <a:lstStyle/>
          <a:p>
            <a:pPr>
              <a:spcBef>
                <a:spcPts val="0"/>
              </a:spcBef>
              <a:spcAft>
                <a:spcPts val="1200"/>
              </a:spcAft>
              <a:defRPr/>
            </a:pPr>
            <a:r>
              <a:rPr lang="en-US" sz="2400" dirty="0" err="1">
                <a:ea typeface="ＭＳ Ｐゴシック" charset="0"/>
                <a:cs typeface="ＭＳ Ｐゴシック" charset="0"/>
              </a:rPr>
              <a:t>Konseptualisasi</a:t>
            </a:r>
            <a:r>
              <a:rPr lang="en-US" sz="2400" dirty="0">
                <a:ea typeface="ＭＳ Ｐゴシック" charset="0"/>
                <a:cs typeface="ＭＳ Ｐゴシック" charset="0"/>
              </a:rPr>
              <a:t> </a:t>
            </a:r>
            <a:r>
              <a:rPr lang="en-US" sz="2400" dirty="0" err="1">
                <a:ea typeface="ＭＳ Ｐゴシック" charset="0"/>
                <a:cs typeface="ＭＳ Ｐゴシック" charset="0"/>
              </a:rPr>
              <a:t>adalah</a:t>
            </a:r>
            <a:r>
              <a:rPr lang="en-US" sz="2400" dirty="0">
                <a:ea typeface="ＭＳ Ｐゴシック" charset="0"/>
                <a:cs typeface="ＭＳ Ｐゴシック" charset="0"/>
              </a:rPr>
              <a:t> </a:t>
            </a:r>
            <a:r>
              <a:rPr lang="en-US" sz="2400" dirty="0" err="1">
                <a:ea typeface="ＭＳ Ｐゴシック" charset="0"/>
                <a:cs typeface="ＭＳ Ｐゴシック" charset="0"/>
              </a:rPr>
              <a:t>mengubah</a:t>
            </a:r>
            <a:r>
              <a:rPr lang="en-US" sz="2400" dirty="0">
                <a:ea typeface="ＭＳ Ｐゴシック" charset="0"/>
                <a:cs typeface="ＭＳ Ｐゴシック" charset="0"/>
              </a:rPr>
              <a:t> </a:t>
            </a:r>
            <a:r>
              <a:rPr lang="en-US" sz="2400" dirty="0" err="1">
                <a:ea typeface="ＭＳ Ｐゴシック" charset="0"/>
                <a:cs typeface="ＭＳ Ｐゴシック" charset="0"/>
              </a:rPr>
              <a:t>fenomena</a:t>
            </a:r>
            <a:r>
              <a:rPr lang="en-US" sz="2400" dirty="0">
                <a:ea typeface="ＭＳ Ｐゴシック" charset="0"/>
                <a:cs typeface="ＭＳ Ｐゴシック" charset="0"/>
              </a:rPr>
              <a:t> yang </a:t>
            </a:r>
            <a:r>
              <a:rPr lang="en-US" sz="2400" dirty="0" err="1">
                <a:ea typeface="ＭＳ Ｐゴシック" charset="0"/>
                <a:cs typeface="ＭＳ Ｐゴシック" charset="0"/>
              </a:rPr>
              <a:t>terobservasi</a:t>
            </a:r>
            <a:r>
              <a:rPr lang="en-US" sz="2400" dirty="0">
                <a:ea typeface="ＭＳ Ｐゴシック" charset="0"/>
                <a:cs typeface="ＭＳ Ｐゴシック" charset="0"/>
              </a:rPr>
              <a:t> (</a:t>
            </a:r>
            <a:r>
              <a:rPr lang="en-US" sz="2400" dirty="0" err="1">
                <a:ea typeface="ＭＳ Ｐゴシック" charset="0"/>
                <a:cs typeface="ＭＳ Ｐゴシック" charset="0"/>
              </a:rPr>
              <a:t>fakta</a:t>
            </a:r>
            <a:r>
              <a:rPr lang="en-US" sz="2400" dirty="0">
                <a:ea typeface="ＭＳ Ｐゴシック" charset="0"/>
                <a:cs typeface="ＭＳ Ｐゴシック" charset="0"/>
              </a:rPr>
              <a:t> </a:t>
            </a:r>
            <a:r>
              <a:rPr lang="en-US" sz="2400" dirty="0" err="1">
                <a:ea typeface="ＭＳ Ｐゴシック" charset="0"/>
                <a:cs typeface="ＭＳ Ｐゴシック" charset="0"/>
              </a:rPr>
              <a:t>empirik</a:t>
            </a:r>
            <a:r>
              <a:rPr lang="en-US" sz="2400" dirty="0">
                <a:ea typeface="ＭＳ Ｐゴシック" charset="0"/>
                <a:cs typeface="ＭＳ Ｐゴシック" charset="0"/>
              </a:rPr>
              <a:t>) </a:t>
            </a:r>
            <a:r>
              <a:rPr lang="en-US" sz="2400" dirty="0" err="1">
                <a:ea typeface="ＭＳ Ｐゴシック" charset="0"/>
                <a:cs typeface="ＭＳ Ｐゴシック" charset="0"/>
              </a:rPr>
              <a:t>menjadi</a:t>
            </a:r>
            <a:r>
              <a:rPr lang="en-US" sz="2400" dirty="0">
                <a:ea typeface="ＭＳ Ｐゴシック" charset="0"/>
                <a:cs typeface="ＭＳ Ｐゴシック" charset="0"/>
              </a:rPr>
              <a:t> </a:t>
            </a:r>
            <a:r>
              <a:rPr lang="en-US" sz="2400" dirty="0" err="1">
                <a:ea typeface="ＭＳ Ｐゴシック" charset="0"/>
                <a:cs typeface="ＭＳ Ｐゴシック" charset="0"/>
              </a:rPr>
              <a:t>gagasan</a:t>
            </a:r>
            <a:r>
              <a:rPr lang="en-US" sz="2400" dirty="0">
                <a:ea typeface="ＭＳ Ｐゴシック" charset="0"/>
                <a:cs typeface="ＭＳ Ｐゴシック" charset="0"/>
              </a:rPr>
              <a:t> yang </a:t>
            </a:r>
            <a:r>
              <a:rPr lang="en-US" sz="2400" dirty="0" err="1">
                <a:ea typeface="ＭＳ Ｐゴシック" charset="0"/>
                <a:cs typeface="ＭＳ Ｐゴシック" charset="0"/>
              </a:rPr>
              <a:t>bersifat</a:t>
            </a:r>
            <a:r>
              <a:rPr lang="en-US" sz="2400" dirty="0">
                <a:ea typeface="ＭＳ Ｐゴシック" charset="0"/>
                <a:cs typeface="ＭＳ Ｐゴシック" charset="0"/>
              </a:rPr>
              <a:t> </a:t>
            </a:r>
            <a:r>
              <a:rPr lang="en-US" sz="2400" dirty="0" err="1">
                <a:ea typeface="ＭＳ Ｐゴシック" charset="0"/>
                <a:cs typeface="ＭＳ Ｐゴシック" charset="0"/>
              </a:rPr>
              <a:t>abstrak</a:t>
            </a:r>
            <a:r>
              <a:rPr lang="en-US" sz="2400" dirty="0">
                <a:ea typeface="ＭＳ Ｐゴシック" charset="0"/>
                <a:cs typeface="ＭＳ Ｐゴシック" charset="0"/>
              </a:rPr>
              <a:t>. </a:t>
            </a:r>
          </a:p>
          <a:p>
            <a:pPr>
              <a:spcBef>
                <a:spcPts val="0"/>
              </a:spcBef>
              <a:spcAft>
                <a:spcPts val="1200"/>
              </a:spcAft>
              <a:defRPr/>
            </a:pPr>
            <a:r>
              <a:rPr lang="en-US" sz="2400" dirty="0" err="1">
                <a:ea typeface="ＭＳ Ｐゴシック" charset="0"/>
                <a:cs typeface="ＭＳ Ｐゴシック" charset="0"/>
              </a:rPr>
              <a:t>Dengan</a:t>
            </a:r>
            <a:r>
              <a:rPr lang="en-US" sz="2400" dirty="0">
                <a:ea typeface="ＭＳ Ｐゴシック" charset="0"/>
                <a:cs typeface="ＭＳ Ｐゴシック" charset="0"/>
              </a:rPr>
              <a:t> kata lain, </a:t>
            </a:r>
            <a:r>
              <a:rPr lang="en-US" sz="2400" dirty="0" err="1">
                <a:ea typeface="ＭＳ Ｐゴシック" charset="0"/>
                <a:cs typeface="ＭＳ Ｐゴシック" charset="0"/>
              </a:rPr>
              <a:t>konseptualisasi</a:t>
            </a:r>
            <a:r>
              <a:rPr lang="en-US" sz="2400" dirty="0">
                <a:ea typeface="ＭＳ Ｐゴシック" charset="0"/>
                <a:cs typeface="ＭＳ Ｐゴシック" charset="0"/>
              </a:rPr>
              <a:t> </a:t>
            </a:r>
            <a:r>
              <a:rPr lang="en-US" sz="2400" dirty="0" err="1">
                <a:ea typeface="ＭＳ Ｐゴシック" charset="0"/>
                <a:cs typeface="ＭＳ Ｐゴシック" charset="0"/>
              </a:rPr>
              <a:t>adalah</a:t>
            </a:r>
            <a:r>
              <a:rPr lang="en-US" sz="2400" dirty="0">
                <a:ea typeface="ＭＳ Ｐゴシック" charset="0"/>
                <a:cs typeface="ＭＳ Ｐゴシック" charset="0"/>
              </a:rPr>
              <a:t> </a:t>
            </a:r>
            <a:r>
              <a:rPr lang="en-US" sz="2400" dirty="0" err="1">
                <a:ea typeface="ＭＳ Ｐゴシック" charset="0"/>
                <a:cs typeface="ＭＳ Ｐゴシック" charset="0"/>
              </a:rPr>
              <a:t>melakukan</a:t>
            </a:r>
            <a:r>
              <a:rPr lang="en-US" sz="2400" dirty="0">
                <a:ea typeface="ＭＳ Ｐゴシック" charset="0"/>
                <a:cs typeface="ＭＳ Ｐゴシック" charset="0"/>
              </a:rPr>
              <a:t> </a:t>
            </a:r>
            <a:r>
              <a:rPr lang="en-US" sz="2400" dirty="0" err="1">
                <a:ea typeface="ＭＳ Ｐゴシック" charset="0"/>
                <a:cs typeface="ＭＳ Ｐゴシック" charset="0"/>
              </a:rPr>
              <a:t>abstraksi</a:t>
            </a:r>
            <a:r>
              <a:rPr lang="en-US" sz="2400" dirty="0">
                <a:ea typeface="ＭＳ Ｐゴシック" charset="0"/>
                <a:cs typeface="ＭＳ Ｐゴシック" charset="0"/>
              </a:rPr>
              <a:t> </a:t>
            </a:r>
            <a:r>
              <a:rPr lang="en-US" sz="2400" dirty="0" err="1">
                <a:ea typeface="ＭＳ Ｐゴシック" charset="0"/>
                <a:cs typeface="ＭＳ Ｐゴシック" charset="0"/>
              </a:rPr>
              <a:t>terhadap</a:t>
            </a:r>
            <a:r>
              <a:rPr lang="en-US" sz="2400" dirty="0">
                <a:ea typeface="ＭＳ Ｐゴシック" charset="0"/>
                <a:cs typeface="ＭＳ Ｐゴシック" charset="0"/>
              </a:rPr>
              <a:t> </a:t>
            </a:r>
            <a:r>
              <a:rPr lang="en-US" sz="2400" dirty="0" err="1">
                <a:ea typeface="ＭＳ Ｐゴシック" charset="0"/>
                <a:cs typeface="ＭＳ Ｐゴシック" charset="0"/>
              </a:rPr>
              <a:t>fakta</a:t>
            </a:r>
            <a:r>
              <a:rPr lang="en-US" sz="2400" dirty="0">
                <a:ea typeface="ＭＳ Ｐゴシック" charset="0"/>
                <a:cs typeface="ＭＳ Ｐゴシック" charset="0"/>
              </a:rPr>
              <a:t> </a:t>
            </a:r>
            <a:r>
              <a:rPr lang="en-US" sz="2400" dirty="0" err="1">
                <a:ea typeface="ＭＳ Ｐゴシック" charset="0"/>
                <a:cs typeface="ＭＳ Ｐゴシック" charset="0"/>
              </a:rPr>
              <a:t>empirik</a:t>
            </a:r>
            <a:r>
              <a:rPr lang="en-US" sz="2400" dirty="0">
                <a:ea typeface="ＭＳ Ｐゴシック" charset="0"/>
                <a:cs typeface="ＭＳ Ｐゴシック" charset="0"/>
              </a:rPr>
              <a:t>.</a:t>
            </a:r>
          </a:p>
          <a:p>
            <a:pPr marL="0" indent="0">
              <a:spcBef>
                <a:spcPts val="0"/>
              </a:spcBef>
              <a:spcAft>
                <a:spcPts val="1200"/>
              </a:spcAft>
              <a:buFont typeface="Arial" charset="0"/>
              <a:buNone/>
              <a:defRPr/>
            </a:pPr>
            <a:r>
              <a:rPr lang="en-US" sz="2400" dirty="0" err="1">
                <a:ea typeface="ＭＳ Ｐゴシック" charset="0"/>
                <a:cs typeface="ＭＳ Ｐゴシック" charset="0"/>
              </a:rPr>
              <a:t>Contoh</a:t>
            </a:r>
            <a:r>
              <a:rPr lang="en-US" sz="2400" dirty="0">
                <a:ea typeface="ＭＳ Ｐゴシック" charset="0"/>
                <a:cs typeface="ＭＳ Ｐゴシック" charset="0"/>
              </a:rPr>
              <a:t>:</a:t>
            </a:r>
          </a:p>
          <a:p>
            <a:pPr marL="514350" indent="-514350">
              <a:spcBef>
                <a:spcPts val="0"/>
              </a:spcBef>
              <a:spcAft>
                <a:spcPts val="1200"/>
              </a:spcAft>
              <a:buFont typeface="Arial" charset="0"/>
              <a:buAutoNum type="arabicPeriod"/>
              <a:defRPr/>
            </a:pPr>
            <a:r>
              <a:rPr lang="en-US" sz="2400" dirty="0"/>
              <a:t>Fakta </a:t>
            </a:r>
            <a:r>
              <a:rPr lang="en-US" sz="2400" dirty="0" err="1"/>
              <a:t>empiriknya</a:t>
            </a:r>
            <a:r>
              <a:rPr lang="en-US" sz="2400" dirty="0"/>
              <a:t> </a:t>
            </a:r>
            <a:r>
              <a:rPr lang="en-US" sz="2400" dirty="0" err="1"/>
              <a:t>meliputi</a:t>
            </a:r>
            <a:r>
              <a:rPr lang="en-US" sz="2400" dirty="0"/>
              <a:t>: </a:t>
            </a:r>
            <a:r>
              <a:rPr lang="en-US" sz="2400" dirty="0" err="1"/>
              <a:t>perampok</a:t>
            </a:r>
            <a:r>
              <a:rPr lang="en-US" sz="2400" dirty="0"/>
              <a:t>, </a:t>
            </a:r>
            <a:r>
              <a:rPr lang="en-US" sz="2400" dirty="0" err="1"/>
              <a:t>pencopet</a:t>
            </a:r>
            <a:r>
              <a:rPr lang="en-US" sz="2400" dirty="0"/>
              <a:t>, </a:t>
            </a:r>
            <a:r>
              <a:rPr lang="en-US" sz="2400" dirty="0" err="1"/>
              <a:t>pemerkosa</a:t>
            </a:r>
            <a:r>
              <a:rPr lang="en-US" sz="2400" dirty="0"/>
              <a:t>, </a:t>
            </a:r>
            <a:r>
              <a:rPr lang="en-US" sz="2400" dirty="0" err="1"/>
              <a:t>pembunuh</a:t>
            </a:r>
            <a:r>
              <a:rPr lang="en-US" sz="2400" dirty="0"/>
              <a:t>, </a:t>
            </a:r>
            <a:r>
              <a:rPr lang="en-US" sz="2400" dirty="0" err="1"/>
              <a:t>pencuri</a:t>
            </a:r>
            <a:r>
              <a:rPr lang="en-US" sz="2400" dirty="0"/>
              <a:t>; </a:t>
            </a:r>
            <a:r>
              <a:rPr lang="en-US" sz="2400" dirty="0" err="1"/>
              <a:t>kemudian</a:t>
            </a:r>
            <a:r>
              <a:rPr lang="en-US" sz="2400" dirty="0"/>
              <a:t> </a:t>
            </a:r>
            <a:r>
              <a:rPr lang="en-US" sz="2400" dirty="0" err="1"/>
              <a:t>dikonseptualisasikan</a:t>
            </a:r>
            <a:r>
              <a:rPr lang="en-US" sz="2400" dirty="0"/>
              <a:t> </a:t>
            </a:r>
            <a:r>
              <a:rPr lang="en-US" sz="2400" dirty="0" err="1"/>
              <a:t>sebagai</a:t>
            </a:r>
            <a:r>
              <a:rPr lang="en-US" sz="2400" dirty="0"/>
              <a:t> </a:t>
            </a:r>
            <a:r>
              <a:rPr lang="en-US" sz="2400" dirty="0">
                <a:solidFill>
                  <a:srgbClr val="FF0000"/>
                </a:solidFill>
              </a:rPr>
              <a:t>PENJAHAT</a:t>
            </a:r>
            <a:r>
              <a:rPr lang="en-US" sz="2400" dirty="0"/>
              <a:t>.</a:t>
            </a:r>
          </a:p>
          <a:p>
            <a:pPr marL="514350" indent="-514350">
              <a:spcBef>
                <a:spcPts val="0"/>
              </a:spcBef>
              <a:spcAft>
                <a:spcPts val="1200"/>
              </a:spcAft>
              <a:buFont typeface="Arial" charset="0"/>
              <a:buAutoNum type="arabicPeriod"/>
              <a:defRPr/>
            </a:pPr>
            <a:r>
              <a:rPr lang="en-US" sz="2400" dirty="0"/>
              <a:t>Fakta </a:t>
            </a:r>
            <a:r>
              <a:rPr lang="en-US" sz="2400" dirty="0" err="1"/>
              <a:t>empirik</a:t>
            </a:r>
            <a:r>
              <a:rPr lang="en-US" sz="2400" dirty="0"/>
              <a:t> yang </a:t>
            </a:r>
            <a:r>
              <a:rPr lang="en-US" sz="2400" dirty="0" err="1"/>
              <a:t>ada</a:t>
            </a:r>
            <a:r>
              <a:rPr lang="en-US" sz="2400" dirty="0"/>
              <a:t>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susunan</a:t>
            </a:r>
            <a:r>
              <a:rPr lang="en-US" sz="2400" dirty="0"/>
              <a:t> </a:t>
            </a:r>
            <a:r>
              <a:rPr lang="en-US" sz="2400" dirty="0" err="1"/>
              <a:t>organisasi</a:t>
            </a:r>
            <a:r>
              <a:rPr lang="en-US" sz="2400" dirty="0"/>
              <a:t> </a:t>
            </a:r>
            <a:r>
              <a:rPr lang="en-US" sz="2400" dirty="0" err="1"/>
              <a:t>pemerintah</a:t>
            </a:r>
            <a:r>
              <a:rPr lang="en-US" sz="2400" dirty="0"/>
              <a:t> </a:t>
            </a:r>
            <a:r>
              <a:rPr lang="en-US" sz="2400" dirty="0" err="1"/>
              <a:t>desa</a:t>
            </a:r>
            <a:r>
              <a:rPr lang="en-US" sz="2400" dirty="0"/>
              <a:t> </a:t>
            </a:r>
            <a:r>
              <a:rPr lang="en-US" sz="2400" dirty="0" err="1"/>
              <a:t>meliputi</a:t>
            </a:r>
            <a:r>
              <a:rPr lang="en-US" sz="2400" dirty="0"/>
              <a:t>: </a:t>
            </a:r>
            <a:r>
              <a:rPr lang="en-US" sz="2400" dirty="0" err="1"/>
              <a:t>kepala</a:t>
            </a:r>
            <a:r>
              <a:rPr lang="en-US" sz="2400" dirty="0"/>
              <a:t> </a:t>
            </a:r>
            <a:r>
              <a:rPr lang="en-US" sz="2400" dirty="0" err="1"/>
              <a:t>desa</a:t>
            </a:r>
            <a:r>
              <a:rPr lang="en-US" sz="2400" dirty="0"/>
              <a:t>, </a:t>
            </a:r>
            <a:r>
              <a:rPr lang="en-US" sz="2400" dirty="0" err="1"/>
              <a:t>sekretaris</a:t>
            </a:r>
            <a:r>
              <a:rPr lang="en-US" sz="2400" dirty="0"/>
              <a:t> </a:t>
            </a:r>
            <a:r>
              <a:rPr lang="en-US" sz="2400" dirty="0" err="1"/>
              <a:t>desa</a:t>
            </a:r>
            <a:r>
              <a:rPr lang="en-US" sz="2400" dirty="0"/>
              <a:t>, </a:t>
            </a:r>
            <a:r>
              <a:rPr lang="en-US" sz="2400" dirty="0" err="1"/>
              <a:t>kepala-kepala</a:t>
            </a:r>
            <a:r>
              <a:rPr lang="en-US" sz="2400" dirty="0"/>
              <a:t> </a:t>
            </a:r>
            <a:r>
              <a:rPr lang="en-US" sz="2400" dirty="0" err="1"/>
              <a:t>urusan</a:t>
            </a:r>
            <a:r>
              <a:rPr lang="en-US" sz="2400" dirty="0"/>
              <a:t>, </a:t>
            </a:r>
            <a:r>
              <a:rPr lang="en-US" sz="2400" dirty="0" err="1"/>
              <a:t>kepala-kepala</a:t>
            </a:r>
            <a:r>
              <a:rPr lang="en-US" sz="2400" dirty="0"/>
              <a:t> </a:t>
            </a:r>
            <a:r>
              <a:rPr lang="en-US" sz="2400" dirty="0" err="1"/>
              <a:t>seksi</a:t>
            </a:r>
            <a:r>
              <a:rPr lang="en-US" sz="2400" dirty="0"/>
              <a:t>, dan </a:t>
            </a:r>
            <a:r>
              <a:rPr lang="en-US" sz="2400" dirty="0" err="1"/>
              <a:t>kepala-kepala</a:t>
            </a:r>
            <a:r>
              <a:rPr lang="en-US" sz="2400" dirty="0"/>
              <a:t> </a:t>
            </a:r>
            <a:r>
              <a:rPr lang="en-US" sz="2400" dirty="0" err="1"/>
              <a:t>dusun</a:t>
            </a:r>
            <a:r>
              <a:rPr lang="en-US" sz="2400" dirty="0"/>
              <a:t>; </a:t>
            </a:r>
            <a:r>
              <a:rPr lang="en-US" sz="2400" dirty="0" err="1"/>
              <a:t>kemudian</a:t>
            </a:r>
            <a:r>
              <a:rPr lang="en-US" sz="2400" dirty="0"/>
              <a:t> </a:t>
            </a:r>
            <a:r>
              <a:rPr lang="en-US" sz="2400" dirty="0" err="1"/>
              <a:t>dikoseptualisasikan</a:t>
            </a:r>
            <a:r>
              <a:rPr lang="en-US" sz="2400" dirty="0"/>
              <a:t> </a:t>
            </a:r>
            <a:r>
              <a:rPr lang="en-US" sz="2400" dirty="0" err="1"/>
              <a:t>menjadi</a:t>
            </a:r>
            <a:r>
              <a:rPr lang="en-US" sz="2400" dirty="0"/>
              <a:t> </a:t>
            </a:r>
            <a:r>
              <a:rPr lang="en-US" sz="2400" dirty="0" err="1">
                <a:solidFill>
                  <a:srgbClr val="FF0000"/>
                </a:solidFill>
              </a:rPr>
              <a:t>Aparatur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Pemerintah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Desa</a:t>
            </a:r>
            <a:r>
              <a:rPr lang="en-US" sz="2400" dirty="0">
                <a:solidFill>
                  <a:srgbClr val="FF0000"/>
                </a:solidFill>
              </a:rPr>
              <a:t>.  </a:t>
            </a:r>
          </a:p>
          <a:p>
            <a:pPr marL="514350" indent="-514350">
              <a:spcBef>
                <a:spcPts val="0"/>
              </a:spcBef>
              <a:spcAft>
                <a:spcPts val="1200"/>
              </a:spcAft>
              <a:buFont typeface="Arial" charset="0"/>
              <a:buAutoNum type="arabicPeriod"/>
              <a:defRPr/>
            </a:pP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51085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34938"/>
            <a:ext cx="8229600" cy="677862"/>
          </a:xfrm>
        </p:spPr>
        <p:txBody>
          <a:bodyPr/>
          <a:lstStyle/>
          <a:p>
            <a:pPr eaLnBrk="1" hangingPunct="1"/>
            <a:r>
              <a:rPr lang="en-US" altLang="en-US" dirty="0"/>
              <a:t>FUNGSI KONSEP</a:t>
            </a:r>
          </a:p>
        </p:txBody>
      </p:sp>
      <p:sp>
        <p:nvSpPr>
          <p:cNvPr id="2048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512" y="1100138"/>
            <a:ext cx="8784976" cy="5497214"/>
          </a:xfrm>
          <a:ln w="25400">
            <a:solidFill>
              <a:schemeClr val="tx1"/>
            </a:solidFill>
          </a:ln>
        </p:spPr>
        <p:txBody>
          <a:bodyPr/>
          <a:lstStyle/>
          <a:p>
            <a:pPr marL="609600" indent="-609600" eaLnBrk="1" hangingPunct="1">
              <a:spcBef>
                <a:spcPct val="0"/>
              </a:spcBef>
              <a:spcAft>
                <a:spcPts val="1200"/>
              </a:spcAft>
              <a:buFontTx/>
              <a:buAutoNum type="arabicPeriod"/>
            </a:pPr>
            <a:r>
              <a:rPr lang="en-US" altLang="en-US" sz="2000" dirty="0" err="1"/>
              <a:t>Sebagai</a:t>
            </a:r>
            <a:r>
              <a:rPr lang="en-US" altLang="en-US" sz="2000" dirty="0"/>
              <a:t> </a:t>
            </a:r>
            <a:r>
              <a:rPr lang="en-US" altLang="en-US" sz="2000" dirty="0" err="1"/>
              <a:t>sarana</a:t>
            </a:r>
            <a:r>
              <a:rPr lang="en-US" altLang="en-US" sz="2000" dirty="0"/>
              <a:t> </a:t>
            </a:r>
            <a:r>
              <a:rPr lang="en-US" altLang="en-US" sz="2000" dirty="0" err="1"/>
              <a:t>komunikasi</a:t>
            </a:r>
            <a:endParaRPr lang="en-US" altLang="en-US" sz="2000" dirty="0"/>
          </a:p>
          <a:p>
            <a:pPr marL="609600" indent="-609600" eaLnBrk="1" hangingPunct="1">
              <a:spcBef>
                <a:spcPct val="0"/>
              </a:spcBef>
              <a:spcAft>
                <a:spcPts val="1200"/>
              </a:spcAft>
              <a:buFontTx/>
              <a:buNone/>
            </a:pPr>
            <a:r>
              <a:rPr lang="en-US" altLang="en-US" sz="2000" dirty="0"/>
              <a:t>	</a:t>
            </a:r>
            <a:r>
              <a:rPr lang="en-US" altLang="en-US" sz="2000" dirty="0" err="1"/>
              <a:t>Sebagai</a:t>
            </a:r>
            <a:r>
              <a:rPr lang="en-US" altLang="en-US" sz="2000" dirty="0"/>
              <a:t> </a:t>
            </a:r>
            <a:r>
              <a:rPr lang="en-US" altLang="en-US" sz="2000" dirty="0" err="1"/>
              <a:t>abstraksi</a:t>
            </a:r>
            <a:r>
              <a:rPr lang="en-US" altLang="en-US" sz="2000" dirty="0"/>
              <a:t> </a:t>
            </a:r>
            <a:r>
              <a:rPr lang="en-US" altLang="en-US" sz="2000" dirty="0" err="1"/>
              <a:t>dari</a:t>
            </a:r>
            <a:r>
              <a:rPr lang="en-US" altLang="en-US" sz="2000" dirty="0"/>
              <a:t> ide/</a:t>
            </a:r>
            <a:r>
              <a:rPr lang="en-US" altLang="en-US" sz="2000" dirty="0" err="1"/>
              <a:t>gagasan</a:t>
            </a:r>
            <a:r>
              <a:rPr lang="en-US" altLang="en-US" sz="2000" dirty="0"/>
              <a:t> </a:t>
            </a:r>
            <a:r>
              <a:rPr lang="en-US" altLang="en-US" sz="2000" dirty="0" err="1"/>
              <a:t>tentang</a:t>
            </a:r>
            <a:r>
              <a:rPr lang="en-US" altLang="en-US" sz="2000" dirty="0"/>
              <a:t> </a:t>
            </a:r>
            <a:r>
              <a:rPr lang="en-US" altLang="en-US" sz="2000" dirty="0" err="1"/>
              <a:t>suatu</a:t>
            </a:r>
            <a:r>
              <a:rPr lang="en-US" altLang="en-US" sz="2000" dirty="0"/>
              <a:t> </a:t>
            </a:r>
            <a:r>
              <a:rPr lang="en-US" altLang="en-US" sz="2000" dirty="0" err="1"/>
              <a:t>fenomena</a:t>
            </a:r>
            <a:r>
              <a:rPr lang="en-US" altLang="en-US" sz="2000" dirty="0"/>
              <a:t> yang </a:t>
            </a:r>
            <a:r>
              <a:rPr lang="en-US" altLang="en-US" sz="2000" dirty="0" err="1"/>
              <a:t>dapat</a:t>
            </a:r>
            <a:r>
              <a:rPr lang="en-US" altLang="en-US" sz="2000" dirty="0"/>
              <a:t> </a:t>
            </a:r>
            <a:r>
              <a:rPr lang="en-US" altLang="en-US" sz="2000" dirty="0" err="1"/>
              <a:t>dikomunikasikan</a:t>
            </a:r>
            <a:r>
              <a:rPr lang="en-US" altLang="en-US" sz="2000" dirty="0"/>
              <a:t>. </a:t>
            </a:r>
            <a:r>
              <a:rPr lang="en-US" altLang="en-US" sz="2000" dirty="0" err="1"/>
              <a:t>Dalam</a:t>
            </a:r>
            <a:r>
              <a:rPr lang="en-US" altLang="en-US" sz="2000" dirty="0"/>
              <a:t> </a:t>
            </a:r>
            <a:r>
              <a:rPr lang="en-US" altLang="en-US" sz="2000" dirty="0" err="1"/>
              <a:t>hal</a:t>
            </a:r>
            <a:r>
              <a:rPr lang="en-US" altLang="en-US" sz="2000" dirty="0"/>
              <a:t> </a:t>
            </a:r>
            <a:r>
              <a:rPr lang="en-US" altLang="en-US" sz="2000" dirty="0" err="1"/>
              <a:t>ini</a:t>
            </a:r>
            <a:r>
              <a:rPr lang="en-US" altLang="en-US" sz="2000" dirty="0"/>
              <a:t> </a:t>
            </a:r>
            <a:r>
              <a:rPr lang="en-US" altLang="en-US" sz="2000" dirty="0" err="1"/>
              <a:t>konsep</a:t>
            </a:r>
            <a:r>
              <a:rPr lang="en-US" altLang="en-US" sz="2000" dirty="0"/>
              <a:t> </a:t>
            </a:r>
            <a:r>
              <a:rPr lang="en-US" altLang="en-US" sz="2000" dirty="0" err="1"/>
              <a:t>adalah</a:t>
            </a:r>
            <a:r>
              <a:rPr lang="en-US" altLang="en-US" sz="2000" dirty="0"/>
              <a:t> </a:t>
            </a:r>
            <a:r>
              <a:rPr lang="en-US" altLang="en-US" sz="2000" dirty="0" err="1"/>
              <a:t>lambang</a:t>
            </a:r>
            <a:r>
              <a:rPr lang="en-US" altLang="en-US" sz="2000" dirty="0"/>
              <a:t>/</a:t>
            </a:r>
            <a:r>
              <a:rPr lang="en-US" altLang="en-US" sz="2000" dirty="0" err="1"/>
              <a:t>simbol</a:t>
            </a:r>
            <a:r>
              <a:rPr lang="en-US" altLang="en-US" sz="2000" dirty="0"/>
              <a:t> </a:t>
            </a:r>
            <a:r>
              <a:rPr lang="en-US" altLang="en-US" sz="2000" dirty="0" err="1"/>
              <a:t>dari</a:t>
            </a:r>
            <a:r>
              <a:rPr lang="en-US" altLang="en-US" sz="2000" dirty="0"/>
              <a:t> </a:t>
            </a:r>
            <a:r>
              <a:rPr lang="en-US" altLang="en-US" sz="2000" dirty="0" err="1"/>
              <a:t>fenomena</a:t>
            </a:r>
            <a:r>
              <a:rPr lang="en-US" altLang="en-US" sz="2000" dirty="0"/>
              <a:t>, </a:t>
            </a:r>
            <a:r>
              <a:rPr lang="en-US" altLang="en-US" sz="2000" dirty="0" err="1"/>
              <a:t>jadi</a:t>
            </a:r>
            <a:r>
              <a:rPr lang="en-US" altLang="en-US" sz="2000" dirty="0"/>
              <a:t> </a:t>
            </a:r>
            <a:r>
              <a:rPr lang="en-US" altLang="en-US" sz="2000" dirty="0" err="1"/>
              <a:t>bukan</a:t>
            </a:r>
            <a:r>
              <a:rPr lang="en-US" altLang="en-US" sz="2000" dirty="0"/>
              <a:t> </a:t>
            </a:r>
            <a:r>
              <a:rPr lang="en-US" altLang="en-US" sz="2000" dirty="0" err="1"/>
              <a:t>fenomena</a:t>
            </a:r>
            <a:r>
              <a:rPr lang="en-US" altLang="en-US" sz="2000" dirty="0"/>
              <a:t> </a:t>
            </a:r>
            <a:r>
              <a:rPr lang="en-US" altLang="en-US" sz="2000" dirty="0" err="1"/>
              <a:t>itu</a:t>
            </a:r>
            <a:r>
              <a:rPr lang="en-US" altLang="en-US" sz="2000" dirty="0"/>
              <a:t> </a:t>
            </a:r>
            <a:r>
              <a:rPr lang="en-US" altLang="en-US" sz="2000" dirty="0" err="1"/>
              <a:t>sendiri</a:t>
            </a:r>
            <a:r>
              <a:rPr lang="en-US" altLang="en-US" sz="2000" dirty="0"/>
              <a:t>.</a:t>
            </a:r>
          </a:p>
          <a:p>
            <a:pPr marL="609600" indent="-609600" eaLnBrk="1" hangingPunct="1">
              <a:spcBef>
                <a:spcPct val="0"/>
              </a:spcBef>
              <a:spcAft>
                <a:spcPts val="1200"/>
              </a:spcAft>
              <a:buFontTx/>
              <a:buNone/>
            </a:pPr>
            <a:r>
              <a:rPr lang="en-US" altLang="en-US" sz="2000" dirty="0"/>
              <a:t>	</a:t>
            </a:r>
            <a:r>
              <a:rPr lang="en-US" altLang="en-US" sz="2000" dirty="0" err="1"/>
              <a:t>Oleh</a:t>
            </a:r>
            <a:r>
              <a:rPr lang="en-US" altLang="en-US" sz="2000" dirty="0"/>
              <a:t> </a:t>
            </a:r>
            <a:r>
              <a:rPr lang="en-US" altLang="en-US" sz="2000" dirty="0" err="1"/>
              <a:t>karena</a:t>
            </a:r>
            <a:r>
              <a:rPr lang="en-US" altLang="en-US" sz="2000" dirty="0"/>
              <a:t> </a:t>
            </a:r>
            <a:r>
              <a:rPr lang="en-US" altLang="en-US" sz="2000" dirty="0" err="1"/>
              <a:t>itu</a:t>
            </a:r>
            <a:r>
              <a:rPr lang="en-US" altLang="en-US" sz="2000" dirty="0"/>
              <a:t>, </a:t>
            </a:r>
            <a:r>
              <a:rPr lang="en-US" altLang="en-US" sz="2000" dirty="0" err="1"/>
              <a:t>apabila</a:t>
            </a:r>
            <a:r>
              <a:rPr lang="en-US" altLang="en-US" sz="2000" dirty="0"/>
              <a:t> </a:t>
            </a:r>
            <a:r>
              <a:rPr lang="en-US" altLang="en-US" sz="2000" dirty="0" err="1"/>
              <a:t>konsep</a:t>
            </a:r>
            <a:r>
              <a:rPr lang="en-US" altLang="en-US" sz="2000" dirty="0"/>
              <a:t> </a:t>
            </a:r>
            <a:r>
              <a:rPr lang="en-US" altLang="en-US" sz="2000" dirty="0" err="1"/>
              <a:t>dipahami</a:t>
            </a:r>
            <a:r>
              <a:rPr lang="en-US" altLang="en-US" sz="2000" dirty="0"/>
              <a:t> </a:t>
            </a:r>
            <a:r>
              <a:rPr lang="en-US" altLang="en-US" sz="2000" dirty="0" err="1"/>
              <a:t>secara</a:t>
            </a:r>
            <a:r>
              <a:rPr lang="en-US" altLang="en-US" sz="2000" dirty="0"/>
              <a:t> </a:t>
            </a:r>
            <a:r>
              <a:rPr lang="en-US" altLang="en-US" sz="2000" dirty="0" err="1"/>
              <a:t>sama</a:t>
            </a:r>
            <a:r>
              <a:rPr lang="en-US" altLang="en-US" sz="2000" dirty="0"/>
              <a:t> </a:t>
            </a:r>
            <a:r>
              <a:rPr lang="en-US" altLang="en-US" sz="2000" dirty="0" err="1"/>
              <a:t>oleh</a:t>
            </a:r>
            <a:r>
              <a:rPr lang="en-US" altLang="en-US" sz="2000" dirty="0"/>
              <a:t> </a:t>
            </a:r>
            <a:r>
              <a:rPr lang="en-US" altLang="en-US" sz="2000" dirty="0" err="1"/>
              <a:t>berbagai</a:t>
            </a:r>
            <a:r>
              <a:rPr lang="en-US" altLang="en-US" sz="2000" dirty="0"/>
              <a:t> </a:t>
            </a:r>
            <a:r>
              <a:rPr lang="en-US" altLang="en-US" sz="2000" dirty="0" err="1"/>
              <a:t>pihak</a:t>
            </a:r>
            <a:r>
              <a:rPr lang="en-US" altLang="en-US" sz="2000" dirty="0"/>
              <a:t>, </a:t>
            </a:r>
            <a:r>
              <a:rPr lang="en-US" altLang="en-US" sz="2000" dirty="0" err="1"/>
              <a:t>maka</a:t>
            </a:r>
            <a:r>
              <a:rPr lang="en-US" altLang="en-US" sz="2000" dirty="0"/>
              <a:t> </a:t>
            </a:r>
            <a:r>
              <a:rPr lang="en-US" altLang="en-US" sz="2000" dirty="0" err="1"/>
              <a:t>memungkinkan</a:t>
            </a:r>
            <a:r>
              <a:rPr lang="en-US" altLang="en-US" sz="2000" dirty="0"/>
              <a:t> </a:t>
            </a:r>
            <a:r>
              <a:rPr lang="en-US" altLang="en-US" sz="2000" dirty="0" err="1"/>
              <a:t>terjadinya</a:t>
            </a:r>
            <a:r>
              <a:rPr lang="en-US" altLang="en-US" sz="2000" dirty="0"/>
              <a:t> </a:t>
            </a:r>
            <a:r>
              <a:rPr lang="en-US" altLang="en-US" sz="2000" dirty="0" err="1"/>
              <a:t>komunikasi</a:t>
            </a:r>
            <a:r>
              <a:rPr lang="en-US" altLang="en-US" sz="2000" dirty="0"/>
              <a:t> </a:t>
            </a:r>
            <a:r>
              <a:rPr lang="en-US" altLang="en-US" sz="2000" dirty="0" err="1"/>
              <a:t>antara</a:t>
            </a:r>
            <a:r>
              <a:rPr lang="en-US" altLang="en-US" sz="2000" dirty="0"/>
              <a:t> </a:t>
            </a:r>
            <a:r>
              <a:rPr lang="en-US" altLang="en-US" sz="2000" dirty="0" err="1"/>
              <a:t>berbagai</a:t>
            </a:r>
            <a:r>
              <a:rPr lang="en-US" altLang="en-US" sz="2000" dirty="0"/>
              <a:t> </a:t>
            </a:r>
            <a:r>
              <a:rPr lang="en-US" altLang="en-US" sz="2000" dirty="0" err="1"/>
              <a:t>pihak</a:t>
            </a:r>
            <a:r>
              <a:rPr lang="en-US" altLang="en-US" sz="2000" dirty="0"/>
              <a:t> </a:t>
            </a:r>
            <a:r>
              <a:rPr lang="en-US" altLang="en-US" sz="2000" dirty="0" err="1"/>
              <a:t>itu</a:t>
            </a:r>
            <a:r>
              <a:rPr lang="en-US" altLang="en-US" sz="2000" dirty="0"/>
              <a:t>.</a:t>
            </a:r>
          </a:p>
          <a:p>
            <a:pPr marL="609600" indent="-609600" eaLnBrk="1" hangingPunct="1">
              <a:spcBef>
                <a:spcPct val="0"/>
              </a:spcBef>
              <a:spcAft>
                <a:spcPts val="600"/>
              </a:spcAft>
              <a:buFontTx/>
              <a:buAutoNum type="arabicPeriod" startAt="2"/>
            </a:pPr>
            <a:r>
              <a:rPr lang="en-US" altLang="en-US" sz="2000" dirty="0" err="1"/>
              <a:t>Memperkenalkan</a:t>
            </a:r>
            <a:r>
              <a:rPr lang="en-US" altLang="en-US" sz="2000" dirty="0"/>
              <a:t> </a:t>
            </a:r>
            <a:r>
              <a:rPr lang="en-US" altLang="en-US" sz="2000" dirty="0" err="1"/>
              <a:t>suatu</a:t>
            </a:r>
            <a:r>
              <a:rPr lang="en-US" altLang="en-US" sz="2000" dirty="0"/>
              <a:t> </a:t>
            </a:r>
            <a:r>
              <a:rPr lang="en-US" altLang="en-US" sz="2000" dirty="0" err="1"/>
              <a:t>sudut</a:t>
            </a:r>
            <a:r>
              <a:rPr lang="en-US" altLang="en-US" sz="2000" dirty="0"/>
              <a:t> </a:t>
            </a:r>
            <a:r>
              <a:rPr lang="en-US" altLang="en-US" sz="2000" dirty="0" err="1"/>
              <a:t>pandang</a:t>
            </a:r>
            <a:r>
              <a:rPr lang="en-US" altLang="en-US" sz="2000" dirty="0"/>
              <a:t>.</a:t>
            </a:r>
          </a:p>
          <a:p>
            <a:pPr marL="609600" indent="-609600" eaLnBrk="1" hangingPunct="1">
              <a:spcBef>
                <a:spcPct val="0"/>
              </a:spcBef>
              <a:spcAft>
                <a:spcPts val="600"/>
              </a:spcAft>
              <a:buFontTx/>
              <a:buNone/>
            </a:pPr>
            <a:r>
              <a:rPr lang="en-US" altLang="en-US" sz="2000" dirty="0"/>
              <a:t>	</a:t>
            </a:r>
            <a:r>
              <a:rPr lang="en-US" altLang="en-US" sz="2000" dirty="0" err="1"/>
              <a:t>Dalam</a:t>
            </a:r>
            <a:r>
              <a:rPr lang="en-US" altLang="en-US" sz="2000" dirty="0"/>
              <a:t> </a:t>
            </a:r>
            <a:r>
              <a:rPr lang="en-US" altLang="en-US" sz="2000" dirty="0" err="1"/>
              <a:t>hal</a:t>
            </a:r>
            <a:r>
              <a:rPr lang="en-US" altLang="en-US" sz="2000" dirty="0"/>
              <a:t> </a:t>
            </a:r>
            <a:r>
              <a:rPr lang="en-US" altLang="en-US" sz="2000" dirty="0" err="1"/>
              <a:t>ini</a:t>
            </a:r>
            <a:r>
              <a:rPr lang="en-US" altLang="en-US" sz="2000" dirty="0"/>
              <a:t> </a:t>
            </a:r>
            <a:r>
              <a:rPr lang="en-US" altLang="en-US" sz="2000" dirty="0" err="1"/>
              <a:t>konsep</a:t>
            </a:r>
            <a:r>
              <a:rPr lang="en-US" altLang="en-US" sz="2000" dirty="0"/>
              <a:t> </a:t>
            </a:r>
            <a:r>
              <a:rPr lang="en-US" altLang="en-US" sz="2000" dirty="0" err="1"/>
              <a:t>memberitahukan</a:t>
            </a:r>
            <a:r>
              <a:rPr lang="en-US" altLang="en-US" sz="2000" dirty="0"/>
              <a:t> </a:t>
            </a:r>
            <a:r>
              <a:rPr lang="en-US" altLang="en-US" sz="2000" dirty="0" err="1"/>
              <a:t>cara</a:t>
            </a:r>
            <a:r>
              <a:rPr lang="en-US" altLang="en-US" sz="2000" dirty="0"/>
              <a:t> </a:t>
            </a:r>
            <a:r>
              <a:rPr lang="en-US" altLang="en-US" sz="2000" dirty="0" err="1"/>
              <a:t>mengamati</a:t>
            </a:r>
            <a:r>
              <a:rPr lang="en-US" altLang="en-US" sz="2000" dirty="0"/>
              <a:t> </a:t>
            </a:r>
            <a:r>
              <a:rPr lang="en-US" altLang="en-US" sz="2000" dirty="0" err="1"/>
              <a:t>fenomena</a:t>
            </a:r>
            <a:r>
              <a:rPr lang="en-US" altLang="en-US" sz="2000" dirty="0"/>
              <a:t> </a:t>
            </a:r>
            <a:r>
              <a:rPr lang="en-US" altLang="en-US" sz="2000" dirty="0" err="1"/>
              <a:t>empirik</a:t>
            </a:r>
            <a:r>
              <a:rPr lang="en-US" altLang="en-US" sz="2000" dirty="0"/>
              <a:t>, </a:t>
            </a:r>
            <a:r>
              <a:rPr lang="en-US" altLang="en-US" sz="2000" dirty="0" err="1"/>
              <a:t>sehingga</a:t>
            </a:r>
            <a:r>
              <a:rPr lang="en-US" altLang="en-US" sz="2000" dirty="0"/>
              <a:t> </a:t>
            </a:r>
            <a:r>
              <a:rPr lang="en-US" altLang="en-US" sz="2000" dirty="0" err="1"/>
              <a:t>dunia</a:t>
            </a:r>
            <a:r>
              <a:rPr lang="en-US" altLang="en-US" sz="2000" dirty="0"/>
              <a:t> </a:t>
            </a:r>
            <a:r>
              <a:rPr lang="en-US" altLang="en-US" sz="2000" dirty="0" err="1"/>
              <a:t>persepstual</a:t>
            </a:r>
            <a:r>
              <a:rPr lang="en-US" altLang="en-US" sz="2000" dirty="0"/>
              <a:t> </a:t>
            </a:r>
            <a:r>
              <a:rPr lang="en-US" altLang="en-US" sz="2000" dirty="0" err="1"/>
              <a:t>dibuat</a:t>
            </a:r>
            <a:r>
              <a:rPr lang="en-US" altLang="en-US" sz="2000" dirty="0"/>
              <a:t> </a:t>
            </a:r>
            <a:r>
              <a:rPr lang="en-US" altLang="en-US" sz="2000" dirty="0" err="1"/>
              <a:t>menjadi</a:t>
            </a:r>
            <a:r>
              <a:rPr lang="en-US" altLang="en-US" sz="2000" dirty="0"/>
              <a:t> </a:t>
            </a:r>
            <a:r>
              <a:rPr lang="en-US" altLang="en-US" sz="2000" dirty="0" err="1"/>
              <a:t>teratur</a:t>
            </a:r>
            <a:r>
              <a:rPr lang="en-US" altLang="en-US" sz="2000" dirty="0"/>
              <a:t> </a:t>
            </a:r>
            <a:r>
              <a:rPr lang="en-US" altLang="en-US" sz="2000" dirty="0" err="1"/>
              <a:t>dan</a:t>
            </a:r>
            <a:r>
              <a:rPr lang="en-US" altLang="en-US" sz="2000" dirty="0"/>
              <a:t> </a:t>
            </a:r>
            <a:r>
              <a:rPr lang="en-US" altLang="en-US" sz="2000" dirty="0" err="1"/>
              <a:t>utuh</a:t>
            </a:r>
            <a:r>
              <a:rPr lang="en-US" altLang="en-US" sz="2000" dirty="0"/>
              <a:t>.</a:t>
            </a:r>
          </a:p>
          <a:p>
            <a:pPr marL="609600" indent="-609600" eaLnBrk="1" hangingPunct="1">
              <a:spcBef>
                <a:spcPct val="0"/>
              </a:spcBef>
              <a:spcAft>
                <a:spcPts val="1200"/>
              </a:spcAft>
              <a:buFontTx/>
              <a:buNone/>
            </a:pPr>
            <a:r>
              <a:rPr lang="en-US" altLang="en-US" sz="2000" dirty="0"/>
              <a:t>	</a:t>
            </a:r>
            <a:r>
              <a:rPr lang="en-US" altLang="en-US" sz="2000" dirty="0" err="1"/>
              <a:t>Konsep</a:t>
            </a:r>
            <a:r>
              <a:rPr lang="en-US" altLang="en-US" sz="2000" dirty="0"/>
              <a:t> </a:t>
            </a:r>
            <a:r>
              <a:rPr lang="en-US" altLang="en-US" sz="2000" dirty="0" err="1"/>
              <a:t>memungkinkan</a:t>
            </a:r>
            <a:r>
              <a:rPr lang="en-US" altLang="en-US" sz="2000" dirty="0"/>
              <a:t> </a:t>
            </a:r>
            <a:r>
              <a:rPr lang="en-US" altLang="en-US" sz="2000" dirty="0" err="1"/>
              <a:t>peneliti</a:t>
            </a:r>
            <a:r>
              <a:rPr lang="en-US" altLang="en-US" sz="2000" dirty="0"/>
              <a:t> </a:t>
            </a:r>
            <a:r>
              <a:rPr lang="en-US" altLang="en-US" sz="2000" dirty="0" err="1"/>
              <a:t>melakukan</a:t>
            </a:r>
            <a:r>
              <a:rPr lang="en-US" altLang="en-US" sz="2000" dirty="0"/>
              <a:t> </a:t>
            </a:r>
            <a:r>
              <a:rPr lang="en-US" altLang="en-US" sz="2000" dirty="0" err="1"/>
              <a:t>interaksi</a:t>
            </a:r>
            <a:r>
              <a:rPr lang="en-US" altLang="en-US" sz="2000" dirty="0"/>
              <a:t> dg </a:t>
            </a:r>
            <a:r>
              <a:rPr lang="en-US" altLang="en-US" sz="2000" dirty="0" err="1"/>
              <a:t>lingkungan</a:t>
            </a:r>
            <a:r>
              <a:rPr lang="en-US" altLang="en-US" sz="2000" dirty="0"/>
              <a:t>, </a:t>
            </a:r>
            <a:r>
              <a:rPr lang="en-US" altLang="en-US" sz="2000" dirty="0" err="1"/>
              <a:t>yaitu</a:t>
            </a:r>
            <a:r>
              <a:rPr lang="en-US" altLang="en-US" sz="2000" dirty="0"/>
              <a:t> dg </a:t>
            </a:r>
            <a:r>
              <a:rPr lang="en-US" altLang="en-US" sz="2000" dirty="0" err="1"/>
              <a:t>cara</a:t>
            </a:r>
            <a:r>
              <a:rPr lang="en-US" altLang="en-US" sz="2000" dirty="0"/>
              <a:t> </a:t>
            </a:r>
            <a:r>
              <a:rPr lang="en-US" altLang="en-US" sz="2000" dirty="0" err="1"/>
              <a:t>mendefinisikan</a:t>
            </a:r>
            <a:r>
              <a:rPr lang="en-US" altLang="en-US" sz="2000" dirty="0"/>
              <a:t> </a:t>
            </a:r>
            <a:r>
              <a:rPr lang="en-US" altLang="en-US" sz="2000" dirty="0" err="1"/>
              <a:t>ttg</a:t>
            </a:r>
            <a:r>
              <a:rPr lang="en-US" altLang="en-US" sz="2000" dirty="0"/>
              <a:t> </a:t>
            </a:r>
            <a:r>
              <a:rPr lang="en-US" altLang="en-US" sz="2000" dirty="0" err="1"/>
              <a:t>suatu</a:t>
            </a:r>
            <a:r>
              <a:rPr lang="en-US" altLang="en-US" sz="2000" dirty="0"/>
              <a:t> </a:t>
            </a:r>
            <a:r>
              <a:rPr lang="en-US" altLang="en-US" sz="2000" dirty="0" err="1"/>
              <a:t>pengertian</a:t>
            </a:r>
            <a:r>
              <a:rPr lang="en-US" altLang="en-US" sz="2000" dirty="0"/>
              <a:t> </a:t>
            </a:r>
            <a:r>
              <a:rPr lang="en-US" altLang="en-US" sz="2000" dirty="0" err="1"/>
              <a:t>dan</a:t>
            </a:r>
            <a:r>
              <a:rPr lang="en-US" altLang="en-US" sz="2000" dirty="0"/>
              <a:t> </a:t>
            </a:r>
            <a:r>
              <a:rPr lang="en-US" altLang="en-US" sz="2000" dirty="0" err="1"/>
              <a:t>menggunakannya</a:t>
            </a:r>
            <a:r>
              <a:rPr lang="en-US" altLang="en-US" sz="2000" dirty="0"/>
              <a:t> </a:t>
            </a:r>
            <a:r>
              <a:rPr lang="en-US" altLang="en-US" sz="2000" dirty="0" err="1"/>
              <a:t>dlm</a:t>
            </a:r>
            <a:r>
              <a:rPr lang="en-US" altLang="en-US" sz="2000" dirty="0"/>
              <a:t> </a:t>
            </a:r>
            <a:r>
              <a:rPr lang="en-US" altLang="en-US" sz="2000" dirty="0" err="1"/>
              <a:t>pengamatan</a:t>
            </a:r>
            <a:r>
              <a:rPr lang="en-US" altLang="en-US" sz="2000" dirty="0"/>
              <a:t>. Dg </a:t>
            </a:r>
            <a:r>
              <a:rPr lang="en-US" altLang="en-US" sz="2000" dirty="0" err="1"/>
              <a:t>demikian</a:t>
            </a:r>
            <a:r>
              <a:rPr lang="en-US" altLang="en-US" sz="2000" dirty="0"/>
              <a:t>, </a:t>
            </a:r>
            <a:r>
              <a:rPr lang="en-US" altLang="en-US" sz="2000" dirty="0" err="1"/>
              <a:t>konsep</a:t>
            </a:r>
            <a:r>
              <a:rPr lang="en-US" altLang="en-US" sz="2000" dirty="0"/>
              <a:t> </a:t>
            </a:r>
            <a:r>
              <a:rPr lang="en-US" altLang="en-US" sz="2000" dirty="0" err="1"/>
              <a:t>sekaligus</a:t>
            </a:r>
            <a:r>
              <a:rPr lang="en-US" altLang="en-US" sz="2000" dirty="0"/>
              <a:t> </a:t>
            </a:r>
            <a:r>
              <a:rPr lang="en-US" altLang="en-US" sz="2000" dirty="0" err="1"/>
              <a:t>membatasi</a:t>
            </a:r>
            <a:r>
              <a:rPr lang="en-US" altLang="en-US" sz="2000" dirty="0"/>
              <a:t> </a:t>
            </a:r>
            <a:r>
              <a:rPr lang="en-US" altLang="en-US" sz="2000" dirty="0" err="1"/>
              <a:t>pengertian</a:t>
            </a:r>
            <a:r>
              <a:rPr lang="en-US" altLang="en-US" sz="2000" dirty="0"/>
              <a:t> </a:t>
            </a:r>
            <a:r>
              <a:rPr lang="en-US" altLang="en-US" sz="2000" dirty="0" err="1"/>
              <a:t>tertentu</a:t>
            </a:r>
            <a:r>
              <a:rPr lang="en-US" altLang="en-US" sz="2000" dirty="0"/>
              <a:t> </a:t>
            </a:r>
            <a:r>
              <a:rPr lang="en-US" altLang="en-US" sz="2000" dirty="0" err="1"/>
              <a:t>dari</a:t>
            </a:r>
            <a:r>
              <a:rPr lang="en-US" altLang="en-US" sz="2000" dirty="0"/>
              <a:t> </a:t>
            </a:r>
            <a:r>
              <a:rPr lang="en-US" altLang="en-US" sz="2000" dirty="0" err="1"/>
              <a:t>pengertian</a:t>
            </a:r>
            <a:r>
              <a:rPr lang="en-US" altLang="en-US" sz="2000" dirty="0"/>
              <a:t> lain yang </a:t>
            </a:r>
            <a:r>
              <a:rPr lang="en-US" altLang="en-US" sz="2000" dirty="0" err="1"/>
              <a:t>tidak</a:t>
            </a:r>
            <a:r>
              <a:rPr lang="en-US" altLang="en-US" sz="2000" dirty="0"/>
              <a:t> </a:t>
            </a:r>
            <a:r>
              <a:rPr lang="en-US" altLang="en-US" sz="2000" dirty="0" err="1"/>
              <a:t>dimaksudkan</a:t>
            </a:r>
            <a:r>
              <a:rPr lang="en-US" altLang="en-US" sz="20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131159727"/>
      </p:ext>
    </p:extLst>
  </p:cSld>
  <p:clrMapOvr>
    <a:masterClrMapping/>
  </p:clrMapOvr>
  <p:transition spd="slow"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512" y="136525"/>
            <a:ext cx="8712968" cy="6388819"/>
          </a:xfrm>
          <a:ln w="25400">
            <a:solidFill>
              <a:schemeClr val="tx1"/>
            </a:solidFill>
          </a:ln>
        </p:spPr>
        <p:txBody>
          <a:bodyPr/>
          <a:lstStyle/>
          <a:p>
            <a:pPr marL="365125" indent="-365125" eaLnBrk="1" hangingPunct="1">
              <a:buFontTx/>
              <a:buAutoNum type="arabicPeriod" startAt="3"/>
            </a:pPr>
            <a:r>
              <a:rPr lang="en-US" altLang="en-US" sz="2200" dirty="0" err="1"/>
              <a:t>Konsep</a:t>
            </a:r>
            <a:r>
              <a:rPr lang="en-US" altLang="en-US" sz="2200" dirty="0"/>
              <a:t> </a:t>
            </a:r>
            <a:r>
              <a:rPr lang="en-US" altLang="en-US" sz="2200" dirty="0" err="1"/>
              <a:t>berfungsi</a:t>
            </a:r>
            <a:r>
              <a:rPr lang="en-US" altLang="en-US" sz="2200" dirty="0"/>
              <a:t> </a:t>
            </a:r>
            <a:r>
              <a:rPr lang="en-US" altLang="en-US" sz="2200" dirty="0" err="1"/>
              <a:t>sebagai</a:t>
            </a:r>
            <a:r>
              <a:rPr lang="en-US" altLang="en-US" sz="2200" dirty="0"/>
              <a:t> </a:t>
            </a:r>
            <a:r>
              <a:rPr lang="en-US" altLang="en-US" sz="2200" dirty="0" err="1"/>
              <a:t>sarana</a:t>
            </a:r>
            <a:r>
              <a:rPr lang="en-US" altLang="en-US" sz="2200" dirty="0"/>
              <a:t> </a:t>
            </a:r>
            <a:r>
              <a:rPr lang="en-US" altLang="en-US" sz="2200" dirty="0" err="1"/>
              <a:t>untuk</a:t>
            </a:r>
            <a:r>
              <a:rPr lang="en-US" altLang="en-US" sz="2200" dirty="0"/>
              <a:t> </a:t>
            </a:r>
            <a:r>
              <a:rPr lang="en-US" altLang="en-US" sz="2200" dirty="0" err="1"/>
              <a:t>mengorganisasi</a:t>
            </a:r>
            <a:r>
              <a:rPr lang="en-US" altLang="en-US" sz="2200" dirty="0"/>
              <a:t> </a:t>
            </a:r>
            <a:r>
              <a:rPr lang="en-US" altLang="en-US" sz="2200" dirty="0" err="1"/>
              <a:t>gagasan</a:t>
            </a:r>
            <a:r>
              <a:rPr lang="en-US" altLang="en-US" sz="2200" dirty="0"/>
              <a:t>, </a:t>
            </a:r>
            <a:r>
              <a:rPr lang="en-US" altLang="en-US" sz="2200" dirty="0" err="1"/>
              <a:t>persepsi</a:t>
            </a:r>
            <a:r>
              <a:rPr lang="en-US" altLang="en-US" sz="2200" dirty="0"/>
              <a:t> dan </a:t>
            </a:r>
            <a:r>
              <a:rPr lang="en-US" altLang="en-US" sz="2200" dirty="0" err="1"/>
              <a:t>simbol</a:t>
            </a:r>
            <a:r>
              <a:rPr lang="en-US" altLang="en-US" sz="2200" dirty="0"/>
              <a:t>; </a:t>
            </a:r>
            <a:r>
              <a:rPr lang="en-US" altLang="en-US" sz="2200" dirty="0" err="1"/>
              <a:t>yaitu</a:t>
            </a:r>
            <a:r>
              <a:rPr lang="en-US" altLang="en-US" sz="2200" dirty="0"/>
              <a:t> </a:t>
            </a:r>
            <a:r>
              <a:rPr lang="en-US" altLang="en-US" sz="2200" dirty="0" err="1"/>
              <a:t>dalam</a:t>
            </a:r>
            <a:r>
              <a:rPr lang="en-US" altLang="en-US" sz="2200" dirty="0"/>
              <a:t> </a:t>
            </a:r>
            <a:r>
              <a:rPr lang="en-US" altLang="en-US" sz="2200" dirty="0" err="1"/>
              <a:t>bentuk</a:t>
            </a:r>
            <a:r>
              <a:rPr lang="en-US" altLang="en-US" sz="2200" dirty="0"/>
              <a:t> </a:t>
            </a:r>
            <a:r>
              <a:rPr lang="en-US" altLang="en-US" sz="2200" dirty="0" err="1"/>
              <a:t>klasifikasi</a:t>
            </a:r>
            <a:r>
              <a:rPr lang="en-US" altLang="en-US" sz="2200" dirty="0"/>
              <a:t> dan </a:t>
            </a:r>
            <a:r>
              <a:rPr lang="en-US" altLang="en-US" sz="2200" dirty="0" err="1"/>
              <a:t>generalisasi</a:t>
            </a:r>
            <a:r>
              <a:rPr lang="en-US" altLang="en-US" sz="2200" dirty="0"/>
              <a:t>. </a:t>
            </a:r>
          </a:p>
          <a:p>
            <a:pPr marL="365125" indent="-365125" eaLnBrk="1" hangingPunct="1">
              <a:buFontTx/>
              <a:buNone/>
            </a:pPr>
            <a:r>
              <a:rPr lang="en-US" altLang="en-US" sz="2200" dirty="0"/>
              <a:t>	</a:t>
            </a:r>
            <a:r>
              <a:rPr lang="en-US" altLang="en-US" sz="2200" dirty="0" err="1"/>
              <a:t>Dengan</a:t>
            </a:r>
            <a:r>
              <a:rPr lang="en-US" altLang="en-US" sz="2200" dirty="0"/>
              <a:t> </a:t>
            </a:r>
            <a:r>
              <a:rPr lang="en-US" altLang="en-US" sz="2200" dirty="0" err="1"/>
              <a:t>konsep</a:t>
            </a:r>
            <a:r>
              <a:rPr lang="en-US" altLang="en-US" sz="2200" dirty="0"/>
              <a:t> </a:t>
            </a:r>
            <a:r>
              <a:rPr lang="en-US" altLang="en-US" sz="2200" dirty="0" err="1"/>
              <a:t>peneliti</a:t>
            </a:r>
            <a:r>
              <a:rPr lang="en-US" altLang="en-US" sz="2200" dirty="0"/>
              <a:t> </a:t>
            </a:r>
            <a:r>
              <a:rPr lang="en-US" altLang="en-US" sz="2200" dirty="0" err="1"/>
              <a:t>melakukan</a:t>
            </a:r>
            <a:r>
              <a:rPr lang="en-US" altLang="en-US" sz="2200" dirty="0"/>
              <a:t> </a:t>
            </a:r>
            <a:r>
              <a:rPr lang="en-US" altLang="en-US" sz="2200" dirty="0" err="1"/>
              <a:t>kategorisasi</a:t>
            </a:r>
            <a:r>
              <a:rPr lang="en-US" altLang="en-US" sz="2200" dirty="0"/>
              <a:t>, </a:t>
            </a:r>
            <a:r>
              <a:rPr lang="en-US" altLang="en-US" sz="2200" dirty="0" err="1"/>
              <a:t>strukturisasi</a:t>
            </a:r>
            <a:r>
              <a:rPr lang="en-US" altLang="en-US" sz="2200" dirty="0"/>
              <a:t>, </a:t>
            </a:r>
            <a:r>
              <a:rPr lang="en-US" altLang="en-US" sz="2200" dirty="0" err="1"/>
              <a:t>penataan</a:t>
            </a:r>
            <a:r>
              <a:rPr lang="en-US" altLang="en-US" sz="2200" dirty="0"/>
              <a:t> dan </a:t>
            </a:r>
            <a:r>
              <a:rPr lang="en-US" altLang="en-US" sz="2200" dirty="0" err="1"/>
              <a:t>generalisasi</a:t>
            </a:r>
            <a:r>
              <a:rPr lang="en-US" altLang="en-US" sz="2200" dirty="0"/>
              <a:t> </a:t>
            </a:r>
            <a:r>
              <a:rPr lang="en-US" altLang="en-US" sz="2200" dirty="0" err="1"/>
              <a:t>terhadap</a:t>
            </a:r>
            <a:r>
              <a:rPr lang="en-US" altLang="en-US" sz="2200" dirty="0"/>
              <a:t> </a:t>
            </a:r>
            <a:r>
              <a:rPr lang="en-US" altLang="en-US" sz="2200" dirty="0" err="1"/>
              <a:t>fenomena</a:t>
            </a:r>
            <a:r>
              <a:rPr lang="en-US" altLang="en-US" sz="2200" dirty="0"/>
              <a:t> yang </a:t>
            </a:r>
            <a:r>
              <a:rPr lang="en-US" altLang="en-US" sz="2200" dirty="0" err="1"/>
              <a:t>dialami</a:t>
            </a:r>
            <a:r>
              <a:rPr lang="en-US" altLang="en-US" sz="2200" dirty="0"/>
              <a:t> </a:t>
            </a:r>
            <a:r>
              <a:rPr lang="en-US" altLang="en-US" sz="2200" dirty="0" err="1"/>
              <a:t>atau</a:t>
            </a:r>
            <a:r>
              <a:rPr lang="en-US" altLang="en-US" sz="2200" dirty="0"/>
              <a:t> </a:t>
            </a:r>
            <a:r>
              <a:rPr lang="en-US" altLang="en-US" sz="2200" dirty="0" err="1"/>
              <a:t>diamatinya</a:t>
            </a:r>
            <a:r>
              <a:rPr lang="en-US" altLang="en-US" sz="2200" dirty="0"/>
              <a:t>.</a:t>
            </a:r>
          </a:p>
          <a:p>
            <a:pPr marL="365125" indent="-365125" eaLnBrk="1" hangingPunct="1">
              <a:buFontTx/>
              <a:buNone/>
            </a:pPr>
            <a:r>
              <a:rPr lang="en-US" altLang="en-US" sz="2200" dirty="0"/>
              <a:t>	</a:t>
            </a:r>
            <a:r>
              <a:rPr lang="en-US" altLang="en-US" sz="2200" dirty="0" err="1"/>
              <a:t>Contoh</a:t>
            </a:r>
            <a:r>
              <a:rPr lang="en-US" altLang="en-US" sz="2200" dirty="0"/>
              <a:t>:</a:t>
            </a:r>
          </a:p>
          <a:p>
            <a:pPr marL="365125" indent="-365125" eaLnBrk="1" hangingPunct="1">
              <a:buFontTx/>
              <a:buNone/>
            </a:pPr>
            <a:r>
              <a:rPr lang="en-US" altLang="en-US" sz="2200" dirty="0"/>
              <a:t>	Ada lima orang </a:t>
            </a:r>
            <a:r>
              <a:rPr lang="en-US" altLang="en-US" sz="2200" dirty="0" err="1">
                <a:solidFill>
                  <a:srgbClr val="FF0000"/>
                </a:solidFill>
              </a:rPr>
              <a:t>laki-laki</a:t>
            </a:r>
            <a:r>
              <a:rPr lang="en-US" altLang="en-US" sz="2200" dirty="0"/>
              <a:t> yang </a:t>
            </a:r>
            <a:r>
              <a:rPr lang="en-US" altLang="en-US" sz="2200" dirty="0" err="1"/>
              <a:t>secara</a:t>
            </a:r>
            <a:r>
              <a:rPr lang="en-US" altLang="en-US" sz="2200" dirty="0"/>
              <a:t> </a:t>
            </a:r>
            <a:r>
              <a:rPr lang="en-US" altLang="en-US" sz="2200" dirty="0" err="1"/>
              <a:t>fisik</a:t>
            </a:r>
            <a:r>
              <a:rPr lang="en-US" altLang="en-US" sz="2200" dirty="0"/>
              <a:t> </a:t>
            </a:r>
            <a:r>
              <a:rPr lang="en-US" altLang="en-US" sz="2200" dirty="0" err="1"/>
              <a:t>berbeda</a:t>
            </a:r>
            <a:r>
              <a:rPr lang="en-US" altLang="en-US" sz="2200" dirty="0"/>
              <a:t>, </a:t>
            </a:r>
            <a:r>
              <a:rPr lang="en-US" altLang="en-US" sz="2200" dirty="0" err="1"/>
              <a:t>tetapi</a:t>
            </a:r>
            <a:r>
              <a:rPr lang="en-US" altLang="en-US" sz="2200" dirty="0"/>
              <a:t> masing-masing </a:t>
            </a:r>
            <a:r>
              <a:rPr lang="en-US" altLang="en-US" sz="2200" dirty="0" err="1"/>
              <a:t>telah</a:t>
            </a:r>
            <a:r>
              <a:rPr lang="en-US" altLang="en-US" sz="2200" dirty="0"/>
              <a:t> </a:t>
            </a:r>
            <a:r>
              <a:rPr lang="en-US" altLang="en-US" sz="2200" dirty="0" err="1">
                <a:solidFill>
                  <a:srgbClr val="FF0000"/>
                </a:solidFill>
              </a:rPr>
              <a:t>berstatus</a:t>
            </a:r>
            <a:r>
              <a:rPr lang="en-US" altLang="en-US" sz="2200" dirty="0">
                <a:solidFill>
                  <a:srgbClr val="FF0000"/>
                </a:solidFill>
              </a:rPr>
              <a:t> </a:t>
            </a:r>
            <a:r>
              <a:rPr lang="en-US" altLang="en-US" sz="2200" dirty="0" err="1">
                <a:solidFill>
                  <a:srgbClr val="FF0000"/>
                </a:solidFill>
              </a:rPr>
              <a:t>menikah</a:t>
            </a:r>
            <a:r>
              <a:rPr lang="en-US" altLang="en-US" sz="2200" dirty="0"/>
              <a:t>. </a:t>
            </a:r>
            <a:r>
              <a:rPr lang="en-US" altLang="en-US" sz="2200" dirty="0" err="1"/>
              <a:t>Meskipun</a:t>
            </a:r>
            <a:r>
              <a:rPr lang="en-US" altLang="en-US" sz="2200" dirty="0"/>
              <a:t> </a:t>
            </a:r>
            <a:r>
              <a:rPr lang="en-US" altLang="en-US" sz="2200" dirty="0" err="1"/>
              <a:t>kelima</a:t>
            </a:r>
            <a:r>
              <a:rPr lang="en-US" altLang="en-US" sz="2200" dirty="0"/>
              <a:t> orang </a:t>
            </a:r>
            <a:r>
              <a:rPr lang="en-US" altLang="en-US" sz="2200" dirty="0" err="1"/>
              <a:t>itu</a:t>
            </a:r>
            <a:r>
              <a:rPr lang="en-US" altLang="en-US" sz="2200" dirty="0"/>
              <a:t> </a:t>
            </a:r>
            <a:r>
              <a:rPr lang="en-US" altLang="en-US" sz="2200" dirty="0" err="1"/>
              <a:t>memiliki</a:t>
            </a:r>
            <a:r>
              <a:rPr lang="en-US" altLang="en-US" sz="2200" dirty="0"/>
              <a:t> </a:t>
            </a:r>
            <a:r>
              <a:rPr lang="en-US" altLang="en-US" sz="2200" dirty="0" err="1"/>
              <a:t>perbedaan</a:t>
            </a:r>
            <a:r>
              <a:rPr lang="en-US" altLang="en-US" sz="2200" dirty="0"/>
              <a:t>, </a:t>
            </a:r>
            <a:r>
              <a:rPr lang="en-US" altLang="en-US" sz="2200" dirty="0" err="1"/>
              <a:t>tetapi</a:t>
            </a:r>
            <a:r>
              <a:rPr lang="en-US" altLang="en-US" sz="2200" dirty="0"/>
              <a:t> </a:t>
            </a:r>
            <a:r>
              <a:rPr lang="en-US" altLang="en-US" sz="2200" dirty="0" err="1"/>
              <a:t>memiliki</a:t>
            </a:r>
            <a:r>
              <a:rPr lang="en-US" altLang="en-US" sz="2200" dirty="0"/>
              <a:t> </a:t>
            </a:r>
            <a:r>
              <a:rPr lang="en-US" altLang="en-US" sz="2200" dirty="0" err="1"/>
              <a:t>kesamaan</a:t>
            </a:r>
            <a:r>
              <a:rPr lang="en-US" altLang="en-US" sz="2200" dirty="0"/>
              <a:t> </a:t>
            </a:r>
            <a:r>
              <a:rPr lang="en-US" altLang="en-US" sz="2200" dirty="0" err="1"/>
              <a:t>esensial</a:t>
            </a:r>
            <a:r>
              <a:rPr lang="en-US" altLang="en-US" sz="2200" dirty="0"/>
              <a:t> yang </a:t>
            </a:r>
            <a:r>
              <a:rPr lang="en-US" altLang="en-US" sz="2200" dirty="0" err="1"/>
              <a:t>mencirikan</a:t>
            </a:r>
            <a:r>
              <a:rPr lang="en-US" altLang="en-US" sz="2200" dirty="0"/>
              <a:t> status </a:t>
            </a:r>
            <a:r>
              <a:rPr lang="en-US" altLang="en-US" sz="2200" dirty="0" err="1"/>
              <a:t>kawinnya</a:t>
            </a:r>
            <a:r>
              <a:rPr lang="en-US" altLang="en-US" sz="2200" dirty="0"/>
              <a:t>. Oleh kerana </a:t>
            </a:r>
            <a:r>
              <a:rPr lang="en-US" altLang="en-US" sz="2200" dirty="0" err="1"/>
              <a:t>itu</a:t>
            </a:r>
            <a:r>
              <a:rPr lang="en-US" altLang="en-US" sz="2200" dirty="0"/>
              <a:t>, </a:t>
            </a:r>
            <a:r>
              <a:rPr lang="en-US" altLang="en-US" sz="2200" dirty="0" err="1"/>
              <a:t>kelima</a:t>
            </a:r>
            <a:r>
              <a:rPr lang="en-US" altLang="en-US" sz="2200" dirty="0"/>
              <a:t> orang </a:t>
            </a:r>
            <a:r>
              <a:rPr lang="en-US" altLang="en-US" sz="2200" dirty="0" err="1"/>
              <a:t>tersebut</a:t>
            </a:r>
            <a:r>
              <a:rPr lang="en-US" altLang="en-US" sz="2200" dirty="0"/>
              <a:t> </a:t>
            </a:r>
            <a:r>
              <a:rPr lang="en-US" altLang="en-US" sz="2200" dirty="0" err="1"/>
              <a:t>diklasifikasi</a:t>
            </a:r>
            <a:r>
              <a:rPr lang="en-US" altLang="en-US" sz="2200" dirty="0"/>
              <a:t> dan </a:t>
            </a:r>
            <a:r>
              <a:rPr lang="en-US" altLang="en-US" sz="2200" dirty="0" err="1"/>
              <a:t>digeneralisasi</a:t>
            </a:r>
            <a:r>
              <a:rPr lang="en-US" altLang="en-US" sz="2200" dirty="0"/>
              <a:t> </a:t>
            </a:r>
            <a:r>
              <a:rPr lang="en-US" altLang="en-US" sz="2200" dirty="0" err="1"/>
              <a:t>sebagai</a:t>
            </a:r>
            <a:r>
              <a:rPr lang="en-US" altLang="en-US" sz="2200" dirty="0"/>
              <a:t> </a:t>
            </a:r>
            <a:r>
              <a:rPr lang="ja-JP" altLang="en-US" sz="2200">
                <a:solidFill>
                  <a:srgbClr val="FF0000"/>
                </a:solidFill>
              </a:rPr>
              <a:t>“</a:t>
            </a:r>
            <a:r>
              <a:rPr lang="en-US" altLang="ja-JP" sz="2200" dirty="0" err="1">
                <a:solidFill>
                  <a:srgbClr val="FF0000"/>
                </a:solidFill>
              </a:rPr>
              <a:t>suami</a:t>
            </a:r>
            <a:r>
              <a:rPr lang="ja-JP" altLang="en-US" sz="2200">
                <a:solidFill>
                  <a:srgbClr val="FF0000"/>
                </a:solidFill>
              </a:rPr>
              <a:t>”</a:t>
            </a:r>
            <a:r>
              <a:rPr lang="en-US" altLang="ja-JP" sz="2200" dirty="0"/>
              <a:t>.</a:t>
            </a:r>
          </a:p>
          <a:p>
            <a:pPr marL="365125" indent="-365125" eaLnBrk="1" hangingPunct="1">
              <a:buFontTx/>
              <a:buNone/>
            </a:pPr>
            <a:endParaRPr lang="en-US" altLang="en-US" sz="2200" dirty="0"/>
          </a:p>
          <a:p>
            <a:pPr marL="365125" indent="-365125" eaLnBrk="1" hangingPunct="1">
              <a:buFontTx/>
              <a:buAutoNum type="arabicPeriod" startAt="4"/>
            </a:pPr>
            <a:r>
              <a:rPr lang="en-US" altLang="en-US" sz="2200" dirty="0" err="1"/>
              <a:t>Konsep</a:t>
            </a:r>
            <a:r>
              <a:rPr lang="en-US" altLang="en-US" sz="2200" dirty="0"/>
              <a:t> </a:t>
            </a:r>
            <a:r>
              <a:rPr lang="en-US" altLang="en-US" sz="2200" dirty="0" err="1"/>
              <a:t>sebagai</a:t>
            </a:r>
            <a:r>
              <a:rPr lang="en-US" altLang="en-US" sz="2200" dirty="0"/>
              <a:t> </a:t>
            </a:r>
            <a:r>
              <a:rPr lang="en-US" altLang="en-US" sz="2200" dirty="0" err="1"/>
              <a:t>bahan</a:t>
            </a:r>
            <a:r>
              <a:rPr lang="en-US" altLang="en-US" sz="2200" dirty="0"/>
              <a:t> </a:t>
            </a:r>
            <a:r>
              <a:rPr lang="en-US" altLang="en-US" sz="2200" dirty="0" err="1"/>
              <a:t>dasar</a:t>
            </a:r>
            <a:r>
              <a:rPr lang="en-US" altLang="en-US" sz="2200" dirty="0"/>
              <a:t> </a:t>
            </a:r>
            <a:r>
              <a:rPr lang="en-US" altLang="en-US" sz="2200" dirty="0" err="1"/>
              <a:t>pembentuk</a:t>
            </a:r>
            <a:r>
              <a:rPr lang="en-US" altLang="en-US" sz="2200" dirty="0"/>
              <a:t> </a:t>
            </a:r>
            <a:r>
              <a:rPr lang="en-US" altLang="en-US" sz="2200" dirty="0" err="1"/>
              <a:t>teori</a:t>
            </a:r>
            <a:r>
              <a:rPr lang="en-US" altLang="en-US" sz="2200" dirty="0"/>
              <a:t>.</a:t>
            </a:r>
          </a:p>
          <a:p>
            <a:pPr marL="365125" indent="-365125" eaLnBrk="1" hangingPunct="1">
              <a:buFontTx/>
              <a:buNone/>
            </a:pPr>
            <a:r>
              <a:rPr lang="en-US" altLang="en-US" sz="2200" dirty="0"/>
              <a:t>	</a:t>
            </a:r>
            <a:r>
              <a:rPr lang="en-US" altLang="en-US" sz="2200" dirty="0" err="1"/>
              <a:t>Konsep</a:t>
            </a:r>
            <a:r>
              <a:rPr lang="en-US" altLang="en-US" sz="2200" dirty="0"/>
              <a:t> </a:t>
            </a:r>
            <a:r>
              <a:rPr lang="en-US" altLang="en-US" sz="2200" dirty="0" err="1"/>
              <a:t>merupakan</a:t>
            </a:r>
            <a:r>
              <a:rPr lang="en-US" altLang="en-US" sz="2200" dirty="0"/>
              <a:t> </a:t>
            </a:r>
            <a:r>
              <a:rPr lang="en-US" altLang="en-US" sz="2200" dirty="0" err="1"/>
              <a:t>unsur</a:t>
            </a:r>
            <a:r>
              <a:rPr lang="en-US" altLang="en-US" sz="2200" dirty="0"/>
              <a:t> paling </a:t>
            </a:r>
            <a:r>
              <a:rPr lang="en-US" altLang="en-US" sz="2200" dirty="0" err="1"/>
              <a:t>penting</a:t>
            </a:r>
            <a:r>
              <a:rPr lang="en-US" altLang="en-US" sz="2200" dirty="0"/>
              <a:t> </a:t>
            </a:r>
            <a:r>
              <a:rPr lang="en-US" altLang="en-US" sz="2200" dirty="0" err="1"/>
              <a:t>dalam</a:t>
            </a:r>
            <a:r>
              <a:rPr lang="en-US" altLang="en-US" sz="2200" dirty="0"/>
              <a:t> </a:t>
            </a:r>
            <a:r>
              <a:rPr lang="en-US" altLang="en-US" sz="2200" dirty="0" err="1"/>
              <a:t>teori</a:t>
            </a:r>
            <a:r>
              <a:rPr lang="en-US" altLang="en-US" sz="2200" dirty="0"/>
              <a:t>, </a:t>
            </a:r>
            <a:r>
              <a:rPr lang="en-US" altLang="en-US" sz="2200" dirty="0" err="1"/>
              <a:t>karena</a:t>
            </a:r>
            <a:r>
              <a:rPr lang="en-US" altLang="en-US" sz="2200" dirty="0"/>
              <a:t> </a:t>
            </a:r>
            <a:r>
              <a:rPr lang="en-US" altLang="en-US" sz="2200" dirty="0" err="1"/>
              <a:t>konsep</a:t>
            </a:r>
            <a:r>
              <a:rPr lang="en-US" altLang="en-US" sz="2200" dirty="0"/>
              <a:t> </a:t>
            </a:r>
            <a:r>
              <a:rPr lang="en-US" altLang="en-US" sz="2200" dirty="0" err="1"/>
              <a:t>menentukan</a:t>
            </a:r>
            <a:r>
              <a:rPr lang="en-US" altLang="en-US" sz="2200" dirty="0"/>
              <a:t> </a:t>
            </a:r>
            <a:r>
              <a:rPr lang="en-US" altLang="en-US" sz="2200" dirty="0" err="1"/>
              <a:t>bentuk</a:t>
            </a:r>
            <a:r>
              <a:rPr lang="en-US" altLang="en-US" sz="2200" dirty="0"/>
              <a:t> dan </a:t>
            </a:r>
            <a:r>
              <a:rPr lang="en-US" altLang="en-US" sz="2200" dirty="0" err="1"/>
              <a:t>isi</a:t>
            </a:r>
            <a:r>
              <a:rPr lang="en-US" altLang="en-US" sz="2200" dirty="0"/>
              <a:t> </a:t>
            </a:r>
            <a:r>
              <a:rPr lang="en-US" altLang="en-US" sz="2200" dirty="0" err="1"/>
              <a:t>teori</a:t>
            </a:r>
            <a:r>
              <a:rPr lang="en-US" altLang="en-US" sz="2200" dirty="0"/>
              <a:t>. </a:t>
            </a:r>
          </a:p>
          <a:p>
            <a:pPr marL="365125" indent="-365125" eaLnBrk="1" hangingPunct="1">
              <a:buFontTx/>
              <a:buNone/>
            </a:pPr>
            <a:r>
              <a:rPr lang="en-US" altLang="en-US" sz="2200" dirty="0"/>
              <a:t>	</a:t>
            </a:r>
            <a:r>
              <a:rPr lang="en-US" altLang="en-US" sz="2200" dirty="0" err="1"/>
              <a:t>Perlu</a:t>
            </a:r>
            <a:r>
              <a:rPr lang="en-US" altLang="en-US" sz="2200" dirty="0"/>
              <a:t> </a:t>
            </a:r>
            <a:r>
              <a:rPr lang="en-US" altLang="en-US" sz="2200" dirty="0" err="1"/>
              <a:t>diketahui</a:t>
            </a:r>
            <a:r>
              <a:rPr lang="en-US" altLang="en-US" sz="2200" dirty="0"/>
              <a:t> </a:t>
            </a:r>
            <a:r>
              <a:rPr lang="en-US" altLang="en-US" sz="2200" dirty="0" err="1"/>
              <a:t>bahwa</a:t>
            </a:r>
            <a:r>
              <a:rPr lang="en-US" altLang="en-US" sz="2200" dirty="0"/>
              <a:t> </a:t>
            </a:r>
            <a:r>
              <a:rPr lang="en-US" altLang="en-US" sz="2200" dirty="0" err="1"/>
              <a:t>teori</a:t>
            </a:r>
            <a:r>
              <a:rPr lang="en-US" altLang="en-US" sz="2200" dirty="0"/>
              <a:t> </a:t>
            </a:r>
            <a:r>
              <a:rPr lang="en-US" altLang="en-US" sz="2200" dirty="0" err="1"/>
              <a:t>selalu</a:t>
            </a:r>
            <a:r>
              <a:rPr lang="en-US" altLang="en-US" sz="2200" dirty="0"/>
              <a:t> </a:t>
            </a:r>
            <a:r>
              <a:rPr lang="en-US" altLang="en-US" sz="2200" dirty="0" err="1"/>
              <a:t>berbentuk</a:t>
            </a:r>
            <a:r>
              <a:rPr lang="en-US" altLang="en-US" sz="2200" dirty="0"/>
              <a:t> </a:t>
            </a:r>
            <a:r>
              <a:rPr lang="en-US" altLang="en-US" sz="2200" dirty="0" err="1"/>
              <a:t>pernyataan</a:t>
            </a:r>
            <a:r>
              <a:rPr lang="en-US" altLang="en-US" sz="2200" dirty="0"/>
              <a:t> (</a:t>
            </a:r>
            <a:r>
              <a:rPr lang="en-US" altLang="en-US" sz="2200" dirty="0" err="1"/>
              <a:t>proposisi</a:t>
            </a:r>
            <a:r>
              <a:rPr lang="en-US" altLang="en-US" sz="2200" dirty="0"/>
              <a:t>), dan </a:t>
            </a:r>
            <a:r>
              <a:rPr lang="en-US" altLang="en-US" sz="2200" dirty="0" err="1"/>
              <a:t>proposisi</a:t>
            </a:r>
            <a:r>
              <a:rPr lang="en-US" altLang="en-US" sz="2200" dirty="0"/>
              <a:t> </a:t>
            </a:r>
            <a:r>
              <a:rPr lang="en-US" altLang="en-US" sz="2200" dirty="0" err="1"/>
              <a:t>itu</a:t>
            </a:r>
            <a:r>
              <a:rPr lang="en-US" altLang="en-US" sz="2200" dirty="0"/>
              <a:t> </a:t>
            </a:r>
            <a:r>
              <a:rPr lang="en-US" altLang="en-US" sz="2200" dirty="0" err="1"/>
              <a:t>selalu</a:t>
            </a:r>
            <a:r>
              <a:rPr lang="en-US" altLang="en-US" sz="2200" dirty="0"/>
              <a:t> </a:t>
            </a:r>
            <a:r>
              <a:rPr lang="en-US" altLang="en-US" sz="2200" dirty="0" err="1"/>
              <a:t>berupa</a:t>
            </a:r>
            <a:r>
              <a:rPr lang="en-US" altLang="en-US" sz="2200" dirty="0"/>
              <a:t> </a:t>
            </a:r>
            <a:r>
              <a:rPr lang="en-US" altLang="en-US" sz="2200" dirty="0" err="1"/>
              <a:t>uraian</a:t>
            </a:r>
            <a:r>
              <a:rPr lang="en-US" altLang="en-US" sz="2200" dirty="0"/>
              <a:t> yang </a:t>
            </a:r>
            <a:r>
              <a:rPr lang="en-US" altLang="en-US" sz="2200" dirty="0" err="1"/>
              <a:t>menjelaskan</a:t>
            </a:r>
            <a:r>
              <a:rPr lang="en-US" altLang="en-US" sz="2200" dirty="0"/>
              <a:t> </a:t>
            </a:r>
            <a:r>
              <a:rPr lang="en-US" altLang="en-US" sz="2200" dirty="0" err="1"/>
              <a:t>hubungan</a:t>
            </a:r>
            <a:r>
              <a:rPr lang="en-US" altLang="en-US" sz="2200" dirty="0"/>
              <a:t> </a:t>
            </a:r>
            <a:r>
              <a:rPr lang="en-US" altLang="en-US" sz="2200" dirty="0" err="1"/>
              <a:t>antar</a:t>
            </a:r>
            <a:r>
              <a:rPr lang="en-US" altLang="en-US" sz="2200" dirty="0"/>
              <a:t> </a:t>
            </a:r>
            <a:r>
              <a:rPr lang="en-US" altLang="en-US" sz="2200" dirty="0" err="1"/>
              <a:t>konsep</a:t>
            </a:r>
            <a:r>
              <a:rPr lang="en-US" altLang="en-US" sz="22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130022567"/>
      </p:ext>
    </p:extLst>
  </p:cSld>
  <p:clrMapOvr>
    <a:masterClrMapping/>
  </p:clrMapOvr>
  <p:transition spd="slow"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Title 1"/>
          <p:cNvSpPr>
            <a:spLocks noGrp="1"/>
          </p:cNvSpPr>
          <p:nvPr>
            <p:ph type="title"/>
          </p:nvPr>
        </p:nvSpPr>
        <p:spPr>
          <a:xfrm>
            <a:off x="457200" y="134938"/>
            <a:ext cx="8229600" cy="863600"/>
          </a:xfrm>
        </p:spPr>
        <p:txBody>
          <a:bodyPr/>
          <a:lstStyle/>
          <a:p>
            <a:pPr eaLnBrk="1" hangingPunct="1"/>
            <a:r>
              <a:rPr lang="en-US" altLang="en-US"/>
              <a:t>PROPOSISI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252538"/>
            <a:ext cx="8712968" cy="5329237"/>
          </a:xfrm>
          <a:ln w="25400">
            <a:solidFill>
              <a:schemeClr val="tx1"/>
            </a:solidFill>
          </a:ln>
        </p:spPr>
        <p:txBody>
          <a:bodyPr>
            <a:normAutofit fontScale="92500" lnSpcReduction="10000"/>
          </a:bodyPr>
          <a:lstStyle/>
          <a:p>
            <a:pPr eaLnBrk="1" hangingPunct="1"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  <a:defRPr/>
            </a:pPr>
            <a:r>
              <a:rPr sz="2200" noProof="1">
                <a:ea typeface="ＭＳ Ｐゴシック" charset="0"/>
                <a:cs typeface="ＭＳ Ｐゴシック" charset="0"/>
              </a:rPr>
              <a:t>Proposisi alias pernyataan alias keputusan.</a:t>
            </a:r>
          </a:p>
          <a:p>
            <a:pPr eaLnBrk="1" hangingPunct="1"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  <a:defRPr/>
            </a:pPr>
            <a:r>
              <a:rPr sz="2200" noProof="1">
                <a:ea typeface="ＭＳ Ｐゴシック" charset="0"/>
                <a:cs typeface="ＭＳ Ｐゴシック" charset="0"/>
              </a:rPr>
              <a:t>Proposisi adalah pernyataan tentang sifat suatu realita yang dapat dibuktikan kebenarananya.</a:t>
            </a:r>
          </a:p>
          <a:p>
            <a:pPr eaLnBrk="1" hangingPunct="1"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  <a:defRPr/>
            </a:pPr>
            <a:r>
              <a:rPr sz="2200" noProof="1">
                <a:ea typeface="ＭＳ Ｐゴシック" charset="0"/>
                <a:cs typeface="ＭＳ Ｐゴシック" charset="0"/>
              </a:rPr>
              <a:t>Proposisi yang belum jelas atau diragukan kebenarannya disebut proposisi hipotetik.</a:t>
            </a:r>
          </a:p>
          <a:p>
            <a:pPr eaLnBrk="1" hangingPunct="1"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  <a:defRPr/>
            </a:pPr>
            <a:r>
              <a:rPr sz="2200" noProof="1">
                <a:ea typeface="ＭＳ Ｐゴシック" charset="0"/>
                <a:cs typeface="ＭＳ Ｐゴシック" charset="0"/>
              </a:rPr>
              <a:t>Proposisi dibangun berdasarkan pertalian antar konsep. Dengan demikian, orang baru dapat menyusun proposisi apabila ia telah memiliki seperangkat konsep yang akan dirangkaikan dalam suatu hubungan yang sistematis dan logis.</a:t>
            </a:r>
            <a:endParaRPr lang="en-US" sz="2200" noProof="1">
              <a:ea typeface="ＭＳ Ｐゴシック" charset="0"/>
              <a:cs typeface="ＭＳ Ｐゴシック" charset="0"/>
            </a:endParaRPr>
          </a:p>
          <a:p>
            <a:pPr marL="323850" indent="0" eaLnBrk="1" hangingPunct="1"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  <a:buNone/>
              <a:defRPr/>
            </a:pPr>
            <a:r>
              <a:rPr lang="en-ID" sz="2200" noProof="1">
                <a:ea typeface="ＭＳ Ｐゴシック" charset="0"/>
                <a:cs typeface="ＭＳ Ｐゴシック" charset="0"/>
              </a:rPr>
              <a:t>Contoh:</a:t>
            </a:r>
          </a:p>
          <a:p>
            <a:pPr marL="323850" indent="0" eaLnBrk="1" hangingPunct="1"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  <a:buNone/>
              <a:defRPr/>
            </a:pPr>
            <a:r>
              <a:rPr lang="en-US" sz="2200" b="1" noProof="1">
                <a:ea typeface="ＭＳ Ｐゴシック" charset="0"/>
                <a:cs typeface="ＭＳ Ｐゴシック" charset="0"/>
              </a:rPr>
              <a:t>Pada tahun 2020 Indonesia mengalami kenaikan tingkat mortalitas yang disebabkan adanya serangan Covid-19. </a:t>
            </a:r>
          </a:p>
          <a:p>
            <a:pPr marL="323850" indent="0" eaLnBrk="1" hangingPunct="1"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  <a:buNone/>
              <a:defRPr/>
            </a:pPr>
            <a:r>
              <a:rPr lang="en-US" sz="2200" noProof="1">
                <a:ea typeface="ＭＳ Ｐゴシック" charset="0"/>
                <a:cs typeface="ＭＳ Ｐゴシック" charset="0"/>
              </a:rPr>
              <a:t>Proposisi tsb hanya dapat dibuat oleh orang yang paham tentang konsep “Mortalitas” dan konsep “Covid-19” bukan?</a:t>
            </a:r>
            <a:endParaRPr sz="2200" noProof="1"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304340"/>
      </p:ext>
    </p:extLst>
  </p:cSld>
  <p:clrMapOvr>
    <a:masterClrMapping/>
  </p:clrMapOvr>
  <p:transition spd="slow"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Title 1"/>
          <p:cNvSpPr>
            <a:spLocks noGrp="1"/>
          </p:cNvSpPr>
          <p:nvPr>
            <p:ph type="title"/>
          </p:nvPr>
        </p:nvSpPr>
        <p:spPr>
          <a:xfrm>
            <a:off x="457200" y="119063"/>
            <a:ext cx="8229600" cy="914400"/>
          </a:xfrm>
        </p:spPr>
        <p:txBody>
          <a:bodyPr/>
          <a:lstStyle/>
          <a:p>
            <a:pPr eaLnBrk="1" hangingPunct="1"/>
            <a:r>
              <a:rPr lang="en-US" altLang="en-US">
                <a:solidFill>
                  <a:srgbClr val="FF0000"/>
                </a:solidFill>
              </a:rPr>
              <a:t>FUNGSI PROPOSISI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9063" y="1270000"/>
            <a:ext cx="8890000" cy="5402263"/>
          </a:xfrm>
          <a:ln w="25400">
            <a:solidFill>
              <a:schemeClr val="tx1"/>
            </a:solidFill>
          </a:ln>
        </p:spPr>
        <p:txBody>
          <a:bodyPr rtlCol="0">
            <a:normAutofit fontScale="92500" lnSpcReduction="10000"/>
          </a:bodyPr>
          <a:lstStyle/>
          <a:p>
            <a:pPr eaLnBrk="1" fontAlgn="auto" hangingPunct="1">
              <a:lnSpc>
                <a:spcPct val="110000"/>
              </a:lnSpc>
              <a:spcBef>
                <a:spcPts val="0"/>
              </a:spcBef>
              <a:spcAft>
                <a:spcPts val="1800"/>
              </a:spcAft>
              <a:buFont typeface="Arial"/>
              <a:buChar char="•"/>
              <a:defRPr/>
            </a:pPr>
            <a:r>
              <a:rPr lang="en-US" noProof="1">
                <a:ea typeface="+mn-ea"/>
                <a:cs typeface="+mn-cs"/>
              </a:rPr>
              <a:t>Untuk menyatakan tentang keadaan atau keberadaan sesuatu hal atau menyatakan hasil pemikiran tentang sesuatu.</a:t>
            </a:r>
          </a:p>
          <a:p>
            <a:pPr eaLnBrk="1" fontAlgn="auto" hangingPunct="1">
              <a:lnSpc>
                <a:spcPct val="110000"/>
              </a:lnSpc>
              <a:spcBef>
                <a:spcPts val="0"/>
              </a:spcBef>
              <a:spcAft>
                <a:spcPts val="1800"/>
              </a:spcAft>
              <a:buFont typeface="Arial"/>
              <a:buChar char="•"/>
              <a:defRPr/>
            </a:pPr>
            <a:r>
              <a:rPr lang="en-US" noProof="1">
                <a:ea typeface="+mn-ea"/>
                <a:cs typeface="+mn-cs"/>
              </a:rPr>
              <a:t>Proposisi sebagai bahan dasar (balok) dalam menyusun bangunan teori atau hipotesis.</a:t>
            </a:r>
          </a:p>
          <a:p>
            <a:pPr eaLnBrk="1" fontAlgn="auto" hangingPunct="1">
              <a:lnSpc>
                <a:spcPct val="110000"/>
              </a:lnSpc>
              <a:spcBef>
                <a:spcPts val="0"/>
              </a:spcBef>
              <a:spcAft>
                <a:spcPts val="1800"/>
              </a:spcAft>
              <a:buFont typeface="Arial"/>
              <a:buChar char="•"/>
              <a:defRPr/>
            </a:pPr>
            <a:r>
              <a:rPr lang="en-US" noProof="1">
                <a:ea typeface="+mn-ea"/>
                <a:cs typeface="+mn-cs"/>
              </a:rPr>
              <a:t>Proposisi harus dirumuskan dalam bentuk kalimat deklaratif.</a:t>
            </a:r>
          </a:p>
          <a:p>
            <a:pPr eaLnBrk="1" fontAlgn="auto" hangingPunct="1">
              <a:lnSpc>
                <a:spcPct val="110000"/>
              </a:lnSpc>
              <a:spcBef>
                <a:spcPts val="0"/>
              </a:spcBef>
              <a:spcAft>
                <a:spcPts val="1800"/>
              </a:spcAft>
              <a:buFont typeface="Arial"/>
              <a:buChar char="•"/>
              <a:defRPr/>
            </a:pPr>
            <a:r>
              <a:rPr lang="en-US" noProof="1">
                <a:ea typeface="+mn-ea"/>
                <a:cs typeface="+mn-cs"/>
              </a:rPr>
              <a:t>Kalimat perintah dan kalimat tanya itu bukan proposisi, karena hubungan subyek dengan predikat belum/tidak diketahui.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5618733"/>
      </p:ext>
    </p:extLst>
  </p:cSld>
  <p:clrMapOvr>
    <a:masterClrMapping/>
  </p:clrMapOvr>
  <p:transition spd="slow"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28600"/>
            <a:ext cx="8229600" cy="752475"/>
          </a:xfrm>
        </p:spPr>
        <p:txBody>
          <a:bodyPr/>
          <a:lstStyle/>
          <a:p>
            <a:pPr eaLnBrk="1" hangingPunct="1"/>
            <a:r>
              <a:rPr lang="en-US" altLang="en-US" sz="4000" dirty="0">
                <a:solidFill>
                  <a:srgbClr val="FF0000"/>
                </a:solidFill>
                <a:latin typeface="Apple Casual" charset="0"/>
              </a:rPr>
              <a:t>TEORI</a:t>
            </a:r>
          </a:p>
        </p:txBody>
      </p:sp>
      <p:sp>
        <p:nvSpPr>
          <p:cNvPr id="2867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1455738"/>
            <a:ext cx="8785100" cy="5173662"/>
          </a:xfrm>
          <a:ln w="25400">
            <a:solidFill>
              <a:schemeClr val="tx1"/>
            </a:solidFill>
          </a:ln>
        </p:spPr>
        <p:txBody>
          <a:bodyPr/>
          <a:lstStyle/>
          <a:p>
            <a:pPr eaLnBrk="1" hangingPunct="1">
              <a:lnSpc>
                <a:spcPct val="80000"/>
              </a:lnSpc>
              <a:tabLst>
                <a:tab pos="625475" algn="l"/>
              </a:tabLst>
            </a:pPr>
            <a:r>
              <a:rPr lang="en-US" altLang="en-US" sz="2800" dirty="0" err="1"/>
              <a:t>Teori</a:t>
            </a:r>
            <a:r>
              <a:rPr lang="en-US" altLang="en-US" sz="2800" dirty="0"/>
              <a:t> </a:t>
            </a:r>
            <a:r>
              <a:rPr lang="en-US" altLang="en-US" sz="2800" dirty="0" err="1"/>
              <a:t>adalah</a:t>
            </a:r>
            <a:r>
              <a:rPr lang="en-US" altLang="en-US" sz="2800" dirty="0"/>
              <a:t> </a:t>
            </a:r>
            <a:r>
              <a:rPr lang="en-US" altLang="en-US" sz="2800" dirty="0" err="1"/>
              <a:t>pernyataan</a:t>
            </a:r>
            <a:r>
              <a:rPr lang="en-US" altLang="en-US" sz="2800" dirty="0"/>
              <a:t> yang </a:t>
            </a:r>
            <a:r>
              <a:rPr lang="en-US" altLang="en-US" sz="2800" dirty="0" err="1"/>
              <a:t>menjelaskan</a:t>
            </a:r>
            <a:r>
              <a:rPr lang="en-US" altLang="en-US" sz="2800" dirty="0"/>
              <a:t> </a:t>
            </a:r>
            <a:r>
              <a:rPr lang="en-US" altLang="en-US" sz="2800" dirty="0" err="1"/>
              <a:t>hubungan</a:t>
            </a:r>
            <a:r>
              <a:rPr lang="en-US" altLang="en-US" sz="2800" dirty="0"/>
              <a:t> </a:t>
            </a:r>
            <a:r>
              <a:rPr lang="en-US" altLang="en-US" sz="2800" dirty="0" err="1"/>
              <a:t>antar</a:t>
            </a:r>
            <a:r>
              <a:rPr lang="en-US" altLang="en-US" sz="2800" dirty="0"/>
              <a:t> </a:t>
            </a:r>
            <a:r>
              <a:rPr lang="en-US" altLang="en-US" sz="2800" dirty="0" err="1"/>
              <a:t>konsep</a:t>
            </a:r>
            <a:r>
              <a:rPr lang="en-US" altLang="en-US" sz="2800" dirty="0"/>
              <a:t> </a:t>
            </a:r>
            <a:r>
              <a:rPr lang="en-US" altLang="en-US" sz="2800" dirty="0" err="1"/>
              <a:t>secara</a:t>
            </a:r>
            <a:r>
              <a:rPr lang="en-US" altLang="en-US" sz="2800" dirty="0"/>
              <a:t> </a:t>
            </a:r>
            <a:r>
              <a:rPr lang="en-US" altLang="en-US" sz="2800" dirty="0" err="1"/>
              <a:t>logis</a:t>
            </a:r>
            <a:r>
              <a:rPr lang="en-US" altLang="en-US" sz="2800" dirty="0"/>
              <a:t> dan </a:t>
            </a:r>
            <a:r>
              <a:rPr lang="en-US" altLang="en-US" sz="2800" dirty="0" err="1"/>
              <a:t>sistematik</a:t>
            </a:r>
            <a:r>
              <a:rPr lang="en-US" altLang="en-US" sz="2800" dirty="0"/>
              <a:t>.</a:t>
            </a:r>
          </a:p>
          <a:p>
            <a:pPr eaLnBrk="1" hangingPunct="1">
              <a:lnSpc>
                <a:spcPct val="80000"/>
              </a:lnSpc>
              <a:tabLst>
                <a:tab pos="625475" algn="l"/>
              </a:tabLst>
            </a:pPr>
            <a:endParaRPr lang="en-US" altLang="en-US" sz="2800" dirty="0"/>
          </a:p>
          <a:p>
            <a:pPr eaLnBrk="1" hangingPunct="1">
              <a:lnSpc>
                <a:spcPct val="80000"/>
              </a:lnSpc>
              <a:tabLst>
                <a:tab pos="625475" algn="l"/>
              </a:tabLst>
            </a:pPr>
            <a:r>
              <a:rPr lang="en-US" altLang="en-US" sz="2800" dirty="0"/>
              <a:t>Di </a:t>
            </a:r>
            <a:r>
              <a:rPr lang="en-US" altLang="en-US" sz="2800" dirty="0" err="1"/>
              <a:t>dalam</a:t>
            </a:r>
            <a:r>
              <a:rPr lang="en-US" altLang="en-US" sz="2800" dirty="0"/>
              <a:t> </a:t>
            </a:r>
            <a:r>
              <a:rPr lang="en-US" altLang="en-US" sz="2800" dirty="0" err="1"/>
              <a:t>teori</a:t>
            </a:r>
            <a:r>
              <a:rPr lang="en-US" altLang="en-US" sz="2800" dirty="0"/>
              <a:t> </a:t>
            </a:r>
            <a:r>
              <a:rPr lang="en-US" altLang="en-US" sz="2800" dirty="0" err="1"/>
              <a:t>selalu</a:t>
            </a:r>
            <a:r>
              <a:rPr lang="en-US" altLang="en-US" sz="2800" dirty="0"/>
              <a:t> </a:t>
            </a:r>
            <a:r>
              <a:rPr lang="en-US" altLang="en-US" sz="2800" dirty="0" err="1"/>
              <a:t>terdiri</a:t>
            </a:r>
            <a:r>
              <a:rPr lang="en-US" altLang="en-US" sz="2800" dirty="0"/>
              <a:t> </a:t>
            </a:r>
            <a:r>
              <a:rPr lang="en-US" altLang="en-US" sz="2800" dirty="0" err="1"/>
              <a:t>generalisasi-generalisasi</a:t>
            </a:r>
            <a:r>
              <a:rPr lang="en-US" altLang="en-US" sz="2800" dirty="0"/>
              <a:t>, dan </a:t>
            </a:r>
            <a:r>
              <a:rPr lang="en-US" altLang="en-US" sz="2800" dirty="0" err="1"/>
              <a:t>setiap</a:t>
            </a:r>
            <a:r>
              <a:rPr lang="en-US" altLang="en-US" sz="2800" dirty="0"/>
              <a:t> </a:t>
            </a:r>
            <a:r>
              <a:rPr lang="en-US" altLang="en-US" sz="2800" dirty="0" err="1"/>
              <a:t>generalisasi</a:t>
            </a:r>
            <a:r>
              <a:rPr lang="en-US" altLang="en-US" sz="2800" dirty="0"/>
              <a:t> </a:t>
            </a:r>
            <a:r>
              <a:rPr lang="en-US" altLang="en-US" sz="2800" dirty="0" err="1"/>
              <a:t>selalu</a:t>
            </a:r>
            <a:r>
              <a:rPr lang="en-US" altLang="en-US" sz="2800" dirty="0"/>
              <a:t> </a:t>
            </a:r>
            <a:r>
              <a:rPr lang="en-US" altLang="en-US" sz="2800" dirty="0" err="1"/>
              <a:t>mengandung</a:t>
            </a:r>
            <a:r>
              <a:rPr lang="en-US" altLang="en-US" sz="2800" dirty="0"/>
              <a:t> </a:t>
            </a:r>
            <a:r>
              <a:rPr lang="en-US" altLang="en-US" sz="2800" dirty="0" err="1"/>
              <a:t>konsep-konsep</a:t>
            </a:r>
            <a:r>
              <a:rPr lang="en-US" altLang="en-US" sz="2800" dirty="0"/>
              <a:t>.</a:t>
            </a:r>
          </a:p>
          <a:p>
            <a:pPr eaLnBrk="1" hangingPunct="1">
              <a:lnSpc>
                <a:spcPct val="80000"/>
              </a:lnSpc>
              <a:tabLst>
                <a:tab pos="625475" algn="l"/>
              </a:tabLst>
            </a:pPr>
            <a:endParaRPr lang="en-US" altLang="en-US" sz="2800" dirty="0"/>
          </a:p>
          <a:p>
            <a:pPr eaLnBrk="1" hangingPunct="1">
              <a:lnSpc>
                <a:spcPct val="80000"/>
              </a:lnSpc>
              <a:tabLst>
                <a:tab pos="625475" algn="l"/>
              </a:tabLst>
            </a:pPr>
            <a:r>
              <a:rPr lang="en-US" altLang="en-US" sz="2800" dirty="0" err="1"/>
              <a:t>Teori</a:t>
            </a:r>
            <a:r>
              <a:rPr lang="en-US" altLang="en-US" sz="2800" dirty="0"/>
              <a:t> </a:t>
            </a:r>
            <a:r>
              <a:rPr lang="en-US" altLang="en-US" sz="2800" dirty="0" err="1"/>
              <a:t>adalah</a:t>
            </a:r>
            <a:r>
              <a:rPr lang="en-US" altLang="en-US" sz="2800" dirty="0"/>
              <a:t> </a:t>
            </a:r>
            <a:r>
              <a:rPr lang="en-US" altLang="en-US" sz="2800" dirty="0" err="1"/>
              <a:t>pernyataan</a:t>
            </a:r>
            <a:r>
              <a:rPr lang="en-US" altLang="en-US" sz="2800" dirty="0"/>
              <a:t> yang </a:t>
            </a:r>
            <a:r>
              <a:rPr lang="en-US" altLang="en-US" sz="2800" dirty="0" err="1"/>
              <a:t>menjelaskan</a:t>
            </a:r>
            <a:r>
              <a:rPr lang="en-US" altLang="en-US" sz="2800" dirty="0"/>
              <a:t> </a:t>
            </a:r>
            <a:r>
              <a:rPr lang="en-US" altLang="en-US" sz="2800" dirty="0" err="1"/>
              <a:t>generalisasi</a:t>
            </a:r>
            <a:r>
              <a:rPr lang="en-US" altLang="en-US" sz="2800" dirty="0"/>
              <a:t> </a:t>
            </a:r>
            <a:r>
              <a:rPr lang="en-US" altLang="en-US" sz="2800" dirty="0" err="1"/>
              <a:t>itu</a:t>
            </a:r>
            <a:r>
              <a:rPr lang="en-US" altLang="en-US" sz="2800" dirty="0"/>
              <a:t>. </a:t>
            </a:r>
          </a:p>
          <a:p>
            <a:pPr eaLnBrk="1" hangingPunct="1">
              <a:lnSpc>
                <a:spcPct val="80000"/>
              </a:lnSpc>
              <a:tabLst>
                <a:tab pos="625475" algn="l"/>
              </a:tabLst>
            </a:pPr>
            <a:endParaRPr lang="en-US" altLang="en-US" sz="2800" dirty="0"/>
          </a:p>
          <a:p>
            <a:pPr eaLnBrk="1" hangingPunct="1">
              <a:lnSpc>
                <a:spcPct val="80000"/>
              </a:lnSpc>
              <a:tabLst>
                <a:tab pos="625475" algn="l"/>
              </a:tabLst>
            </a:pPr>
            <a:r>
              <a:rPr lang="en-US" altLang="en-US" sz="2800" dirty="0" err="1"/>
              <a:t>Generalisasi</a:t>
            </a:r>
            <a:r>
              <a:rPr lang="en-US" altLang="en-US" sz="2800" dirty="0"/>
              <a:t> </a:t>
            </a:r>
            <a:r>
              <a:rPr lang="en-US" altLang="en-US" sz="2800" dirty="0" err="1"/>
              <a:t>itu</a:t>
            </a:r>
            <a:r>
              <a:rPr lang="en-US" altLang="en-US" sz="2800" dirty="0"/>
              <a:t> </a:t>
            </a:r>
            <a:r>
              <a:rPr lang="en-US" altLang="en-US" sz="2800" dirty="0" err="1"/>
              <a:t>merupakan</a:t>
            </a:r>
            <a:r>
              <a:rPr lang="en-US" altLang="en-US" sz="2800" dirty="0"/>
              <a:t> </a:t>
            </a:r>
            <a:r>
              <a:rPr lang="en-US" altLang="en-US" sz="2800" dirty="0" err="1"/>
              <a:t>abstraksi</a:t>
            </a:r>
            <a:r>
              <a:rPr lang="en-US" altLang="en-US" sz="2800" dirty="0"/>
              <a:t> </a:t>
            </a:r>
            <a:r>
              <a:rPr lang="en-US" altLang="en-US" sz="2800" dirty="0" err="1"/>
              <a:t>dari</a:t>
            </a:r>
            <a:r>
              <a:rPr lang="en-US" altLang="en-US" sz="2800" dirty="0"/>
              <a:t> </a:t>
            </a:r>
            <a:r>
              <a:rPr lang="en-US" altLang="en-US" sz="2800" dirty="0" err="1"/>
              <a:t>fakta</a:t>
            </a:r>
            <a:r>
              <a:rPr lang="en-US" altLang="en-US" sz="2800" dirty="0"/>
              <a:t> </a:t>
            </a:r>
            <a:r>
              <a:rPr lang="en-US" altLang="en-US" sz="2800" dirty="0" err="1"/>
              <a:t>empirik</a:t>
            </a:r>
            <a:r>
              <a:rPr lang="en-US" altLang="en-US" sz="2800" dirty="0"/>
              <a:t> yang </a:t>
            </a:r>
            <a:r>
              <a:rPr lang="en-US" altLang="en-US" sz="2800" dirty="0" err="1"/>
              <a:t>semula</a:t>
            </a:r>
            <a:r>
              <a:rPr lang="en-US" altLang="en-US" sz="2800" dirty="0"/>
              <a:t> </a:t>
            </a:r>
            <a:r>
              <a:rPr lang="en-US" altLang="en-US" sz="2800" dirty="0" err="1"/>
              <a:t>berupa</a:t>
            </a:r>
            <a:r>
              <a:rPr lang="en-US" altLang="en-US" sz="2800" dirty="0"/>
              <a:t> </a:t>
            </a:r>
            <a:r>
              <a:rPr lang="en-US" altLang="en-US" sz="2800" dirty="0" err="1"/>
              <a:t>kejadian</a:t>
            </a:r>
            <a:r>
              <a:rPr lang="en-US" altLang="en-US" sz="2800" dirty="0"/>
              <a:t>/</a:t>
            </a:r>
            <a:r>
              <a:rPr lang="en-US" altLang="en-US" sz="2800" dirty="0" err="1"/>
              <a:t>kasus-kasus</a:t>
            </a:r>
            <a:r>
              <a:rPr lang="en-US" altLang="en-US" sz="2800" dirty="0"/>
              <a:t> </a:t>
            </a:r>
            <a:r>
              <a:rPr lang="en-US" altLang="en-US" sz="2800" dirty="0" err="1"/>
              <a:t>tunggal</a:t>
            </a:r>
            <a:r>
              <a:rPr lang="en-US" altLang="en-US" sz="2800" dirty="0"/>
              <a:t> dan </a:t>
            </a:r>
            <a:r>
              <a:rPr lang="en-US" altLang="en-US" sz="2800" dirty="0" err="1"/>
              <a:t>kemudian</a:t>
            </a:r>
            <a:r>
              <a:rPr lang="en-US" altLang="en-US" sz="2800" dirty="0"/>
              <a:t> </a:t>
            </a:r>
            <a:r>
              <a:rPr lang="en-US" altLang="en-US" sz="2800" dirty="0" err="1"/>
              <a:t>digeneralisasi</a:t>
            </a:r>
            <a:r>
              <a:rPr lang="en-US" altLang="en-US" sz="2800" dirty="0"/>
              <a:t>.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3785037"/>
      </p:ext>
    </p:extLst>
  </p:cSld>
  <p:clrMapOvr>
    <a:masterClrMapping/>
  </p:clrMapOvr>
  <p:transition spd="slow">
    <p:fade/>
  </p:transition>
</p:sld>
</file>

<file path=ppt/theme/theme1.xml><?xml version="1.0" encoding="utf-8"?>
<a:theme xmlns:a="http://schemas.openxmlformats.org/drawingml/2006/main" name="Capsules">
  <a:themeElements>
    <a:clrScheme name="Capsules 1">
      <a:dk1>
        <a:srgbClr val="003366"/>
      </a:dk1>
      <a:lt1>
        <a:srgbClr val="FFFFFF"/>
      </a:lt1>
      <a:dk2>
        <a:srgbClr val="006666"/>
      </a:dk2>
      <a:lt2>
        <a:srgbClr val="666699"/>
      </a:lt2>
      <a:accent1>
        <a:srgbClr val="33CCCC"/>
      </a:accent1>
      <a:accent2>
        <a:srgbClr val="99CC99"/>
      </a:accent2>
      <a:accent3>
        <a:srgbClr val="FFFFFF"/>
      </a:accent3>
      <a:accent4>
        <a:srgbClr val="002A56"/>
      </a:accent4>
      <a:accent5>
        <a:srgbClr val="ADE2E2"/>
      </a:accent5>
      <a:accent6>
        <a:srgbClr val="8AB98A"/>
      </a:accent6>
      <a:hlink>
        <a:srgbClr val="003366"/>
      </a:hlink>
      <a:folHlink>
        <a:srgbClr val="CC99FF"/>
      </a:folHlink>
    </a:clrScheme>
    <a:fontScheme name="Capsule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 Narrow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 Narrow" pitchFamily="34" charset="0"/>
          </a:defRPr>
        </a:defPPr>
      </a:lstStyle>
    </a:lnDef>
  </a:objectDefaults>
  <a:extraClrSchemeLst>
    <a:extraClrScheme>
      <a:clrScheme name="Capsules 1">
        <a:dk1>
          <a:srgbClr val="003366"/>
        </a:dk1>
        <a:lt1>
          <a:srgbClr val="FFFFFF"/>
        </a:lt1>
        <a:dk2>
          <a:srgbClr val="006666"/>
        </a:dk2>
        <a:lt2>
          <a:srgbClr val="666699"/>
        </a:lt2>
        <a:accent1>
          <a:srgbClr val="33CCCC"/>
        </a:accent1>
        <a:accent2>
          <a:srgbClr val="99CC99"/>
        </a:accent2>
        <a:accent3>
          <a:srgbClr val="FFFFFF"/>
        </a:accent3>
        <a:accent4>
          <a:srgbClr val="002A56"/>
        </a:accent4>
        <a:accent5>
          <a:srgbClr val="ADE2E2"/>
        </a:accent5>
        <a:accent6>
          <a:srgbClr val="8AB98A"/>
        </a:accent6>
        <a:hlink>
          <a:srgbClr val="003366"/>
        </a:hlink>
        <a:folHlink>
          <a:srgbClr val="CC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psules 2">
        <a:dk1>
          <a:srgbClr val="000000"/>
        </a:dk1>
        <a:lt1>
          <a:srgbClr val="FFFFFF"/>
        </a:lt1>
        <a:dk2>
          <a:srgbClr val="000000"/>
        </a:dk2>
        <a:lt2>
          <a:srgbClr val="808000"/>
        </a:lt2>
        <a:accent1>
          <a:srgbClr val="FFCC99"/>
        </a:accent1>
        <a:accent2>
          <a:srgbClr val="99CC00"/>
        </a:accent2>
        <a:accent3>
          <a:srgbClr val="FFFFFF"/>
        </a:accent3>
        <a:accent4>
          <a:srgbClr val="000000"/>
        </a:accent4>
        <a:accent5>
          <a:srgbClr val="FFE2CA"/>
        </a:accent5>
        <a:accent6>
          <a:srgbClr val="8AB900"/>
        </a:accent6>
        <a:hlink>
          <a:srgbClr val="336600"/>
        </a:hlink>
        <a:folHlink>
          <a:srgbClr val="FF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psules 3">
        <a:dk1>
          <a:srgbClr val="006699"/>
        </a:dk1>
        <a:lt1>
          <a:srgbClr val="FFFFFF"/>
        </a:lt1>
        <a:dk2>
          <a:srgbClr val="6699FF"/>
        </a:dk2>
        <a:lt2>
          <a:srgbClr val="FFFFFF"/>
        </a:lt2>
        <a:accent1>
          <a:srgbClr val="33CCCC"/>
        </a:accent1>
        <a:accent2>
          <a:srgbClr val="006699"/>
        </a:accent2>
        <a:accent3>
          <a:srgbClr val="B8CAFF"/>
        </a:accent3>
        <a:accent4>
          <a:srgbClr val="DADADA"/>
        </a:accent4>
        <a:accent5>
          <a:srgbClr val="ADE2E2"/>
        </a:accent5>
        <a:accent6>
          <a:srgbClr val="005C8A"/>
        </a:accent6>
        <a:hlink>
          <a:srgbClr val="99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psules 4">
        <a:dk1>
          <a:srgbClr val="000000"/>
        </a:dk1>
        <a:lt1>
          <a:srgbClr val="FFFFFF"/>
        </a:lt1>
        <a:dk2>
          <a:srgbClr val="9900CC"/>
        </a:dk2>
        <a:lt2>
          <a:srgbClr val="006600"/>
        </a:lt2>
        <a:accent1>
          <a:srgbClr val="33CC33"/>
        </a:accent1>
        <a:accent2>
          <a:srgbClr val="FFCC66"/>
        </a:accent2>
        <a:accent3>
          <a:srgbClr val="FFFFFF"/>
        </a:accent3>
        <a:accent4>
          <a:srgbClr val="000000"/>
        </a:accent4>
        <a:accent5>
          <a:srgbClr val="ADE2AD"/>
        </a:accent5>
        <a:accent6>
          <a:srgbClr val="E7B95C"/>
        </a:accent6>
        <a:hlink>
          <a:srgbClr val="0033CC"/>
        </a:hlink>
        <a:folHlink>
          <a:srgbClr val="CC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psules 5">
        <a:dk1>
          <a:srgbClr val="000066"/>
        </a:dk1>
        <a:lt1>
          <a:srgbClr val="FFFFFF"/>
        </a:lt1>
        <a:dk2>
          <a:srgbClr val="336699"/>
        </a:dk2>
        <a:lt2>
          <a:srgbClr val="FFFFEB"/>
        </a:lt2>
        <a:accent1>
          <a:srgbClr val="99CCFF"/>
        </a:accent1>
        <a:accent2>
          <a:srgbClr val="9999FF"/>
        </a:accent2>
        <a:accent3>
          <a:srgbClr val="ADB8CA"/>
        </a:accent3>
        <a:accent4>
          <a:srgbClr val="DADADA"/>
        </a:accent4>
        <a:accent5>
          <a:srgbClr val="CAE2FF"/>
        </a:accent5>
        <a:accent6>
          <a:srgbClr val="8A8AE7"/>
        </a:accent6>
        <a:hlink>
          <a:srgbClr val="CCCCFF"/>
        </a:hlink>
        <a:folHlink>
          <a:srgbClr val="C68D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psules 6">
        <a:dk1>
          <a:srgbClr val="808000"/>
        </a:dk1>
        <a:lt1>
          <a:srgbClr val="FFFFFF"/>
        </a:lt1>
        <a:dk2>
          <a:srgbClr val="006666"/>
        </a:dk2>
        <a:lt2>
          <a:srgbClr val="FFFFFF"/>
        </a:lt2>
        <a:accent1>
          <a:srgbClr val="FFCC66"/>
        </a:accent1>
        <a:accent2>
          <a:srgbClr val="00ACA8"/>
        </a:accent2>
        <a:accent3>
          <a:srgbClr val="AAB8B8"/>
        </a:accent3>
        <a:accent4>
          <a:srgbClr val="DADADA"/>
        </a:accent4>
        <a:accent5>
          <a:srgbClr val="FFE2B8"/>
        </a:accent5>
        <a:accent6>
          <a:srgbClr val="009B98"/>
        </a:accent6>
        <a:hlink>
          <a:srgbClr val="CCCC00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psules 7">
        <a:dk1>
          <a:srgbClr val="FFFFCC"/>
        </a:dk1>
        <a:lt1>
          <a:srgbClr val="FFFFFF"/>
        </a:lt1>
        <a:dk2>
          <a:srgbClr val="660033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B8AAAD"/>
        </a:accent3>
        <a:accent4>
          <a:srgbClr val="DADADA"/>
        </a:accent4>
        <a:accent5>
          <a:srgbClr val="FFCAAA"/>
        </a:accent5>
        <a:accent6>
          <a:srgbClr val="B92D00"/>
        </a:accent6>
        <a:hlink>
          <a:srgbClr val="FFCC00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psules 8">
        <a:dk1>
          <a:srgbClr val="FF0000"/>
        </a:dk1>
        <a:lt1>
          <a:srgbClr val="FFFFFF"/>
        </a:lt1>
        <a:dk2>
          <a:srgbClr val="000000"/>
        </a:dk2>
        <a:lt2>
          <a:srgbClr val="FFFFFF"/>
        </a:lt2>
        <a:accent1>
          <a:srgbClr val="FFCC00"/>
        </a:accent1>
        <a:accent2>
          <a:srgbClr val="CC3300"/>
        </a:accent2>
        <a:accent3>
          <a:srgbClr val="AAAAAA"/>
        </a:accent3>
        <a:accent4>
          <a:srgbClr val="DADADA"/>
        </a:accent4>
        <a:accent5>
          <a:srgbClr val="FFE2AA"/>
        </a:accent5>
        <a:accent6>
          <a:srgbClr val="B92D00"/>
        </a:accent6>
        <a:hlink>
          <a:srgbClr val="FF6600"/>
        </a:hlink>
        <a:folHlink>
          <a:srgbClr val="FF7C8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9183</TotalTime>
  <Words>1975</Words>
  <Application>Microsoft Macintosh PowerPoint</Application>
  <PresentationFormat>On-screen Show (4:3)</PresentationFormat>
  <Paragraphs>190</Paragraphs>
  <Slides>20</Slides>
  <Notes>17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20</vt:i4>
      </vt:variant>
    </vt:vector>
  </HeadingPairs>
  <TitlesOfParts>
    <vt:vector size="31" baseType="lpstr">
      <vt:lpstr>Apple Casual</vt:lpstr>
      <vt:lpstr>Arial</vt:lpstr>
      <vt:lpstr>Arial Narrow</vt:lpstr>
      <vt:lpstr>Calibri</vt:lpstr>
      <vt:lpstr>Century Gothic</vt:lpstr>
      <vt:lpstr>Chalkboard SE</vt:lpstr>
      <vt:lpstr>Times New Roman</vt:lpstr>
      <vt:lpstr>Wingdings</vt:lpstr>
      <vt:lpstr>Capsules</vt:lpstr>
      <vt:lpstr>Office Theme</vt:lpstr>
      <vt:lpstr>1_Office Theme</vt:lpstr>
      <vt:lpstr>MATA KULIAH  METODE PENELITIAN SOSIAL (3 sks)</vt:lpstr>
      <vt:lpstr>UNSUR-UNSUR PENELITIAN ILMIAH</vt:lpstr>
      <vt:lpstr>PowerPoint Presentation</vt:lpstr>
      <vt:lpstr>KONSEPTUALISASI</vt:lpstr>
      <vt:lpstr>FUNGSI KONSEP</vt:lpstr>
      <vt:lpstr>PowerPoint Presentation</vt:lpstr>
      <vt:lpstr>PROPOSISI</vt:lpstr>
      <vt:lpstr>FUNGSI PROPOSISI</vt:lpstr>
      <vt:lpstr>TEORI</vt:lpstr>
      <vt:lpstr>PowerPoint Presentation</vt:lpstr>
      <vt:lpstr>HIPOTESIS</vt:lpstr>
      <vt:lpstr>PowerPoint Presentation</vt:lpstr>
      <vt:lpstr>VARIABEL dan INDIKATOR</vt:lpstr>
      <vt:lpstr>PowerPoint Presentation</vt:lpstr>
      <vt:lpstr>JENIS-JENIS VARIABEL</vt:lpstr>
      <vt:lpstr>PowerPoint Presentation</vt:lpstr>
      <vt:lpstr>PowerPoint Presentation</vt:lpstr>
      <vt:lpstr>PowerPoint Presentation</vt:lpstr>
      <vt:lpstr>PowerPoint Presentation</vt:lpstr>
      <vt:lpstr>DEFINISI  OPERASIONAL</vt:lpstr>
    </vt:vector>
  </TitlesOfParts>
  <Company>HasFam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KULIAH MATRIKULASI METODOLOGI PENELITIAN SOSIAL</dc:title>
  <dc:creator>Ganesha37</dc:creator>
  <cp:lastModifiedBy>Microsoft Office User</cp:lastModifiedBy>
  <cp:revision>243</cp:revision>
  <cp:lastPrinted>2017-09-07T05:43:08Z</cp:lastPrinted>
  <dcterms:created xsi:type="dcterms:W3CDTF">2010-03-28T17:36:11Z</dcterms:created>
  <dcterms:modified xsi:type="dcterms:W3CDTF">2020-11-08T05:32:37Z</dcterms:modified>
</cp:coreProperties>
</file>