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30C06E-6343-4A95-8A61-BEE1D5241AB0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9291" y="2209800"/>
            <a:ext cx="6477000" cy="1828800"/>
          </a:xfrm>
        </p:spPr>
        <p:txBody>
          <a:bodyPr anchor="t"/>
          <a:lstStyle/>
          <a:p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r>
              <a:rPr lang="en-US" dirty="0" smtClean="0"/>
              <a:t>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3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(12 X </a:t>
            </a:r>
            <a:r>
              <a:rPr lang="en-US" dirty="0" err="1" smtClean="0"/>
              <a:t>pertemuan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Maksimal</a:t>
            </a:r>
            <a:r>
              <a:rPr lang="en-US" dirty="0" smtClean="0"/>
              <a:t> 1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Spasi</a:t>
            </a:r>
            <a:r>
              <a:rPr lang="en-US" dirty="0" smtClean="0"/>
              <a:t> 1, font 12).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portal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Pertemuan</a:t>
            </a:r>
            <a:r>
              <a:rPr lang="en-US" dirty="0" smtClean="0"/>
              <a:t> 3_ Nam</a:t>
            </a:r>
            <a:r>
              <a:rPr lang="id-ID" dirty="0" smtClean="0"/>
              <a:t>a_NIM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Deadline, 1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	  </a:t>
            </a:r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deadline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	  </a:t>
            </a:r>
            <a:r>
              <a:rPr lang="en-US" dirty="0" err="1" smtClean="0"/>
              <a:t>dinilai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-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plagiasi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		   </a:t>
            </a:r>
            <a:r>
              <a:rPr lang="en-US" dirty="0" err="1" smtClean="0"/>
              <a:t>menggugurkan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Bentuk</a:t>
            </a:r>
            <a:r>
              <a:rPr lang="en-US" dirty="0" smtClean="0"/>
              <a:t> 5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5 </a:t>
            </a:r>
            <a:r>
              <a:rPr lang="en-US" dirty="0" err="1" smtClean="0"/>
              <a:t>putaran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</a:t>
            </a:r>
            <a:r>
              <a:rPr lang="en-US" dirty="0"/>
              <a:t>M</a:t>
            </a:r>
            <a:r>
              <a:rPr lang="en-US" dirty="0" smtClean="0"/>
              <a:t>asing2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undian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r>
              <a:rPr lang="en-US" dirty="0" smtClean="0"/>
              <a:t>,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konten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66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de-DE" sz="2600" dirty="0">
                <a:latin typeface="Calibri Light" panose="020F0302020204030204" pitchFamily="34" charset="0"/>
              </a:rPr>
              <a:t>Perbandingan Pemerintahan merupakan mata kuliah </a:t>
            </a:r>
            <a:r>
              <a:rPr lang="de-DE" sz="2600" dirty="0" smtClean="0">
                <a:latin typeface="Calibri Light" panose="020F0302020204030204" pitchFamily="34" charset="0"/>
              </a:rPr>
              <a:t>penting </a:t>
            </a:r>
            <a:r>
              <a:rPr lang="de-DE" sz="2600" dirty="0">
                <a:latin typeface="Calibri Light" panose="020F0302020204030204" pitchFamily="34" charset="0"/>
              </a:rPr>
              <a:t>untuk memahami persamaan dan perbedaan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yang ada di beberapa negara. </a:t>
            </a:r>
            <a:endParaRPr lang="de-DE" sz="26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600" dirty="0" smtClean="0">
                <a:latin typeface="Calibri Light" panose="020F0302020204030204" pitchFamily="34" charset="0"/>
              </a:rPr>
              <a:t>Perbandingan Pemerintahan juga dimaksudkan untuk memahami karakter </a:t>
            </a:r>
            <a:r>
              <a:rPr lang="de-DE" sz="2600" dirty="0">
                <a:latin typeface="Calibri Light" panose="020F0302020204030204" pitchFamily="34" charset="0"/>
              </a:rPr>
              <a:t>khusus sistem pemerintahan yang hanya berlaku di satu atau beberapa negara. </a:t>
            </a:r>
            <a:endParaRPr lang="de-DE" sz="26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600" dirty="0">
                <a:latin typeface="Calibri Light" panose="020F0302020204030204" pitchFamily="34" charset="0"/>
              </a:rPr>
              <a:t>M</a:t>
            </a:r>
            <a:r>
              <a:rPr lang="de-DE" sz="2600" dirty="0" smtClean="0">
                <a:latin typeface="Calibri Light" panose="020F0302020204030204" pitchFamily="34" charset="0"/>
              </a:rPr>
              <a:t>ata </a:t>
            </a:r>
            <a:r>
              <a:rPr lang="de-DE" sz="2600" dirty="0">
                <a:latin typeface="Calibri Light" panose="020F0302020204030204" pitchFamily="34" charset="0"/>
              </a:rPr>
              <a:t>kuliah ini tidak sekedar memberikan gambaran (</a:t>
            </a:r>
            <a:r>
              <a:rPr lang="de-DE" sz="2600" i="1" dirty="0">
                <a:latin typeface="Calibri Light" panose="020F0302020204030204" pitchFamily="34" charset="0"/>
              </a:rPr>
              <a:t>description</a:t>
            </a:r>
            <a:r>
              <a:rPr lang="de-DE" sz="2600" dirty="0">
                <a:latin typeface="Calibri Light" panose="020F0302020204030204" pitchFamily="34" charset="0"/>
              </a:rPr>
              <a:t>)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di sebuah negara, tetapi juga memberikan penjelasan (</a:t>
            </a:r>
            <a:r>
              <a:rPr lang="de-DE" sz="2600" i="1" dirty="0">
                <a:latin typeface="Calibri Light" panose="020F0302020204030204" pitchFamily="34" charset="0"/>
              </a:rPr>
              <a:t>explanation</a:t>
            </a:r>
            <a:r>
              <a:rPr lang="de-DE" sz="2600" dirty="0">
                <a:latin typeface="Calibri Light" panose="020F0302020204030204" pitchFamily="34" charset="0"/>
              </a:rPr>
              <a:t>) yang lebih </a:t>
            </a:r>
            <a:r>
              <a:rPr lang="de-DE" sz="2600" dirty="0" smtClean="0">
                <a:latin typeface="Calibri Light" panose="020F0302020204030204" pitchFamily="34" charset="0"/>
              </a:rPr>
              <a:t>dalam </a:t>
            </a:r>
            <a:r>
              <a:rPr lang="de-DE" sz="2600" dirty="0">
                <a:latin typeface="Calibri Light" panose="020F0302020204030204" pitchFamily="34" charset="0"/>
              </a:rPr>
              <a:t>tentang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tersebut. </a:t>
            </a:r>
            <a:endParaRPr lang="en-US" sz="2600" dirty="0">
              <a:latin typeface="Calibri Light" panose="020F0302020204030204" pitchFamily="34" charset="0"/>
            </a:endParaRPr>
          </a:p>
          <a:p>
            <a:pPr algn="just"/>
            <a:endParaRPr lang="en-US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45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de-DE" sz="2400" dirty="0" smtClean="0">
                <a:latin typeface="Calibri Light" panose="020F0302020204030204" pitchFamily="34" charset="0"/>
              </a:rPr>
              <a:t>Membekali mahasiswa dengan kompetensi analisis perbandingan  (dapat </a:t>
            </a:r>
            <a:r>
              <a:rPr lang="de-DE" sz="2400" dirty="0">
                <a:latin typeface="Calibri Light" panose="020F0302020204030204" pitchFamily="34" charset="0"/>
              </a:rPr>
              <a:t>menganalisa sistem pemerintahan di berbagai negara secara lebih </a:t>
            </a:r>
            <a:r>
              <a:rPr lang="de-DE" sz="2400" dirty="0" smtClean="0">
                <a:latin typeface="Calibri Light" panose="020F0302020204030204" pitchFamily="34" charset="0"/>
              </a:rPr>
              <a:t>mendalam).</a:t>
            </a:r>
          </a:p>
          <a:p>
            <a:pPr algn="just"/>
            <a:r>
              <a:rPr lang="de-DE" sz="2400" dirty="0" smtClean="0">
                <a:latin typeface="Calibri Light" panose="020F0302020204030204" pitchFamily="34" charset="0"/>
              </a:rPr>
              <a:t>Mahasiswa </a:t>
            </a:r>
            <a:r>
              <a:rPr lang="de-DE" sz="2400" dirty="0">
                <a:latin typeface="Calibri Light" panose="020F0302020204030204" pitchFamily="34" charset="0"/>
              </a:rPr>
              <a:t>diharapkan tidak saja dapat menjawab pertanyaan </a:t>
            </a:r>
            <a:r>
              <a:rPr lang="en-US" sz="2400" dirty="0">
                <a:latin typeface="Calibri Light" panose="020F0302020204030204" pitchFamily="34" charset="0"/>
              </a:rPr>
              <a:t>“</a:t>
            </a:r>
            <a:r>
              <a:rPr lang="de-DE" sz="2400" dirty="0">
                <a:latin typeface="Calibri Light" panose="020F0302020204030204" pitchFamily="34" charset="0"/>
              </a:rPr>
              <a:t>bagaimana</a:t>
            </a:r>
            <a:r>
              <a:rPr lang="en-US" sz="2400" dirty="0">
                <a:latin typeface="Calibri Light" panose="020F0302020204030204" pitchFamily="34" charset="0"/>
              </a:rPr>
              <a:t>”</a:t>
            </a:r>
            <a:r>
              <a:rPr lang="de-DE" sz="2400" dirty="0">
                <a:latin typeface="Calibri Light" panose="020F0302020204030204" pitchFamily="34" charset="0"/>
              </a:rPr>
              <a:t>, melainkan juga pertanyaan </a:t>
            </a:r>
            <a:r>
              <a:rPr lang="en-US" sz="2400" dirty="0">
                <a:latin typeface="Calibri Light" panose="020F0302020204030204" pitchFamily="34" charset="0"/>
              </a:rPr>
              <a:t>“</a:t>
            </a:r>
            <a:r>
              <a:rPr lang="de-DE" sz="2400" dirty="0">
                <a:latin typeface="Calibri Light" panose="020F0302020204030204" pitchFamily="34" charset="0"/>
              </a:rPr>
              <a:t>mengapa</a:t>
            </a:r>
            <a:r>
              <a:rPr lang="en-US" sz="2400" dirty="0">
                <a:latin typeface="Calibri Light" panose="020F0302020204030204" pitchFamily="34" charset="0"/>
              </a:rPr>
              <a:t>” </a:t>
            </a:r>
            <a:r>
              <a:rPr lang="de-DE" sz="2400" dirty="0">
                <a:latin typeface="Calibri Light" panose="020F0302020204030204" pitchFamily="34" charset="0"/>
              </a:rPr>
              <a:t>terkait dengan eksistensi sistem pemerintahan di berbagai negara. </a:t>
            </a:r>
            <a:endParaRPr lang="de-DE" sz="24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400" dirty="0">
                <a:latin typeface="Calibri Light" panose="020F0302020204030204" pitchFamily="34" charset="0"/>
              </a:rPr>
              <a:t>M</a:t>
            </a:r>
            <a:r>
              <a:rPr lang="de-DE" sz="2400" dirty="0" smtClean="0">
                <a:latin typeface="Calibri Light" panose="020F0302020204030204" pitchFamily="34" charset="0"/>
              </a:rPr>
              <a:t>ahasiswa </a:t>
            </a:r>
            <a:r>
              <a:rPr lang="de-DE" sz="2400" dirty="0">
                <a:latin typeface="Calibri Light" panose="020F0302020204030204" pitchFamily="34" charset="0"/>
              </a:rPr>
              <a:t>dapat menggambarkan profil dari sistem pemerintahan di beberapa </a:t>
            </a:r>
            <a:r>
              <a:rPr lang="de-DE" sz="2400" dirty="0" smtClean="0">
                <a:latin typeface="Calibri Light" panose="020F0302020204030204" pitchFamily="34" charset="0"/>
              </a:rPr>
              <a:t>negara (menjelaskan </a:t>
            </a:r>
            <a:r>
              <a:rPr lang="de-DE" sz="2400" dirty="0">
                <a:latin typeface="Calibri Light" panose="020F0302020204030204" pitchFamily="34" charset="0"/>
              </a:rPr>
              <a:t>mengapa profil </a:t>
            </a:r>
            <a:r>
              <a:rPr lang="de-DE" sz="2400" dirty="0" smtClean="0">
                <a:latin typeface="Calibri Light" panose="020F0302020204030204" pitchFamily="34" charset="0"/>
              </a:rPr>
              <a:t>tersebut </a:t>
            </a:r>
            <a:r>
              <a:rPr lang="de-DE" sz="2400" dirty="0">
                <a:latin typeface="Calibri Light" panose="020F0302020204030204" pitchFamily="34" charset="0"/>
              </a:rPr>
              <a:t>lahir dan berkembang, </a:t>
            </a:r>
            <a:r>
              <a:rPr lang="de-DE" sz="2400" dirty="0" smtClean="0">
                <a:latin typeface="Calibri Light" panose="020F0302020204030204" pitchFamily="34" charset="0"/>
              </a:rPr>
              <a:t>apa </a:t>
            </a:r>
            <a:r>
              <a:rPr lang="de-DE" sz="2400" dirty="0">
                <a:latin typeface="Calibri Light" panose="020F0302020204030204" pitchFamily="34" charset="0"/>
              </a:rPr>
              <a:t>saja implikasi dari profil sistem pemerintahan tersebut, dan dapat membedakan satu profil sistem pemerintahan dengan profil dari sistem pemerintahan yang </a:t>
            </a:r>
            <a:r>
              <a:rPr lang="de-DE" sz="2400" dirty="0" smtClean="0">
                <a:latin typeface="Calibri Light" panose="020F0302020204030204" pitchFamily="34" charset="0"/>
              </a:rPr>
              <a:t>lain) </a:t>
            </a:r>
            <a:endParaRPr lang="en-US" sz="2400" dirty="0">
              <a:latin typeface="Calibri Light" panose="020F0302020204030204" pitchFamily="34" charset="0"/>
            </a:endParaRPr>
          </a:p>
          <a:p>
            <a:endParaRPr lang="en-US" sz="2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5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Dalam rangka mencapai kompetensi </a:t>
            </a:r>
            <a:r>
              <a:rPr lang="de-DE" dirty="0" smtClean="0">
                <a:latin typeface="Calibri Light" panose="020F0302020204030204" pitchFamily="34" charset="0"/>
              </a:rPr>
              <a:t>tersebut, mata kuliah ini terdiri dari tiga </a:t>
            </a:r>
            <a:r>
              <a:rPr lang="de-DE" dirty="0">
                <a:latin typeface="Calibri Light" panose="020F0302020204030204" pitchFamily="34" charset="0"/>
              </a:rPr>
              <a:t>kelompok </a:t>
            </a:r>
            <a:r>
              <a:rPr lang="de-DE" dirty="0" smtClean="0">
                <a:latin typeface="Calibri Light" panose="020F0302020204030204" pitchFamily="34" charset="0"/>
              </a:rPr>
              <a:t>kajian: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Pengantar </a:t>
            </a:r>
            <a:r>
              <a:rPr lang="de-DE" dirty="0">
                <a:latin typeface="Calibri Light" panose="020F0302020204030204" pitchFamily="34" charset="0"/>
              </a:rPr>
              <a:t>untuk Studi Perbandingan </a:t>
            </a:r>
            <a:r>
              <a:rPr lang="de-DE" dirty="0" smtClean="0">
                <a:latin typeface="Calibri Light" panose="020F0302020204030204" pitchFamily="34" charset="0"/>
              </a:rPr>
              <a:t>Pemerintahan: </a:t>
            </a:r>
          </a:p>
          <a:p>
            <a:pPr marL="0" indent="0" algn="just">
              <a:buNone/>
            </a:pPr>
            <a:r>
              <a:rPr lang="de-DE" dirty="0" smtClean="0">
                <a:latin typeface="Calibri Light" panose="020F0302020204030204" pitchFamily="34" charset="0"/>
              </a:rPr>
              <a:t>     (Konsep, Tujuan dan Metodologi).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Pendekatan </a:t>
            </a:r>
            <a:r>
              <a:rPr lang="de-DE" dirty="0">
                <a:latin typeface="Calibri Light" panose="020F0302020204030204" pitchFamily="34" charset="0"/>
              </a:rPr>
              <a:t>dalam Studi Perbandingan </a:t>
            </a:r>
            <a:r>
              <a:rPr lang="de-DE" dirty="0" smtClean="0">
                <a:latin typeface="Calibri Light" panose="020F0302020204030204" pitchFamily="34" charset="0"/>
              </a:rPr>
              <a:t>Pemerintahan: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</a:t>
            </a:r>
            <a:r>
              <a:rPr lang="de-DE" dirty="0" smtClean="0">
                <a:latin typeface="Calibri Light" panose="020F0302020204030204" pitchFamily="34" charset="0"/>
              </a:rPr>
              <a:t>Kelembagaan </a:t>
            </a:r>
            <a:r>
              <a:rPr lang="de-DE" dirty="0">
                <a:latin typeface="Calibri Light" panose="020F0302020204030204" pitchFamily="34" charset="0"/>
              </a:rPr>
              <a:t>(</a:t>
            </a:r>
            <a:r>
              <a:rPr lang="de-DE" i="1" dirty="0">
                <a:latin typeface="Calibri Light" panose="020F0302020204030204" pitchFamily="34" charset="0"/>
              </a:rPr>
              <a:t>old and new institutionalism</a:t>
            </a:r>
            <a:r>
              <a:rPr lang="de-DE" dirty="0" smtClean="0">
                <a:latin typeface="Calibri Light" panose="020F0302020204030204" pitchFamily="34" charset="0"/>
              </a:rPr>
              <a:t>), Kebijakan 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Publik dan budaya </a:t>
            </a:r>
            <a:r>
              <a:rPr lang="de-DE" dirty="0">
                <a:latin typeface="Calibri Light" panose="020F0302020204030204" pitchFamily="34" charset="0"/>
              </a:rPr>
              <a:t>politik (</a:t>
            </a:r>
            <a:r>
              <a:rPr lang="de-DE" i="1" dirty="0">
                <a:latin typeface="Calibri Light" panose="020F0302020204030204" pitchFamily="34" charset="0"/>
              </a:rPr>
              <a:t>political culture</a:t>
            </a:r>
            <a:r>
              <a:rPr lang="de-DE" dirty="0">
                <a:latin typeface="Calibri Light" panose="020F0302020204030204" pitchFamily="34" charset="0"/>
              </a:rPr>
              <a:t>). </a:t>
            </a:r>
            <a:endParaRPr lang="en-US" dirty="0">
              <a:latin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Studi </a:t>
            </a:r>
            <a:r>
              <a:rPr lang="de-DE" dirty="0">
                <a:latin typeface="Calibri Light" panose="020F0302020204030204" pitchFamily="34" charset="0"/>
              </a:rPr>
              <a:t>Kasus Perbandingan Sistem Pemerintahan di </a:t>
            </a:r>
            <a:r>
              <a:rPr lang="de-DE" dirty="0" smtClean="0">
                <a:latin typeface="Calibri Light" panose="020F0302020204030204" pitchFamily="34" charset="0"/>
              </a:rPr>
              <a:t>     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Beberapa </a:t>
            </a:r>
            <a:r>
              <a:rPr lang="de-DE" dirty="0">
                <a:latin typeface="Calibri Light" panose="020F0302020204030204" pitchFamily="34" charset="0"/>
              </a:rPr>
              <a:t>Negara (Amerika Serikat, Eropa, Asia Timur, </a:t>
            </a:r>
            <a:endParaRPr lang="de-DE" dirty="0" smtClean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dan </a:t>
            </a:r>
            <a:r>
              <a:rPr lang="de-DE" dirty="0">
                <a:latin typeface="Calibri Light" panose="020F0302020204030204" pitchFamily="34" charset="0"/>
              </a:rPr>
              <a:t>Asia Tenggara</a:t>
            </a:r>
            <a:r>
              <a:rPr lang="de-DE" dirty="0" smtClean="0">
                <a:latin typeface="Calibri Light" panose="020F0302020204030204" pitchFamily="34" charset="0"/>
              </a:rPr>
              <a:t>).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39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2800" b="1" dirty="0" smtClean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 err="1" smtClean="0">
                <a:latin typeface="Calibri Light" panose="020F0302020204030204" pitchFamily="34" charset="0"/>
              </a:rPr>
              <a:t>Metode</a:t>
            </a:r>
            <a:r>
              <a:rPr lang="en-US" sz="2800" b="1" dirty="0">
                <a:latin typeface="Calibri Light" panose="020F0302020204030204" pitchFamily="34" charset="0"/>
              </a:rPr>
              <a:t>	:	</a:t>
            </a:r>
            <a:r>
              <a:rPr lang="en-US" sz="2800" dirty="0" err="1">
                <a:latin typeface="Calibri Light" panose="020F0302020204030204" pitchFamily="34" charset="0"/>
              </a:rPr>
              <a:t>Ceramah</a:t>
            </a:r>
            <a:r>
              <a:rPr lang="en-US" sz="2800" dirty="0">
                <a:latin typeface="Calibri Light" panose="020F0302020204030204" pitchFamily="34" charset="0"/>
              </a:rPr>
              <a:t>, Tanya </a:t>
            </a:r>
            <a:r>
              <a:rPr lang="en-US" sz="2800" dirty="0" err="1">
                <a:latin typeface="Calibri Light" panose="020F0302020204030204" pitchFamily="34" charset="0"/>
              </a:rPr>
              <a:t>Jawab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en-US" sz="2800" dirty="0" err="1" smtClean="0">
                <a:latin typeface="Calibri Light" panose="020F0302020204030204" pitchFamily="34" charset="0"/>
              </a:rPr>
              <a:t>Diskusi</a:t>
            </a:r>
            <a:r>
              <a:rPr lang="en-US" sz="2800" dirty="0" smtClean="0">
                <a:latin typeface="Calibri Light" panose="020F0302020204030204" pitchFamily="34" charset="0"/>
              </a:rPr>
              <a:t>, </a:t>
            </a:r>
            <a:r>
              <a:rPr lang="en-US" sz="2800" dirty="0">
                <a:latin typeface="Calibri Light" panose="020F0302020204030204" pitchFamily="34" charset="0"/>
              </a:rPr>
              <a:t>				</a:t>
            </a:r>
            <a:r>
              <a:rPr lang="en-US" sz="2800" dirty="0" err="1">
                <a:latin typeface="Calibri Light" panose="020F0302020204030204" pitchFamily="34" charset="0"/>
              </a:rPr>
              <a:t>Diskusi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Kelompok</a:t>
            </a:r>
            <a:r>
              <a:rPr lang="id-ID" sz="2800" dirty="0">
                <a:latin typeface="Calibri Light" panose="020F0302020204030204" pitchFamily="34" charset="0"/>
              </a:rPr>
              <a:t> yang diperkaya 			</a:t>
            </a:r>
            <a:r>
              <a:rPr lang="id-ID" sz="2800" dirty="0" smtClean="0">
                <a:latin typeface="Calibri Light" panose="020F0302020204030204" pitchFamily="34" charset="0"/>
              </a:rPr>
              <a:t>dengan </a:t>
            </a:r>
            <a:r>
              <a:rPr lang="id-ID" sz="2800" dirty="0">
                <a:latin typeface="Calibri Light" panose="020F0302020204030204" pitchFamily="34" charset="0"/>
              </a:rPr>
              <a:t>Studi Kasus 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 err="1">
                <a:latin typeface="Calibri Light" panose="020F0302020204030204" pitchFamily="34" charset="0"/>
              </a:rPr>
              <a:t>Tugas</a:t>
            </a:r>
            <a:r>
              <a:rPr lang="en-US" sz="2800" b="1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:	</a:t>
            </a:r>
            <a:r>
              <a:rPr lang="id-ID" sz="2800" dirty="0" smtClean="0">
                <a:latin typeface="Calibri Light" panose="020F0302020204030204" pitchFamily="34" charset="0"/>
              </a:rPr>
              <a:t> Kuis</a:t>
            </a:r>
            <a:r>
              <a:rPr lang="id-ID" sz="2800" dirty="0">
                <a:latin typeface="Calibri Light" panose="020F0302020204030204" pitchFamily="34" charset="0"/>
              </a:rPr>
              <a:t>, </a:t>
            </a:r>
            <a:r>
              <a:rPr lang="id-ID" sz="2800" dirty="0" smtClean="0">
                <a:latin typeface="Calibri Light" panose="020F0302020204030204" pitchFamily="34" charset="0"/>
              </a:rPr>
              <a:t>Resume, </a:t>
            </a:r>
            <a:r>
              <a:rPr lang="en-US" sz="2800" dirty="0" err="1">
                <a:latin typeface="Calibri Light" panose="020F0302020204030204" pitchFamily="34" charset="0"/>
              </a:rPr>
              <a:t>Makalah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id-ID" sz="2800" dirty="0">
                <a:latin typeface="Calibri Light" panose="020F0302020204030204" pitchFamily="34" charset="0"/>
              </a:rPr>
              <a:t>				</a:t>
            </a:r>
            <a:r>
              <a:rPr lang="id-ID" sz="2800" dirty="0" smtClean="0">
                <a:latin typeface="Calibri Light" panose="020F0302020204030204" pitchFamily="34" charset="0"/>
              </a:rPr>
              <a:t>            Presentasi </a:t>
            </a:r>
            <a:r>
              <a:rPr lang="en-US" sz="2800" dirty="0" err="1">
                <a:latin typeface="Calibri Light" panose="020F0302020204030204" pitchFamily="34" charset="0"/>
              </a:rPr>
              <a:t>Makalah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Kelompok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>
                <a:latin typeface="Calibri Light" panose="020F0302020204030204" pitchFamily="34" charset="0"/>
              </a:rPr>
              <a:t>Media	:	</a:t>
            </a:r>
            <a:r>
              <a:rPr lang="en-US" sz="2800" dirty="0">
                <a:latin typeface="Calibri Light" panose="020F0302020204030204" pitchFamily="34" charset="0"/>
              </a:rPr>
              <a:t>White Board, LCD </a:t>
            </a:r>
            <a:r>
              <a:rPr lang="en-US" sz="2800" dirty="0" err="1">
                <a:latin typeface="Calibri Light" panose="020F0302020204030204" pitchFamily="34" charset="0"/>
              </a:rPr>
              <a:t>Proyektor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id-ID" sz="2800" dirty="0">
                <a:latin typeface="Calibri Light" panose="020F0302020204030204" pitchFamily="34" charset="0"/>
              </a:rPr>
              <a:t>				</a:t>
            </a:r>
            <a:r>
              <a:rPr lang="en-US" sz="2800" dirty="0" err="1">
                <a:latin typeface="Calibri Light" panose="020F0302020204030204" pitchFamily="34" charset="0"/>
              </a:rPr>
              <a:t>Materi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Presentasi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en-US" sz="2800" dirty="0" err="1">
                <a:latin typeface="Calibri Light" panose="020F0302020204030204" pitchFamily="34" charset="0"/>
              </a:rPr>
              <a:t>Buku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Referensi</a:t>
            </a:r>
            <a:endParaRPr lang="it-IT" altLang="en-US" sz="2800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3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71932904"/>
              </p:ext>
            </p:extLst>
          </p:nvPr>
        </p:nvGraphicFramePr>
        <p:xfrm>
          <a:off x="612775" y="1600200"/>
          <a:ext cx="8153400" cy="470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825"/>
                <a:gridCol w="6632575"/>
              </a:tblGrid>
              <a:tr h="55245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 Light" panose="020F0302020204030204" pitchFamily="34" charset="0"/>
                        </a:rPr>
                        <a:t>PERTEMUAN</a:t>
                      </a:r>
                      <a:endParaRPr lang="en-US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 Light" panose="020F0302020204030204" pitchFamily="34" charset="0"/>
                        </a:rPr>
                        <a:t>MATERI</a:t>
                      </a:r>
                      <a:endParaRPr lang="en-US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Penjelasan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Mata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kuliah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(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Spektrum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Studi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Penugasan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		</a:t>
                      </a:r>
                      <a:r>
                        <a:rPr lang="id-ID" altLang="en-US" sz="2000" b="1" dirty="0" smtClean="0">
                          <a:latin typeface="Calibri Light" panose="020F0302020204030204" pitchFamily="34" charset="0"/>
                        </a:rPr>
                        <a:t>   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id-ID" altLang="en-US" sz="2000" b="1" dirty="0" smtClean="0">
                          <a:latin typeface="Calibri Light" panose="020F0302020204030204" pitchFamily="34" charset="0"/>
                        </a:rPr>
                        <a:t>Kontrak Belajar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Evaluasi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Pembelajaran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Dll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).</a:t>
                      </a: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2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Pengertian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Ruang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Lingkup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Perbandingan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Pemerintahan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3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Metode Perbandingan Pemerintahan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410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4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 Kelembagaan 1: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T</a:t>
                      </a: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radisional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Institusional</a:t>
                      </a:r>
                      <a:endParaRPr lang="en-US" sz="2000" b="1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5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Kelembagaan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2: Neo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Institusional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6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Pembuatan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Kebijakan 1: Pluralis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7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smtClean="0">
                          <a:latin typeface="Calibri Light" panose="020F0302020204030204" pitchFamily="34" charset="0"/>
                        </a:rPr>
                        <a:t>Pendekatan Pembuatan Kebijakan 2: Elitis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87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5184039"/>
              </p:ext>
            </p:extLst>
          </p:nvPr>
        </p:nvGraphicFramePr>
        <p:xfrm>
          <a:off x="612775" y="1600200"/>
          <a:ext cx="8153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825"/>
                <a:gridCol w="6632575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 Light" panose="020F0302020204030204" pitchFamily="34" charset="0"/>
                        </a:rPr>
                        <a:t>PERTEMUAN</a:t>
                      </a:r>
                      <a:endParaRPr lang="en-US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MATERI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8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Pendekatan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Budaya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Politik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9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1: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Amerika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Inggris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10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2: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Perancis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Belgia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11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Dikusi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 3: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Rusia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Tiongkok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12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4: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Jepang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&amp; Korea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13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5: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negara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–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negara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ASEAN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14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Review &amp;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Evaluasi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9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800" dirty="0" err="1">
                <a:latin typeface="Calibri Light" panose="020F0302020204030204" pitchFamily="34" charset="0"/>
              </a:rPr>
              <a:t>Evaluasi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pembelajaran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mahasiswa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ditentukan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dengan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sejumlah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komponen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dengan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bobot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tertentu</a:t>
            </a:r>
            <a:r>
              <a:rPr lang="en-US" sz="2800" dirty="0">
                <a:latin typeface="Calibri Light" panose="020F0302020204030204" pitchFamily="34" charset="0"/>
              </a:rPr>
              <a:t>: </a:t>
            </a:r>
          </a:p>
          <a:p>
            <a:pPr>
              <a:defRPr/>
            </a:pPr>
            <a:r>
              <a:rPr lang="en-US" sz="2800" dirty="0" err="1">
                <a:latin typeface="Calibri Light" panose="020F0302020204030204" pitchFamily="34" charset="0"/>
              </a:rPr>
              <a:t>Presensi</a:t>
            </a:r>
            <a:r>
              <a:rPr lang="en-US" sz="2800" dirty="0">
                <a:latin typeface="Calibri Light" panose="020F0302020204030204" pitchFamily="34" charset="0"/>
              </a:rPr>
              <a:t>		</a:t>
            </a:r>
            <a:r>
              <a:rPr lang="id-ID" sz="2800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:  </a:t>
            </a:r>
            <a:r>
              <a:rPr lang="en-US" sz="2800" dirty="0" smtClean="0">
                <a:latin typeface="Calibri Light" panose="020F0302020204030204" pitchFamily="34" charset="0"/>
              </a:rPr>
              <a:t> 10 </a:t>
            </a:r>
            <a:r>
              <a:rPr lang="en-US" sz="2800" dirty="0">
                <a:latin typeface="Calibri Light" panose="020F0302020204030204" pitchFamily="34" charset="0"/>
              </a:rPr>
              <a:t>% (</a:t>
            </a:r>
            <a:r>
              <a:rPr lang="en-US" sz="2800" dirty="0" err="1">
                <a:latin typeface="Calibri Light" panose="020F0302020204030204" pitchFamily="34" charset="0"/>
              </a:rPr>
              <a:t>Wajib</a:t>
            </a:r>
            <a:r>
              <a:rPr lang="en-US" sz="2800" dirty="0">
                <a:latin typeface="Calibri Light" panose="020F0302020204030204" pitchFamily="34" charset="0"/>
              </a:rPr>
              <a:t> 75 % </a:t>
            </a:r>
            <a:r>
              <a:rPr lang="en-US" sz="2800" dirty="0" err="1">
                <a:latin typeface="Calibri Light" panose="020F0302020204030204" pitchFamily="34" charset="0"/>
              </a:rPr>
              <a:t>Hadir</a:t>
            </a:r>
            <a:r>
              <a:rPr lang="en-US" sz="2800" dirty="0">
                <a:latin typeface="Calibri Light" panose="020F0302020204030204" pitchFamily="34" charset="0"/>
              </a:rPr>
              <a:t>)</a:t>
            </a:r>
          </a:p>
          <a:p>
            <a:pPr>
              <a:defRPr/>
            </a:pPr>
            <a:r>
              <a:rPr lang="en-US" sz="2800" dirty="0" err="1" smtClean="0">
                <a:latin typeface="Calibri Light" panose="020F0302020204030204" pitchFamily="34" charset="0"/>
              </a:rPr>
              <a:t>Tugas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Individu</a:t>
            </a:r>
            <a:r>
              <a:rPr lang="id-ID" sz="2800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	:   </a:t>
            </a:r>
            <a:r>
              <a:rPr lang="id-ID" sz="2800" dirty="0" smtClean="0">
                <a:latin typeface="Calibri Light" panose="020F0302020204030204" pitchFamily="34" charset="0"/>
              </a:rPr>
              <a:t>30</a:t>
            </a:r>
            <a:r>
              <a:rPr lang="en-US" sz="2800" dirty="0" smtClean="0">
                <a:latin typeface="Calibri Light" panose="020F0302020204030204" pitchFamily="34" charset="0"/>
              </a:rPr>
              <a:t> % </a:t>
            </a:r>
            <a:r>
              <a:rPr lang="id-ID" sz="2800" dirty="0" smtClean="0">
                <a:latin typeface="Calibri Light" panose="020F0302020204030204" pitchFamily="34" charset="0"/>
              </a:rPr>
              <a:t>(</a:t>
            </a:r>
            <a:r>
              <a:rPr lang="en-US" sz="2800" dirty="0" smtClean="0">
                <a:latin typeface="Calibri Light" panose="020F0302020204030204" pitchFamily="34" charset="0"/>
              </a:rPr>
              <a:t>12X Resume)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dirty="0" err="1" smtClean="0">
                <a:latin typeface="Calibri Light" panose="020F0302020204030204" pitchFamily="34" charset="0"/>
              </a:rPr>
              <a:t>Tugas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Kelompok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>
                <a:latin typeface="Calibri Light" panose="020F0302020204030204" pitchFamily="34" charset="0"/>
              </a:rPr>
              <a:t>		</a:t>
            </a:r>
            <a:r>
              <a:rPr lang="en-US" sz="2800" dirty="0" smtClean="0">
                <a:latin typeface="Calibri Light" panose="020F0302020204030204" pitchFamily="34" charset="0"/>
              </a:rPr>
              <a:t>:  </a:t>
            </a:r>
            <a:r>
              <a:rPr lang="id-ID" sz="2800" dirty="0" smtClean="0">
                <a:latin typeface="Calibri Light" panose="020F0302020204030204" pitchFamily="34" charset="0"/>
              </a:rPr>
              <a:t> 25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>
                <a:latin typeface="Calibri Light" panose="020F0302020204030204" pitchFamily="34" charset="0"/>
              </a:rPr>
              <a:t>% </a:t>
            </a:r>
            <a:r>
              <a:rPr lang="en-US" sz="2800" dirty="0" smtClean="0">
                <a:latin typeface="Calibri Light" panose="020F0302020204030204" pitchFamily="34" charset="0"/>
              </a:rPr>
              <a:t>(5X </a:t>
            </a:r>
            <a:r>
              <a:rPr lang="en-US" sz="2800" dirty="0" err="1" smtClean="0">
                <a:latin typeface="Calibri Light" panose="020F0302020204030204" pitchFamily="34" charset="0"/>
              </a:rPr>
              <a:t>Putaran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Diskusi</a:t>
            </a:r>
            <a:r>
              <a:rPr lang="en-US" sz="2800" dirty="0" smtClean="0">
                <a:latin typeface="Calibri Light" panose="020F0302020204030204" pitchFamily="34" charset="0"/>
              </a:rPr>
              <a:t> )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dirty="0">
                <a:latin typeface="Calibri Light" panose="020F0302020204030204" pitchFamily="34" charset="0"/>
              </a:rPr>
              <a:t>UAS			</a:t>
            </a:r>
            <a:r>
              <a:rPr lang="en-US" sz="2800" dirty="0" smtClean="0">
                <a:latin typeface="Calibri Light" panose="020F0302020204030204" pitchFamily="34" charset="0"/>
              </a:rPr>
              <a:t>	:  </a:t>
            </a:r>
            <a:r>
              <a:rPr lang="id-ID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smtClean="0">
                <a:latin typeface="Calibri Light" panose="020F0302020204030204" pitchFamily="34" charset="0"/>
              </a:rPr>
              <a:t>35 </a:t>
            </a:r>
            <a:r>
              <a:rPr lang="en-US" sz="2800" dirty="0">
                <a:latin typeface="Calibri Light" panose="020F0302020204030204" pitchFamily="34" charset="0"/>
              </a:rPr>
              <a:t>% (</a:t>
            </a:r>
            <a:r>
              <a:rPr lang="en-US" sz="2800" dirty="0" err="1">
                <a:latin typeface="Calibri Light" panose="020F0302020204030204" pitchFamily="34" charset="0"/>
              </a:rPr>
              <a:t>Ujian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Tulis</a:t>
            </a:r>
            <a:r>
              <a:rPr lang="en-US" sz="2800" dirty="0">
                <a:latin typeface="Calibri Light" panose="020F0302020204030204" pitchFamily="34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9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keterlambatan</a:t>
            </a:r>
            <a:r>
              <a:rPr lang="en-US" dirty="0" smtClean="0"/>
              <a:t>  15 </a:t>
            </a:r>
            <a:r>
              <a:rPr lang="en-US" dirty="0" err="1" smtClean="0"/>
              <a:t>menit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endParaRPr lang="en-US" dirty="0" smtClean="0"/>
          </a:p>
          <a:p>
            <a:r>
              <a:rPr lang="en-US" dirty="0" err="1" smtClean="0"/>
              <a:t>Absensi</a:t>
            </a:r>
            <a:r>
              <a:rPr lang="en-US" dirty="0" smtClean="0"/>
              <a:t> minimal 75 %, </a:t>
            </a:r>
            <a:r>
              <a:rPr lang="en-US" dirty="0" err="1" smtClean="0"/>
              <a:t>kecuali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Sakit</a:t>
            </a:r>
            <a:r>
              <a:rPr lang="en-US" dirty="0" smtClean="0"/>
              <a:t> (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lain).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(</a:t>
            </a:r>
            <a:r>
              <a:rPr lang="en-US" dirty="0" err="1" smtClean="0"/>
              <a:t>surat</a:t>
            </a:r>
            <a:r>
              <a:rPr lang="en-US" dirty="0" smtClean="0"/>
              <a:t> 		 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576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825</TotalTime>
  <Words>447</Words>
  <Application>Microsoft Office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Perbandingan Pemerintahan</vt:lpstr>
      <vt:lpstr>Tentang Perbandingan Pemerintahan</vt:lpstr>
      <vt:lpstr>Tujuan Pembelajaran</vt:lpstr>
      <vt:lpstr>Ruang Lingkup</vt:lpstr>
      <vt:lpstr>Metode Pembelajaran</vt:lpstr>
      <vt:lpstr>Rincian Materi Perkuliahan</vt:lpstr>
      <vt:lpstr>Rincian Materi Perkuliahan</vt:lpstr>
      <vt:lpstr>Evaluasi Pembelajaran</vt:lpstr>
      <vt:lpstr>Kesepakatan Menuju Sukses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Pemerintahan</dc:title>
  <dc:creator>ismail - [2010]</dc:creator>
  <cp:lastModifiedBy>user</cp:lastModifiedBy>
  <cp:revision>32</cp:revision>
  <dcterms:created xsi:type="dcterms:W3CDTF">2017-02-19T12:08:19Z</dcterms:created>
  <dcterms:modified xsi:type="dcterms:W3CDTF">2019-02-11T04:24:27Z</dcterms:modified>
</cp:coreProperties>
</file>