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9" r:id="rId7"/>
    <p:sldId id="261" r:id="rId8"/>
    <p:sldId id="262" r:id="rId9"/>
    <p:sldId id="266" r:id="rId10"/>
    <p:sldId id="263" r:id="rId11"/>
    <p:sldId id="264" r:id="rId12"/>
    <p:sldId id="265" r:id="rId13"/>
    <p:sldId id="267" r:id="rId14"/>
    <p:sldId id="268" r:id="rId15"/>
    <p:sldId id="269" r:id="rId16"/>
    <p:sldId id="272" r:id="rId17"/>
    <p:sldId id="270" r:id="rId18"/>
    <p:sldId id="271" r:id="rId19"/>
    <p:sldId id="273" r:id="rId20"/>
    <p:sldId id="274" r:id="rId21"/>
    <p:sldId id="275" r:id="rId22"/>
    <p:sldId id="276" r:id="rId23"/>
    <p:sldId id="277" r:id="rId24"/>
    <p:sldId id="278"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74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DA2FE4-D154-4F05-9849-AD3BC0003A38}" type="datetimeFigureOut">
              <a:rPr lang="id-ID" smtClean="0"/>
              <a:pPr/>
              <a:t>08/03/2021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A2FE4-D154-4F05-9849-AD3BC0003A38}" type="datetimeFigureOut">
              <a:rPr lang="id-ID" smtClean="0"/>
              <a:pPr/>
              <a:t>08/03/2021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12E73-CED4-4B00-B4BC-962545DC229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a:solidFill>
                  <a:srgbClr val="FF0000"/>
                </a:solidFill>
              </a:rPr>
              <a:t>Siklus</a:t>
            </a:r>
            <a:r>
              <a:rPr lang="en-US" b="1" dirty="0">
                <a:solidFill>
                  <a:srgbClr val="FF0000"/>
                </a:solidFill>
              </a:rPr>
              <a:t> </a:t>
            </a:r>
            <a:r>
              <a:rPr lang="en-US" b="1" dirty="0" err="1">
                <a:solidFill>
                  <a:srgbClr val="FF0000"/>
                </a:solidFill>
              </a:rPr>
              <a:t>Manajemen</a:t>
            </a:r>
            <a:r>
              <a:rPr lang="en-US" b="1" dirty="0">
                <a:solidFill>
                  <a:srgbClr val="FF0000"/>
                </a:solidFill>
              </a:rPr>
              <a:t> Pro</a:t>
            </a:r>
            <a:r>
              <a:rPr lang="id-ID" b="1" dirty="0">
                <a:solidFill>
                  <a:srgbClr val="FF0000"/>
                </a:solidFill>
              </a:rPr>
              <a:t>gram</a:t>
            </a:r>
            <a:r>
              <a:rPr lang="en-US" b="1" dirty="0">
                <a:solidFill>
                  <a:srgbClr val="FF0000"/>
                </a:solidFill>
              </a:rPr>
              <a:t> (SMP)</a:t>
            </a:r>
            <a:endParaRPr lang="id-ID" dirty="0">
              <a:solidFill>
                <a:srgbClr val="FF0000"/>
              </a:solidFill>
            </a:endParaRPr>
          </a:p>
        </p:txBody>
      </p:sp>
      <p:sp>
        <p:nvSpPr>
          <p:cNvPr id="3" name="Subtitle 2"/>
          <p:cNvSpPr>
            <a:spLocks noGrp="1"/>
          </p:cNvSpPr>
          <p:nvPr>
            <p:ph type="subTitle" idx="1"/>
          </p:nvPr>
        </p:nvSpPr>
        <p:spPr>
          <a:xfrm>
            <a:off x="428596" y="3886200"/>
            <a:ext cx="8429684" cy="1752600"/>
          </a:xfrm>
        </p:spPr>
        <p:txBody>
          <a:bodyPr>
            <a:normAutofit fontScale="70000" lnSpcReduction="20000"/>
          </a:bodyPr>
          <a:lstStyle/>
          <a:p>
            <a:r>
              <a:rPr lang="fi-FI" dirty="0"/>
              <a:t>Setiap perencanaan pasti salah, ketika kita melihatnya ke belakang.</a:t>
            </a:r>
            <a:endParaRPr lang="id-ID" dirty="0"/>
          </a:p>
          <a:p>
            <a:r>
              <a:rPr lang="id-ID" dirty="0"/>
              <a:t>(GTZ Jerman, 1997)</a:t>
            </a:r>
          </a:p>
          <a:p>
            <a:r>
              <a:rPr lang="id-ID" dirty="0"/>
              <a:t>Banyak jalan menuju Roma. </a:t>
            </a:r>
            <a:r>
              <a:rPr lang="fi-FI" dirty="0"/>
              <a:t>Tugas utama perencanaan adalah menemukan</a:t>
            </a:r>
            <a:r>
              <a:rPr lang="id-ID" dirty="0"/>
              <a:t> </a:t>
            </a:r>
            <a:r>
              <a:rPr lang="fi-FI" dirty="0"/>
              <a:t>jalan mana yang terbaik. </a:t>
            </a:r>
            <a:endParaRPr lang="id-ID" dirty="0"/>
          </a:p>
          <a:p>
            <a:r>
              <a:rPr lang="fi-FI" dirty="0"/>
              <a:t>(GTZ Jerman, 1997).</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00131"/>
          </a:xfrm>
        </p:spPr>
        <p:txBody>
          <a:bodyPr/>
          <a:lstStyle/>
          <a:p>
            <a:pPr marL="269875" lvl="1" indent="-269875" algn="l"/>
            <a:r>
              <a:rPr lang="id-ID" b="1" dirty="0"/>
              <a:t>b. </a:t>
            </a:r>
            <a:r>
              <a:rPr lang="en-US" b="1" dirty="0" err="1"/>
              <a:t>Faktor-faktor</a:t>
            </a:r>
            <a:r>
              <a:rPr lang="en-US" b="1" dirty="0"/>
              <a:t> </a:t>
            </a:r>
            <a:r>
              <a:rPr lang="en-US" b="1" dirty="0" err="1"/>
              <a:t>kualitas</a:t>
            </a:r>
            <a:r>
              <a:rPr lang="en-US" b="1" dirty="0"/>
              <a:t> yang </a:t>
            </a:r>
            <a:r>
              <a:rPr lang="en-US" b="1" dirty="0" err="1"/>
              <a:t>memperkuat</a:t>
            </a:r>
            <a:r>
              <a:rPr lang="en-US" b="1" dirty="0"/>
              <a:t> </a:t>
            </a:r>
            <a:r>
              <a:rPr lang="en-US" b="1" dirty="0" err="1"/>
              <a:t>manfaat</a:t>
            </a:r>
            <a:r>
              <a:rPr lang="en-US" b="1" dirty="0"/>
              <a:t> pro</a:t>
            </a:r>
            <a:r>
              <a:rPr lang="id-ID" b="1" dirty="0"/>
              <a:t>gram</a:t>
            </a:r>
            <a:r>
              <a:rPr lang="en-US" b="1" dirty="0"/>
              <a:t> </a:t>
            </a:r>
            <a:r>
              <a:rPr lang="en-US" b="1" dirty="0" err="1"/>
              <a:t>dalam</a:t>
            </a:r>
            <a:r>
              <a:rPr lang="en-US" b="1" dirty="0"/>
              <a:t> </a:t>
            </a:r>
            <a:r>
              <a:rPr lang="en-US" b="1" dirty="0" err="1"/>
              <a:t>jangka</a:t>
            </a:r>
            <a:r>
              <a:rPr lang="en-US" b="1" dirty="0"/>
              <a:t> </a:t>
            </a:r>
            <a:r>
              <a:rPr lang="en-US" b="1" dirty="0" err="1"/>
              <a:t>panjang</a:t>
            </a:r>
            <a:r>
              <a:rPr lang="en-US" b="1" dirty="0"/>
              <a:t> yang </a:t>
            </a:r>
            <a:r>
              <a:rPr lang="en-US" b="1" dirty="0" err="1"/>
              <a:t>memuat</a:t>
            </a:r>
            <a:r>
              <a:rPr lang="en-US" b="1" dirty="0"/>
              <a:t>:</a:t>
            </a:r>
            <a:endParaRPr lang="id-ID" sz="1200" dirty="0"/>
          </a:p>
        </p:txBody>
      </p:sp>
      <p:sp>
        <p:nvSpPr>
          <p:cNvPr id="3" name="Subtitle 2"/>
          <p:cNvSpPr>
            <a:spLocks noGrp="1"/>
          </p:cNvSpPr>
          <p:nvPr>
            <p:ph type="subTitle" idx="1"/>
          </p:nvPr>
        </p:nvSpPr>
        <p:spPr>
          <a:xfrm>
            <a:off x="1071538" y="1785926"/>
            <a:ext cx="6700862" cy="3852874"/>
          </a:xfrm>
        </p:spPr>
        <p:txBody>
          <a:bodyPr>
            <a:normAutofit fontScale="70000" lnSpcReduction="20000"/>
          </a:bodyPr>
          <a:lstStyle/>
          <a:p>
            <a:pPr marL="360363" lvl="0" indent="-360363" algn="l">
              <a:buFont typeface="Wingdings" pitchFamily="2" charset="2"/>
              <a:buChar char="§"/>
            </a:pPr>
            <a:r>
              <a:rPr lang="en-US" dirty="0" err="1">
                <a:solidFill>
                  <a:schemeClr val="tx1"/>
                </a:solidFill>
              </a:rPr>
              <a:t>Kebutuhan</a:t>
            </a:r>
            <a:r>
              <a:rPr lang="en-US" dirty="0">
                <a:solidFill>
                  <a:schemeClr val="tx1"/>
                </a:solidFill>
              </a:rPr>
              <a:t> </a:t>
            </a:r>
            <a:r>
              <a:rPr lang="en-US" dirty="0" err="1">
                <a:solidFill>
                  <a:schemeClr val="tx1"/>
                </a:solidFill>
              </a:rPr>
              <a:t>akan</a:t>
            </a:r>
            <a:r>
              <a:rPr lang="en-US" dirty="0">
                <a:solidFill>
                  <a:schemeClr val="tx1"/>
                </a:solidFill>
              </a:rPr>
              <a:t> </a:t>
            </a:r>
            <a:r>
              <a:rPr lang="en-US" dirty="0" err="1">
                <a:solidFill>
                  <a:schemeClr val="tx1"/>
                </a:solidFill>
              </a:rPr>
              <a:t>kerangka</a:t>
            </a:r>
            <a:r>
              <a:rPr lang="en-US" dirty="0">
                <a:solidFill>
                  <a:schemeClr val="tx1"/>
                </a:solidFill>
              </a:rPr>
              <a:t> </a:t>
            </a:r>
            <a:r>
              <a:rPr lang="en-US" dirty="0" err="1">
                <a:solidFill>
                  <a:schemeClr val="tx1"/>
                </a:solidFill>
              </a:rPr>
              <a:t>kebijakan</a:t>
            </a:r>
            <a:r>
              <a:rPr lang="en-US" dirty="0">
                <a:solidFill>
                  <a:schemeClr val="tx1"/>
                </a:solidFill>
              </a:rPr>
              <a:t> </a:t>
            </a:r>
            <a:r>
              <a:rPr lang="en-US" dirty="0" err="1">
                <a:solidFill>
                  <a:schemeClr val="tx1"/>
                </a:solidFill>
              </a:rPr>
              <a:t>rasional</a:t>
            </a:r>
            <a:r>
              <a:rPr lang="en-US" dirty="0">
                <a:solidFill>
                  <a:schemeClr val="tx1"/>
                </a:solidFill>
              </a:rPr>
              <a:t>, </a:t>
            </a:r>
            <a:r>
              <a:rPr lang="en-US" dirty="0" err="1">
                <a:solidFill>
                  <a:schemeClr val="tx1"/>
                </a:solidFill>
              </a:rPr>
              <a:t>khususnya</a:t>
            </a:r>
            <a:r>
              <a:rPr lang="en-US" dirty="0">
                <a:solidFill>
                  <a:schemeClr val="tx1"/>
                </a:solidFill>
              </a:rPr>
              <a:t> </a:t>
            </a:r>
            <a:r>
              <a:rPr lang="en-US" dirty="0" err="1">
                <a:solidFill>
                  <a:schemeClr val="tx1"/>
                </a:solidFill>
              </a:rPr>
              <a:t>kebijakan</a:t>
            </a:r>
            <a:r>
              <a:rPr lang="en-US" dirty="0">
                <a:solidFill>
                  <a:schemeClr val="tx1"/>
                </a:solidFill>
              </a:rPr>
              <a:t> </a:t>
            </a:r>
            <a:r>
              <a:rPr lang="en-US" dirty="0" err="1">
                <a:solidFill>
                  <a:schemeClr val="tx1"/>
                </a:solidFill>
              </a:rPr>
              <a:t>sektoral</a:t>
            </a:r>
            <a:r>
              <a:rPr lang="en-US" dirty="0">
                <a:solidFill>
                  <a:schemeClr val="tx1"/>
                </a:solidFill>
              </a:rPr>
              <a:t>, yang </a:t>
            </a:r>
            <a:r>
              <a:rPr lang="en-US" dirty="0" err="1">
                <a:solidFill>
                  <a:schemeClr val="tx1"/>
                </a:solidFill>
              </a:rPr>
              <a:t>dimiliki</a:t>
            </a:r>
            <a:r>
              <a:rPr lang="en-US" dirty="0">
                <a:solidFill>
                  <a:schemeClr val="tx1"/>
                </a:solidFill>
              </a:rPr>
              <a:t> </a:t>
            </a:r>
            <a:r>
              <a:rPr lang="en-US" dirty="0" err="1">
                <a:solidFill>
                  <a:schemeClr val="tx1"/>
                </a:solidFill>
              </a:rPr>
              <a:t>oleh</a:t>
            </a:r>
            <a:r>
              <a:rPr lang="en-US" dirty="0">
                <a:solidFill>
                  <a:schemeClr val="tx1"/>
                </a:solidFill>
              </a:rPr>
              <a:t> </a:t>
            </a:r>
            <a:r>
              <a:rPr lang="id-ID" dirty="0">
                <a:solidFill>
                  <a:schemeClr val="tx1"/>
                </a:solidFill>
              </a:rPr>
              <a:t>ne</a:t>
            </a:r>
            <a:r>
              <a:rPr lang="en-US" dirty="0" err="1">
                <a:solidFill>
                  <a:schemeClr val="tx1"/>
                </a:solidFill>
              </a:rPr>
              <a:t>gara</a:t>
            </a:r>
            <a:r>
              <a:rPr lang="en-US" dirty="0">
                <a:solidFill>
                  <a:schemeClr val="tx1"/>
                </a:solidFill>
              </a:rPr>
              <a:t>/</a:t>
            </a:r>
            <a:r>
              <a:rPr lang="en-US" dirty="0" err="1">
                <a:solidFill>
                  <a:schemeClr val="tx1"/>
                </a:solidFill>
              </a:rPr>
              <a:t>daerah</a:t>
            </a:r>
            <a:r>
              <a:rPr lang="en-US" dirty="0">
                <a:solidFill>
                  <a:schemeClr val="tx1"/>
                </a:solidFill>
              </a:rPr>
              <a:t> </a:t>
            </a:r>
            <a:r>
              <a:rPr lang="en-US" dirty="0" err="1">
                <a:solidFill>
                  <a:schemeClr val="tx1"/>
                </a:solidFill>
              </a:rPr>
              <a:t>penerima</a:t>
            </a:r>
            <a:r>
              <a:rPr lang="en-US" dirty="0">
                <a:solidFill>
                  <a:schemeClr val="tx1"/>
                </a:solidFill>
              </a:rPr>
              <a:t> </a:t>
            </a:r>
            <a:r>
              <a:rPr lang="en-US" dirty="0" err="1">
                <a:solidFill>
                  <a:schemeClr val="tx1"/>
                </a:solidFill>
              </a:rPr>
              <a:t>manfaat</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Kebutuhan</a:t>
            </a:r>
            <a:r>
              <a:rPr lang="en-US" dirty="0">
                <a:solidFill>
                  <a:schemeClr val="tx1"/>
                </a:solidFill>
              </a:rPr>
              <a:t> </a:t>
            </a:r>
            <a:r>
              <a:rPr lang="en-US" dirty="0" err="1">
                <a:solidFill>
                  <a:schemeClr val="tx1"/>
                </a:solidFill>
              </a:rPr>
              <a:t>memilih</a:t>
            </a:r>
            <a:r>
              <a:rPr lang="en-US" dirty="0">
                <a:solidFill>
                  <a:schemeClr val="tx1"/>
                </a:solidFill>
              </a:rPr>
              <a:t> </a:t>
            </a:r>
            <a:r>
              <a:rPr lang="en-US" dirty="0" err="1">
                <a:solidFill>
                  <a:schemeClr val="tx1"/>
                </a:solidFill>
              </a:rPr>
              <a:t>teknologi</a:t>
            </a:r>
            <a:r>
              <a:rPr lang="en-US" dirty="0">
                <a:solidFill>
                  <a:schemeClr val="tx1"/>
                </a:solidFill>
              </a:rPr>
              <a:t> yang </a:t>
            </a:r>
            <a:r>
              <a:rPr lang="en-US" dirty="0" err="1">
                <a:solidFill>
                  <a:schemeClr val="tx1"/>
                </a:solidFill>
              </a:rPr>
              <a:t>memadai</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memakai</a:t>
            </a:r>
            <a:r>
              <a:rPr lang="en-US" dirty="0">
                <a:solidFill>
                  <a:schemeClr val="tx1"/>
                </a:solidFill>
              </a:rPr>
              <a:t> </a:t>
            </a:r>
            <a:r>
              <a:rPr lang="en-US" dirty="0" err="1">
                <a:solidFill>
                  <a:schemeClr val="tx1"/>
                </a:solidFill>
              </a:rPr>
              <a:t>sumberdaya</a:t>
            </a:r>
            <a:r>
              <a:rPr lang="en-US" dirty="0">
                <a:solidFill>
                  <a:schemeClr val="tx1"/>
                </a:solidFill>
              </a:rPr>
              <a:t> </a:t>
            </a:r>
            <a:r>
              <a:rPr lang="en-US" dirty="0" err="1">
                <a:solidFill>
                  <a:schemeClr val="tx1"/>
                </a:solidFill>
              </a:rPr>
              <a:t>lokal</a:t>
            </a:r>
            <a:r>
              <a:rPr lang="en-US" dirty="0">
                <a:solidFill>
                  <a:schemeClr val="tx1"/>
                </a:solidFill>
              </a:rPr>
              <a:t> yang </a:t>
            </a:r>
            <a:r>
              <a:rPr lang="en-US" dirty="0" err="1">
                <a:solidFill>
                  <a:schemeClr val="tx1"/>
                </a:solidFill>
              </a:rPr>
              <a:t>bisa</a:t>
            </a:r>
            <a:r>
              <a:rPr lang="en-US" dirty="0">
                <a:solidFill>
                  <a:schemeClr val="tx1"/>
                </a:solidFill>
              </a:rPr>
              <a:t> </a:t>
            </a:r>
            <a:r>
              <a:rPr lang="en-US" dirty="0" err="1">
                <a:solidFill>
                  <a:schemeClr val="tx1"/>
                </a:solidFill>
              </a:rPr>
              <a:t>diperbarui</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Penghargaan</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nilai-nilai</a:t>
            </a:r>
            <a:r>
              <a:rPr lang="en-US" dirty="0">
                <a:solidFill>
                  <a:schemeClr val="tx1"/>
                </a:solidFill>
              </a:rPr>
              <a:t> </a:t>
            </a:r>
            <a:r>
              <a:rPr lang="en-US" dirty="0" err="1">
                <a:solidFill>
                  <a:schemeClr val="tx1"/>
                </a:solidFill>
              </a:rPr>
              <a:t>sosio-kultural</a:t>
            </a:r>
            <a:r>
              <a:rPr lang="en-US" dirty="0">
                <a:solidFill>
                  <a:schemeClr val="tx1"/>
                </a:solidFill>
              </a:rPr>
              <a:t> </a:t>
            </a:r>
            <a:r>
              <a:rPr lang="en-US" dirty="0" err="1">
                <a:solidFill>
                  <a:schemeClr val="tx1"/>
                </a:solidFill>
              </a:rPr>
              <a:t>masyarakat</a:t>
            </a:r>
            <a:r>
              <a:rPr lang="en-US" dirty="0">
                <a:solidFill>
                  <a:schemeClr val="tx1"/>
                </a:solidFill>
              </a:rPr>
              <a:t> yang </a:t>
            </a:r>
            <a:r>
              <a:rPr lang="en-US" dirty="0" err="1">
                <a:solidFill>
                  <a:schemeClr val="tx1"/>
                </a:solidFill>
              </a:rPr>
              <a:t>terlibat</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Kapasitas</a:t>
            </a:r>
            <a:r>
              <a:rPr lang="en-US" dirty="0">
                <a:solidFill>
                  <a:schemeClr val="tx1"/>
                </a:solidFill>
              </a:rPr>
              <a:t> </a:t>
            </a:r>
            <a:r>
              <a:rPr lang="en-US" dirty="0" err="1">
                <a:solidFill>
                  <a:schemeClr val="tx1"/>
                </a:solidFill>
              </a:rPr>
              <a:t>manajemen</a:t>
            </a:r>
            <a:r>
              <a:rPr lang="en-US" dirty="0">
                <a:solidFill>
                  <a:schemeClr val="tx1"/>
                </a:solidFill>
              </a:rPr>
              <a:t> </a:t>
            </a:r>
            <a:r>
              <a:rPr lang="en-US" dirty="0" err="1">
                <a:solidFill>
                  <a:schemeClr val="tx1"/>
                </a:solidFill>
              </a:rPr>
              <a:t>lembaga</a:t>
            </a:r>
            <a:r>
              <a:rPr lang="en-US" dirty="0">
                <a:solidFill>
                  <a:schemeClr val="tx1"/>
                </a:solidFill>
              </a:rPr>
              <a:t> yang </a:t>
            </a:r>
            <a:r>
              <a:rPr lang="en-US" dirty="0" err="1">
                <a:solidFill>
                  <a:schemeClr val="tx1"/>
                </a:solidFill>
              </a:rPr>
              <a:t>bersangkutan</a:t>
            </a:r>
            <a:r>
              <a:rPr lang="en-US" dirty="0">
                <a:solidFill>
                  <a:schemeClr val="tx1"/>
                </a:solidFill>
              </a:rPr>
              <a:t>, </a:t>
            </a:r>
            <a:r>
              <a:rPr lang="en-US" dirty="0" err="1">
                <a:solidFill>
                  <a:schemeClr val="tx1"/>
                </a:solidFill>
              </a:rPr>
              <a:t>baik</a:t>
            </a:r>
            <a:r>
              <a:rPr lang="en-US" dirty="0">
                <a:solidFill>
                  <a:schemeClr val="tx1"/>
                </a:solidFill>
              </a:rPr>
              <a:t> </a:t>
            </a:r>
            <a:r>
              <a:rPr lang="en-US" dirty="0" err="1">
                <a:solidFill>
                  <a:schemeClr val="tx1"/>
                </a:solidFill>
              </a:rPr>
              <a:t>publik</a:t>
            </a:r>
            <a:r>
              <a:rPr lang="en-US" dirty="0">
                <a:solidFill>
                  <a:schemeClr val="tx1"/>
                </a:solidFill>
              </a:rPr>
              <a:t> </a:t>
            </a:r>
            <a:r>
              <a:rPr lang="en-US" dirty="0" err="1">
                <a:solidFill>
                  <a:schemeClr val="tx1"/>
                </a:solidFill>
              </a:rPr>
              <a:t>maupun</a:t>
            </a:r>
            <a:r>
              <a:rPr lang="en-US" dirty="0">
                <a:solidFill>
                  <a:schemeClr val="tx1"/>
                </a:solidFill>
              </a:rPr>
              <a:t> </a:t>
            </a:r>
            <a:r>
              <a:rPr lang="en-US" dirty="0" err="1">
                <a:solidFill>
                  <a:schemeClr val="tx1"/>
                </a:solidFill>
              </a:rPr>
              <a:t>privat</a:t>
            </a:r>
            <a:r>
              <a:rPr lang="en-US" dirty="0">
                <a:solidFill>
                  <a:schemeClr val="tx1"/>
                </a:solidFill>
              </a:rPr>
              <a:t>, yang </a:t>
            </a:r>
            <a:r>
              <a:rPr lang="en-US" dirty="0" err="1">
                <a:solidFill>
                  <a:schemeClr val="tx1"/>
                </a:solidFill>
              </a:rPr>
              <a:t>hendak</a:t>
            </a:r>
            <a:r>
              <a:rPr lang="en-US" dirty="0">
                <a:solidFill>
                  <a:schemeClr val="tx1"/>
                </a:solidFill>
              </a:rPr>
              <a:t> </a:t>
            </a:r>
            <a:r>
              <a:rPr lang="en-US" dirty="0" err="1">
                <a:solidFill>
                  <a:schemeClr val="tx1"/>
                </a:solidFill>
              </a:rPr>
              <a:t>menjalankan</a:t>
            </a:r>
            <a:r>
              <a:rPr lang="en-US" dirty="0">
                <a:solidFill>
                  <a:schemeClr val="tx1"/>
                </a:solidFill>
              </a:rPr>
              <a:t> pro</a:t>
            </a:r>
            <a:r>
              <a:rPr lang="id-ID" dirty="0">
                <a:solidFill>
                  <a:schemeClr val="tx1"/>
                </a:solidFill>
              </a:rPr>
              <a:t>gram</a:t>
            </a:r>
            <a:r>
              <a:rPr lang="en-US" dirty="0">
                <a:solidFill>
                  <a:schemeClr val="tx1"/>
                </a:solidFill>
              </a:rPr>
              <a:t>,</a:t>
            </a:r>
            <a:endParaRPr lang="id-ID" dirty="0">
              <a:solidFill>
                <a:schemeClr val="tx1"/>
              </a:solidFill>
            </a:endParaRPr>
          </a:p>
          <a:p>
            <a:pPr marL="360363" indent="-360363" algn="l">
              <a:buFont typeface="Wingdings" pitchFamily="2" charset="2"/>
              <a:buChar char="§"/>
            </a:pPr>
            <a:r>
              <a:rPr lang="en-US" dirty="0" err="1">
                <a:solidFill>
                  <a:schemeClr val="tx1"/>
                </a:solidFill>
              </a:rPr>
              <a:t>Viabilitas</a:t>
            </a:r>
            <a:r>
              <a:rPr lang="en-US" dirty="0">
                <a:solidFill>
                  <a:schemeClr val="tx1"/>
                </a:solidFill>
              </a:rPr>
              <a:t> </a:t>
            </a:r>
            <a:r>
              <a:rPr lang="en-US" dirty="0" err="1">
                <a:solidFill>
                  <a:schemeClr val="tx1"/>
                </a:solidFill>
              </a:rPr>
              <a:t>ekonomi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finansial</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pendanaan</a:t>
            </a:r>
            <a:r>
              <a:rPr lang="en-US" dirty="0">
                <a:solidFill>
                  <a:schemeClr val="tx1"/>
                </a:solidFill>
              </a:rPr>
              <a:t> pro</a:t>
            </a:r>
            <a:r>
              <a:rPr lang="id-ID" dirty="0">
                <a:solidFill>
                  <a:schemeClr val="tx1"/>
                </a:solidFill>
              </a:rPr>
              <a:t>gram</a:t>
            </a:r>
            <a:r>
              <a:rPr lang="en-US" dirty="0">
                <a:solidFill>
                  <a:schemeClr val="tx1"/>
                </a:solidFill>
              </a:rPr>
              <a:t>, </a:t>
            </a:r>
            <a:r>
              <a:rPr lang="en-US" dirty="0" err="1">
                <a:solidFill>
                  <a:schemeClr val="tx1"/>
                </a:solidFill>
              </a:rPr>
              <a:t>termasuk</a:t>
            </a:r>
            <a:r>
              <a:rPr lang="en-US" dirty="0">
                <a:solidFill>
                  <a:schemeClr val="tx1"/>
                </a:solidFill>
              </a:rPr>
              <a:t> </a:t>
            </a:r>
            <a:r>
              <a:rPr lang="en-US" dirty="0" err="1">
                <a:solidFill>
                  <a:schemeClr val="tx1"/>
                </a:solidFill>
              </a:rPr>
              <a:t>keberlanjutan</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penerima</a:t>
            </a:r>
            <a:r>
              <a:rPr lang="en-US" dirty="0">
                <a:solidFill>
                  <a:schemeClr val="tx1"/>
                </a:solidFill>
              </a:rPr>
              <a:t> </a:t>
            </a:r>
            <a:r>
              <a:rPr lang="en-US" dirty="0" err="1">
                <a:solidFill>
                  <a:schemeClr val="tx1"/>
                </a:solidFill>
              </a:rPr>
              <a:t>manfaat</a:t>
            </a:r>
            <a:endParaRPr lang="id-ID"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714379"/>
          </a:xfrm>
        </p:spPr>
        <p:txBody>
          <a:bodyPr>
            <a:normAutofit fontScale="90000"/>
          </a:bodyPr>
          <a:lstStyle/>
          <a:p>
            <a:pPr marL="269875" lvl="1" indent="-269875" algn="l" rtl="0">
              <a:spcBef>
                <a:spcPct val="0"/>
              </a:spcBef>
            </a:pPr>
            <a:r>
              <a:rPr lang="id-ID" b="1" dirty="0"/>
              <a:t>c</a:t>
            </a:r>
            <a:r>
              <a:rPr lang="id-ID" sz="2400" b="1" dirty="0"/>
              <a:t>. </a:t>
            </a:r>
            <a:r>
              <a:rPr lang="en-US" sz="2400" b="1" dirty="0" err="1"/>
              <a:t>Kontribusi</a:t>
            </a:r>
            <a:r>
              <a:rPr lang="en-US" sz="2400" b="1" dirty="0"/>
              <a:t> </a:t>
            </a:r>
            <a:r>
              <a:rPr lang="en-US" sz="2400" b="1" dirty="0" err="1"/>
              <a:t>proyek</a:t>
            </a:r>
            <a:r>
              <a:rPr lang="en-US" sz="2400" b="1" dirty="0"/>
              <a:t> </a:t>
            </a:r>
            <a:r>
              <a:rPr lang="en-US" sz="2400" b="1" dirty="0" err="1"/>
              <a:t>terhadap</a:t>
            </a:r>
            <a:r>
              <a:rPr lang="en-US" sz="2400" b="1" dirty="0"/>
              <a:t> </a:t>
            </a:r>
            <a:r>
              <a:rPr lang="en-US" sz="2400" b="1" dirty="0" err="1"/>
              <a:t>pencapaian</a:t>
            </a:r>
            <a:r>
              <a:rPr lang="en-US" sz="2400" b="1" dirty="0"/>
              <a:t> </a:t>
            </a:r>
            <a:r>
              <a:rPr lang="en-US" sz="2400" b="1" dirty="0" err="1"/>
              <a:t>tujuan</a:t>
            </a:r>
            <a:r>
              <a:rPr lang="en-US" sz="2400" b="1" dirty="0"/>
              <a:t> </a:t>
            </a:r>
            <a:r>
              <a:rPr lang="en-US" sz="2400" b="1" dirty="0" err="1"/>
              <a:t>kebijakan</a:t>
            </a:r>
            <a:r>
              <a:rPr lang="en-US" sz="2400" b="1" dirty="0"/>
              <a:t> universal</a:t>
            </a:r>
            <a:r>
              <a:rPr lang="en-US" sz="2400" dirty="0"/>
              <a:t> </a:t>
            </a:r>
            <a:br>
              <a:rPr lang="id-ID" sz="2400" dirty="0"/>
            </a:br>
            <a:endParaRPr lang="id-ID" sz="2400" dirty="0"/>
          </a:p>
        </p:txBody>
      </p:sp>
      <p:sp>
        <p:nvSpPr>
          <p:cNvPr id="3" name="Subtitle 2"/>
          <p:cNvSpPr>
            <a:spLocks noGrp="1"/>
          </p:cNvSpPr>
          <p:nvPr>
            <p:ph type="subTitle" idx="1"/>
          </p:nvPr>
        </p:nvSpPr>
        <p:spPr>
          <a:xfrm>
            <a:off x="1371600" y="1928802"/>
            <a:ext cx="6400800" cy="3709998"/>
          </a:xfrm>
        </p:spPr>
        <p:txBody>
          <a:bodyPr>
            <a:normAutofit lnSpcReduction="10000"/>
          </a:bodyPr>
          <a:lstStyle/>
          <a:p>
            <a:pPr algn="l"/>
            <a:r>
              <a:rPr lang="en-US" dirty="0">
                <a:solidFill>
                  <a:schemeClr val="tx1"/>
                </a:solidFill>
              </a:rPr>
              <a:t>Pro</a:t>
            </a:r>
            <a:r>
              <a:rPr lang="id-ID" dirty="0">
                <a:solidFill>
                  <a:schemeClr val="tx1"/>
                </a:solidFill>
              </a:rPr>
              <a:t>gram</a:t>
            </a:r>
            <a:r>
              <a:rPr lang="en-US" dirty="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umumnya</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mendukung</a:t>
            </a:r>
            <a:r>
              <a:rPr lang="en-US" dirty="0">
                <a:solidFill>
                  <a:schemeClr val="tx1"/>
                </a:solidFill>
              </a:rPr>
              <a:t> agenda </a:t>
            </a:r>
            <a:r>
              <a:rPr lang="en-US" dirty="0" err="1">
                <a:solidFill>
                  <a:schemeClr val="tx1"/>
                </a:solidFill>
              </a:rPr>
              <a:t>pembangunan</a:t>
            </a:r>
            <a:r>
              <a:rPr lang="en-US" dirty="0">
                <a:solidFill>
                  <a:schemeClr val="tx1"/>
                </a:solidFill>
              </a:rPr>
              <a:t> </a:t>
            </a:r>
            <a:r>
              <a:rPr lang="en-US" dirty="0" err="1">
                <a:solidFill>
                  <a:schemeClr val="tx1"/>
                </a:solidFill>
              </a:rPr>
              <a:t>berkelanjutan</a:t>
            </a:r>
            <a:r>
              <a:rPr lang="en-US" dirty="0">
                <a:solidFill>
                  <a:schemeClr val="tx1"/>
                </a:solidFill>
              </a:rPr>
              <a:t>, </a:t>
            </a:r>
            <a:r>
              <a:rPr lang="en-US" dirty="0" err="1">
                <a:solidFill>
                  <a:schemeClr val="tx1"/>
                </a:solidFill>
              </a:rPr>
              <a:t>proteksi</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lingkungan</a:t>
            </a:r>
            <a:r>
              <a:rPr lang="en-US" dirty="0">
                <a:solidFill>
                  <a:schemeClr val="tx1"/>
                </a:solidFill>
              </a:rPr>
              <a:t>, </a:t>
            </a:r>
            <a:r>
              <a:rPr lang="en-US" dirty="0" err="1">
                <a:solidFill>
                  <a:schemeClr val="tx1"/>
                </a:solidFill>
              </a:rPr>
              <a:t>keanekaragaman</a:t>
            </a:r>
            <a:r>
              <a:rPr lang="en-US" dirty="0">
                <a:solidFill>
                  <a:schemeClr val="tx1"/>
                </a:solidFill>
              </a:rPr>
              <a:t> </a:t>
            </a:r>
            <a:r>
              <a:rPr lang="en-US" dirty="0" err="1">
                <a:solidFill>
                  <a:schemeClr val="tx1"/>
                </a:solidFill>
              </a:rPr>
              <a:t>hayati</a:t>
            </a:r>
            <a:r>
              <a:rPr lang="en-US" dirty="0">
                <a:solidFill>
                  <a:schemeClr val="tx1"/>
                </a:solidFill>
              </a:rPr>
              <a:t>, </a:t>
            </a:r>
            <a:r>
              <a:rPr lang="en-US" dirty="0" err="1">
                <a:solidFill>
                  <a:schemeClr val="tx1"/>
                </a:solidFill>
              </a:rPr>
              <a:t>pemberantasan</a:t>
            </a:r>
            <a:r>
              <a:rPr lang="en-US" dirty="0">
                <a:solidFill>
                  <a:schemeClr val="tx1"/>
                </a:solidFill>
              </a:rPr>
              <a:t> </a:t>
            </a:r>
            <a:r>
              <a:rPr lang="en-US" dirty="0" err="1">
                <a:solidFill>
                  <a:schemeClr val="tx1"/>
                </a:solidFill>
              </a:rPr>
              <a:t>kemiskinan</a:t>
            </a:r>
            <a:r>
              <a:rPr lang="en-US" dirty="0">
                <a:solidFill>
                  <a:schemeClr val="tx1"/>
                </a:solidFill>
              </a:rPr>
              <a:t>, </a:t>
            </a:r>
            <a:r>
              <a:rPr lang="en-US" dirty="0" err="1">
                <a:solidFill>
                  <a:schemeClr val="tx1"/>
                </a:solidFill>
              </a:rPr>
              <a:t>demokrasi</a:t>
            </a:r>
            <a:r>
              <a:rPr lang="en-US" dirty="0">
                <a:solidFill>
                  <a:schemeClr val="tx1"/>
                </a:solidFill>
              </a:rPr>
              <a:t>, HAM, </a:t>
            </a:r>
            <a:r>
              <a:rPr lang="en-US" i="1" dirty="0">
                <a:solidFill>
                  <a:schemeClr val="tx1"/>
                </a:solidFill>
              </a:rPr>
              <a:t>rule of low</a:t>
            </a:r>
            <a:r>
              <a:rPr lang="en-US" dirty="0">
                <a:solidFill>
                  <a:schemeClr val="tx1"/>
                </a:solidFill>
              </a:rPr>
              <a:t>, </a:t>
            </a:r>
            <a:r>
              <a:rPr lang="en-US" dirty="0" err="1">
                <a:solidFill>
                  <a:schemeClr val="tx1"/>
                </a:solidFill>
              </a:rPr>
              <a:t>perdamaian</a:t>
            </a:r>
            <a:r>
              <a:rPr lang="en-US" dirty="0">
                <a:solidFill>
                  <a:schemeClr val="tx1"/>
                </a:solidFill>
              </a:rPr>
              <a:t>, </a:t>
            </a:r>
            <a:r>
              <a:rPr lang="en-US" dirty="0" err="1">
                <a:solidFill>
                  <a:schemeClr val="tx1"/>
                </a:solidFill>
              </a:rPr>
              <a:t>resolusi</a:t>
            </a:r>
            <a:r>
              <a:rPr lang="en-US" dirty="0">
                <a:solidFill>
                  <a:schemeClr val="tx1"/>
                </a:solidFill>
              </a:rPr>
              <a:t> </a:t>
            </a:r>
            <a:r>
              <a:rPr lang="en-US" dirty="0" err="1">
                <a:solidFill>
                  <a:schemeClr val="tx1"/>
                </a:solidFill>
              </a:rPr>
              <a:t>konflik</a:t>
            </a:r>
            <a:r>
              <a:rPr lang="en-US" dirty="0">
                <a:solidFill>
                  <a:schemeClr val="tx1"/>
                </a:solidFill>
              </a:rPr>
              <a:t>, </a:t>
            </a:r>
            <a:r>
              <a:rPr lang="en-US" dirty="0" err="1">
                <a:solidFill>
                  <a:schemeClr val="tx1"/>
                </a:solidFill>
              </a:rPr>
              <a:t>penghargaan</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lokalitas</a:t>
            </a:r>
            <a:r>
              <a:rPr lang="en-US" dirty="0">
                <a:solidFill>
                  <a:schemeClr val="tx1"/>
                </a:solidFill>
              </a:rPr>
              <a:t>, </a:t>
            </a:r>
            <a:r>
              <a:rPr lang="en-US" dirty="0" err="1">
                <a:solidFill>
                  <a:schemeClr val="tx1"/>
                </a:solidFill>
              </a:rPr>
              <a:t>dll</a:t>
            </a:r>
            <a:r>
              <a:rPr lang="en-US" dirty="0">
                <a:solidFill>
                  <a:schemeClr val="tx1"/>
                </a:solidFill>
              </a:rPr>
              <a:t>.</a:t>
            </a:r>
            <a:endParaRPr lang="id-ID"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00131"/>
          </a:xfrm>
        </p:spPr>
        <p:txBody>
          <a:bodyPr>
            <a:normAutofit/>
          </a:bodyPr>
          <a:lstStyle/>
          <a:p>
            <a:pPr marL="630238" indent="-630238" algn="l"/>
            <a:r>
              <a:rPr lang="en-US" b="1" dirty="0">
                <a:solidFill>
                  <a:srgbClr val="FF0000"/>
                </a:solidFill>
              </a:rPr>
              <a:t>B</a:t>
            </a:r>
            <a:r>
              <a:rPr lang="en-US" sz="3600" b="1" dirty="0">
                <a:solidFill>
                  <a:srgbClr val="FF0000"/>
                </a:solidFill>
              </a:rPr>
              <a:t>.  </a:t>
            </a:r>
            <a:r>
              <a:rPr lang="en-US" sz="3600" b="1" dirty="0" err="1">
                <a:solidFill>
                  <a:srgbClr val="FF0000"/>
                </a:solidFill>
              </a:rPr>
              <a:t>Rasionalitas</a:t>
            </a:r>
            <a:r>
              <a:rPr lang="en-US" sz="3600" b="1" dirty="0">
                <a:solidFill>
                  <a:srgbClr val="FF0000"/>
                </a:solidFill>
              </a:rPr>
              <a:t> </a:t>
            </a:r>
            <a:r>
              <a:rPr lang="en-US" sz="3600" b="1" dirty="0" err="1">
                <a:solidFill>
                  <a:srgbClr val="FF0000"/>
                </a:solidFill>
              </a:rPr>
              <a:t>dan</a:t>
            </a:r>
            <a:r>
              <a:rPr lang="en-US" sz="3600" b="1" dirty="0">
                <a:solidFill>
                  <a:srgbClr val="FF0000"/>
                </a:solidFill>
              </a:rPr>
              <a:t> </a:t>
            </a:r>
            <a:r>
              <a:rPr lang="en-US" sz="3600" b="1" dirty="0" err="1">
                <a:solidFill>
                  <a:srgbClr val="FF0000"/>
                </a:solidFill>
              </a:rPr>
              <a:t>Relevansi</a:t>
            </a:r>
            <a:r>
              <a:rPr lang="en-US" sz="3600" b="1" dirty="0">
                <a:solidFill>
                  <a:srgbClr val="FF0000"/>
                </a:solidFill>
              </a:rPr>
              <a:t> Pro</a:t>
            </a:r>
            <a:r>
              <a:rPr lang="id-ID" sz="3600" b="1" dirty="0">
                <a:solidFill>
                  <a:srgbClr val="FF0000"/>
                </a:solidFill>
              </a:rPr>
              <a:t>gram</a:t>
            </a:r>
            <a:endParaRPr lang="id-ID" sz="3600" dirty="0">
              <a:solidFill>
                <a:srgbClr val="FF0000"/>
              </a:solidFill>
            </a:endParaRPr>
          </a:p>
        </p:txBody>
      </p:sp>
      <p:sp>
        <p:nvSpPr>
          <p:cNvPr id="3" name="Subtitle 2"/>
          <p:cNvSpPr>
            <a:spLocks noGrp="1"/>
          </p:cNvSpPr>
          <p:nvPr>
            <p:ph type="subTitle" idx="1"/>
          </p:nvPr>
        </p:nvSpPr>
        <p:spPr>
          <a:xfrm>
            <a:off x="1371600" y="1714488"/>
            <a:ext cx="6400800" cy="4429156"/>
          </a:xfrm>
        </p:spPr>
        <p:txBody>
          <a:bodyPr>
            <a:normAutofit fontScale="77500" lnSpcReduction="20000"/>
          </a:bodyPr>
          <a:lstStyle/>
          <a:p>
            <a:pPr marL="514350" lvl="0" indent="-514350" algn="l">
              <a:buFont typeface="+mj-lt"/>
              <a:buAutoNum type="arabicPeriod"/>
            </a:pPr>
            <a:r>
              <a:rPr lang="en-US" b="1" dirty="0" err="1">
                <a:solidFill>
                  <a:schemeClr val="tx1"/>
                </a:solidFill>
              </a:rPr>
              <a:t>Pentahapan</a:t>
            </a:r>
            <a:r>
              <a:rPr lang="en-US" b="1" dirty="0">
                <a:solidFill>
                  <a:schemeClr val="tx1"/>
                </a:solidFill>
              </a:rPr>
              <a:t> </a:t>
            </a:r>
            <a:r>
              <a:rPr lang="en-US" b="1" dirty="0" err="1">
                <a:solidFill>
                  <a:schemeClr val="tx1"/>
                </a:solidFill>
              </a:rPr>
              <a:t>siklus</a:t>
            </a:r>
            <a:r>
              <a:rPr lang="en-US" b="1" dirty="0">
                <a:solidFill>
                  <a:schemeClr val="tx1"/>
                </a:solidFill>
              </a:rPr>
              <a:t> pro</a:t>
            </a:r>
            <a:r>
              <a:rPr lang="id-ID" b="1" dirty="0">
                <a:solidFill>
                  <a:schemeClr val="tx1"/>
                </a:solidFill>
              </a:rPr>
              <a:t>gram</a:t>
            </a:r>
            <a:r>
              <a:rPr lang="en-US" b="1" dirty="0">
                <a:solidFill>
                  <a:schemeClr val="tx1"/>
                </a:solidFill>
              </a:rPr>
              <a:t>-</a:t>
            </a:r>
            <a:r>
              <a:rPr lang="en-US" b="1" dirty="0" err="1">
                <a:solidFill>
                  <a:schemeClr val="tx1"/>
                </a:solidFill>
              </a:rPr>
              <a:t>pembuatan</a:t>
            </a:r>
            <a:r>
              <a:rPr lang="en-US" b="1" dirty="0">
                <a:solidFill>
                  <a:schemeClr val="tx1"/>
                </a:solidFill>
              </a:rPr>
              <a:t> </a:t>
            </a:r>
            <a:r>
              <a:rPr lang="en-US" b="1" dirty="0" err="1">
                <a:solidFill>
                  <a:schemeClr val="tx1"/>
                </a:solidFill>
              </a:rPr>
              <a:t>keputusan</a:t>
            </a:r>
            <a:r>
              <a:rPr lang="en-US" b="1" dirty="0">
                <a:solidFill>
                  <a:schemeClr val="tx1"/>
                </a:solidFill>
              </a:rPr>
              <a:t> </a:t>
            </a:r>
            <a:r>
              <a:rPr lang="en-US" b="1" dirty="0" err="1">
                <a:solidFill>
                  <a:schemeClr val="tx1"/>
                </a:solidFill>
              </a:rPr>
              <a:t>terstruktur</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terinformasikan</a:t>
            </a:r>
            <a:endParaRPr lang="id-ID" b="1" dirty="0">
              <a:solidFill>
                <a:schemeClr val="tx1"/>
              </a:solidFill>
            </a:endParaRPr>
          </a:p>
          <a:p>
            <a:pPr marL="514350" lvl="0" indent="-514350" algn="l">
              <a:buFont typeface="+mj-lt"/>
              <a:buAutoNum type="arabicPeriod"/>
            </a:pPr>
            <a:r>
              <a:rPr lang="en-US" b="1" dirty="0" err="1">
                <a:solidFill>
                  <a:schemeClr val="tx1"/>
                </a:solidFill>
              </a:rPr>
              <a:t>Berorientasi</a:t>
            </a:r>
            <a:r>
              <a:rPr lang="en-US" b="1" dirty="0">
                <a:solidFill>
                  <a:schemeClr val="tx1"/>
                </a:solidFill>
              </a:rPr>
              <a:t> </a:t>
            </a:r>
            <a:r>
              <a:rPr lang="en-US" b="1" dirty="0" err="1">
                <a:solidFill>
                  <a:schemeClr val="tx1"/>
                </a:solidFill>
              </a:rPr>
              <a:t>pada</a:t>
            </a:r>
            <a:r>
              <a:rPr lang="en-US" b="1" dirty="0">
                <a:solidFill>
                  <a:schemeClr val="tx1"/>
                </a:solidFill>
              </a:rPr>
              <a:t> </a:t>
            </a:r>
            <a:r>
              <a:rPr lang="en-US" b="1" dirty="0" err="1">
                <a:solidFill>
                  <a:schemeClr val="tx1"/>
                </a:solidFill>
              </a:rPr>
              <a:t>mitra</a:t>
            </a:r>
            <a:r>
              <a:rPr lang="en-US" b="1" dirty="0">
                <a:solidFill>
                  <a:schemeClr val="tx1"/>
                </a:solidFill>
              </a:rPr>
              <a:t> </a:t>
            </a:r>
            <a:r>
              <a:rPr lang="en-US" b="1" dirty="0" err="1">
                <a:solidFill>
                  <a:schemeClr val="tx1"/>
                </a:solidFill>
              </a:rPr>
              <a:t>dan</a:t>
            </a:r>
            <a:r>
              <a:rPr lang="en-US" b="1" dirty="0">
                <a:solidFill>
                  <a:schemeClr val="tx1"/>
                </a:solidFill>
              </a:rPr>
              <a:t> </a:t>
            </a:r>
            <a:r>
              <a:rPr lang="en-US" b="1" i="1" dirty="0">
                <a:solidFill>
                  <a:schemeClr val="tx1"/>
                </a:solidFill>
              </a:rPr>
              <a:t>stakeholder: </a:t>
            </a:r>
            <a:r>
              <a:rPr lang="en-US" b="1" dirty="0" err="1">
                <a:solidFill>
                  <a:schemeClr val="tx1"/>
                </a:solidFill>
              </a:rPr>
              <a:t>melibatkan</a:t>
            </a:r>
            <a:r>
              <a:rPr lang="en-US" b="1" dirty="0">
                <a:solidFill>
                  <a:schemeClr val="tx1"/>
                </a:solidFill>
              </a:rPr>
              <a:t> stakeholder </a:t>
            </a:r>
            <a:r>
              <a:rPr lang="en-US" b="1" dirty="0" err="1">
                <a:solidFill>
                  <a:schemeClr val="tx1"/>
                </a:solidFill>
              </a:rPr>
              <a:t>dalam</a:t>
            </a:r>
            <a:r>
              <a:rPr lang="en-US" b="1" dirty="0">
                <a:solidFill>
                  <a:schemeClr val="tx1"/>
                </a:solidFill>
              </a:rPr>
              <a:t> </a:t>
            </a:r>
            <a:r>
              <a:rPr lang="en-US" b="1" dirty="0" err="1">
                <a:solidFill>
                  <a:schemeClr val="tx1"/>
                </a:solidFill>
              </a:rPr>
              <a:t>pembuatan</a:t>
            </a:r>
            <a:r>
              <a:rPr lang="en-US" b="1" dirty="0">
                <a:solidFill>
                  <a:schemeClr val="tx1"/>
                </a:solidFill>
              </a:rPr>
              <a:t> </a:t>
            </a:r>
            <a:r>
              <a:rPr lang="en-US" b="1" dirty="0" err="1">
                <a:solidFill>
                  <a:schemeClr val="tx1"/>
                </a:solidFill>
              </a:rPr>
              <a:t>keputusan</a:t>
            </a:r>
            <a:r>
              <a:rPr lang="en-US" b="1" dirty="0">
                <a:solidFill>
                  <a:schemeClr val="tx1"/>
                </a:solidFill>
              </a:rPr>
              <a:t>,</a:t>
            </a:r>
            <a:endParaRPr lang="id-ID" b="1" dirty="0">
              <a:solidFill>
                <a:schemeClr val="tx1"/>
              </a:solidFill>
            </a:endParaRPr>
          </a:p>
          <a:p>
            <a:pPr marL="514350" lvl="0" indent="-514350" algn="l">
              <a:buFont typeface="+mj-lt"/>
              <a:buAutoNum type="arabicPeriod"/>
            </a:pPr>
            <a:r>
              <a:rPr lang="fi-FI" b="1" dirty="0">
                <a:solidFill>
                  <a:schemeClr val="tx1"/>
                </a:solidFill>
              </a:rPr>
              <a:t>Perencanaan menggunakan kerangka kerja: analisis yang komprehensif dan konsisten,</a:t>
            </a:r>
            <a:endParaRPr lang="id-ID" b="1" dirty="0">
              <a:solidFill>
                <a:schemeClr val="tx1"/>
              </a:solidFill>
            </a:endParaRPr>
          </a:p>
          <a:p>
            <a:pPr marL="514350" lvl="0" indent="-514350" algn="l">
              <a:buFont typeface="+mj-lt"/>
              <a:buAutoNum type="arabicPeriod"/>
            </a:pPr>
            <a:r>
              <a:rPr lang="id-ID" b="1" dirty="0">
                <a:solidFill>
                  <a:schemeClr val="tx1"/>
                </a:solidFill>
              </a:rPr>
              <a:t>Keberlanjutan: mekanisme untuk memastikan arus manfaat yang berlanjut</a:t>
            </a:r>
          </a:p>
          <a:p>
            <a:pPr marL="514350" indent="-514350" algn="l">
              <a:buFont typeface="+mj-lt"/>
              <a:buAutoNum type="arabicPeriod"/>
            </a:pPr>
            <a:r>
              <a:rPr lang="en-US" b="1" dirty="0" err="1">
                <a:solidFill>
                  <a:schemeClr val="tx1"/>
                </a:solidFill>
              </a:rPr>
              <a:t>Pendekatan</a:t>
            </a:r>
            <a:r>
              <a:rPr lang="en-US" b="1" dirty="0">
                <a:solidFill>
                  <a:schemeClr val="tx1"/>
                </a:solidFill>
              </a:rPr>
              <a:t> </a:t>
            </a:r>
            <a:r>
              <a:rPr lang="en-US" b="1" dirty="0" err="1">
                <a:solidFill>
                  <a:schemeClr val="tx1"/>
                </a:solidFill>
              </a:rPr>
              <a:t>terpadu</a:t>
            </a:r>
            <a:r>
              <a:rPr lang="en-US" b="1" dirty="0">
                <a:solidFill>
                  <a:schemeClr val="tx1"/>
                </a:solidFill>
              </a:rPr>
              <a:t>: </a:t>
            </a:r>
            <a:r>
              <a:rPr lang="en-US" b="1" dirty="0" err="1">
                <a:solidFill>
                  <a:schemeClr val="tx1"/>
                </a:solidFill>
              </a:rPr>
              <a:t>intregasi</a:t>
            </a:r>
            <a:r>
              <a:rPr lang="en-US" b="1" dirty="0">
                <a:solidFill>
                  <a:schemeClr val="tx1"/>
                </a:solidFill>
              </a:rPr>
              <a:t> </a:t>
            </a:r>
            <a:r>
              <a:rPr lang="en-US" b="1" dirty="0" err="1">
                <a:solidFill>
                  <a:schemeClr val="tx1"/>
                </a:solidFill>
              </a:rPr>
              <a:t>vertikal</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dokumen</a:t>
            </a:r>
            <a:r>
              <a:rPr lang="en-US" b="1" dirty="0">
                <a:solidFill>
                  <a:schemeClr val="tx1"/>
                </a:solidFill>
              </a:rPr>
              <a:t> yang </a:t>
            </a:r>
            <a:r>
              <a:rPr lang="en-US" b="1" dirty="0" err="1">
                <a:solidFill>
                  <a:schemeClr val="tx1"/>
                </a:solidFill>
              </a:rPr>
              <a:t>stan</a:t>
            </a:r>
            <a:r>
              <a:rPr lang="id-ID" b="1" dirty="0">
                <a:solidFill>
                  <a:schemeClr val="tx1"/>
                </a:solidFill>
              </a:rPr>
              <a:t>dart.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3028970"/>
          </a:xfrm>
        </p:spPr>
        <p:txBody>
          <a:bodyPr>
            <a:normAutofit/>
          </a:bodyPr>
          <a:lstStyle/>
          <a:p>
            <a:pPr algn="l"/>
            <a:r>
              <a:rPr lang="en-US" b="1" dirty="0"/>
              <a:t>SMP </a:t>
            </a:r>
            <a:r>
              <a:rPr lang="en-US" b="1" dirty="0" err="1"/>
              <a:t>menjamin</a:t>
            </a:r>
            <a:r>
              <a:rPr lang="en-US" b="1" dirty="0"/>
              <a:t>:</a:t>
            </a:r>
            <a:br>
              <a:rPr lang="id-ID" dirty="0"/>
            </a:br>
            <a:r>
              <a:rPr lang="en-US" b="1" dirty="0" err="1"/>
              <a:t>Relevansi</a:t>
            </a:r>
            <a:br>
              <a:rPr lang="id-ID" dirty="0"/>
            </a:br>
            <a:r>
              <a:rPr lang="en-US" b="1" dirty="0" err="1"/>
              <a:t>Fisibilitas</a:t>
            </a:r>
            <a:br>
              <a:rPr lang="id-ID" dirty="0"/>
            </a:br>
            <a:r>
              <a:rPr lang="en-US" b="1" dirty="0" err="1"/>
              <a:t>Keberlanjutan</a:t>
            </a:r>
            <a:endParaRPr lang="id-ID" dirty="0"/>
          </a:p>
        </p:txBody>
      </p:sp>
      <p:sp>
        <p:nvSpPr>
          <p:cNvPr id="3" name="Subtitle 2"/>
          <p:cNvSpPr>
            <a:spLocks noGrp="1"/>
          </p:cNvSpPr>
          <p:nvPr>
            <p:ph type="subTitle" idx="1"/>
          </p:nvPr>
        </p:nvSpPr>
        <p:spPr/>
        <p:txBody>
          <a:bodyPr/>
          <a:lstStyle/>
          <a:p>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0034" y="214290"/>
            <a:ext cx="8286808" cy="6429420"/>
          </a:xfrm>
        </p:spPr>
        <p:txBody>
          <a:bodyPr>
            <a:normAutofit fontScale="62500" lnSpcReduction="20000"/>
          </a:bodyPr>
          <a:lstStyle/>
          <a:p>
            <a:endParaRPr lang="id-ID" sz="2400" dirty="0"/>
          </a:p>
          <a:p>
            <a:pPr algn="l"/>
            <a:r>
              <a:rPr lang="en-US" sz="3400" b="1" dirty="0">
                <a:solidFill>
                  <a:schemeClr val="tx1"/>
                </a:solidFill>
              </a:rPr>
              <a:t>SMP</a:t>
            </a:r>
            <a:r>
              <a:rPr lang="en-US" sz="3400" dirty="0">
                <a:solidFill>
                  <a:schemeClr val="tx1"/>
                </a:solidFill>
              </a:rPr>
              <a:t> </a:t>
            </a:r>
            <a:r>
              <a:rPr lang="en-US" sz="3400" dirty="0" err="1">
                <a:solidFill>
                  <a:schemeClr val="tx1"/>
                </a:solidFill>
              </a:rPr>
              <a:t>mewajibkan</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pengelola</a:t>
            </a:r>
            <a:r>
              <a:rPr lang="en-US" sz="3400" dirty="0">
                <a:solidFill>
                  <a:schemeClr val="tx1"/>
                </a:solidFill>
              </a:rPr>
              <a:t> pro</a:t>
            </a:r>
            <a:r>
              <a:rPr lang="id-ID" sz="3400" dirty="0">
                <a:solidFill>
                  <a:schemeClr val="tx1"/>
                </a:solidFill>
              </a:rPr>
              <a:t>gram</a:t>
            </a:r>
            <a:r>
              <a:rPr lang="en-US" sz="3400" dirty="0">
                <a:solidFill>
                  <a:schemeClr val="tx1"/>
                </a:solidFill>
              </a:rPr>
              <a:t> </a:t>
            </a:r>
            <a:r>
              <a:rPr lang="en-US" sz="3400" dirty="0" err="1">
                <a:solidFill>
                  <a:schemeClr val="tx1"/>
                </a:solidFill>
              </a:rPr>
              <a:t>untuk</a:t>
            </a:r>
            <a:r>
              <a:rPr lang="en-US" sz="3400" dirty="0">
                <a:solidFill>
                  <a:schemeClr val="tx1"/>
                </a:solidFill>
              </a:rPr>
              <a:t> </a:t>
            </a:r>
            <a:r>
              <a:rPr lang="en-US" sz="3400" dirty="0" err="1">
                <a:solidFill>
                  <a:schemeClr val="tx1"/>
                </a:solidFill>
              </a:rPr>
              <a:t>memfo</a:t>
            </a:r>
            <a:r>
              <a:rPr lang="en-US" sz="3400" dirty="0">
                <a:solidFill>
                  <a:schemeClr val="tx1"/>
                </a:solidFill>
              </a:rPr>
              <a:t>-</a:t>
            </a:r>
            <a:r>
              <a:rPr lang="id-ID" sz="3400" dirty="0">
                <a:solidFill>
                  <a:schemeClr val="tx1"/>
                </a:solidFill>
              </a:rPr>
              <a:t> </a:t>
            </a:r>
            <a:r>
              <a:rPr lang="en-US" sz="3400" dirty="0" err="1">
                <a:solidFill>
                  <a:schemeClr val="tx1"/>
                </a:solidFill>
              </a:rPr>
              <a:t>kan</a:t>
            </a:r>
            <a:r>
              <a:rPr lang="en-US" sz="3400" dirty="0">
                <a:solidFill>
                  <a:schemeClr val="tx1"/>
                </a:solidFill>
              </a:rPr>
              <a:t> </a:t>
            </a:r>
            <a:r>
              <a:rPr lang="en-US" sz="3400" dirty="0" err="1">
                <a:solidFill>
                  <a:schemeClr val="tx1"/>
                </a:solidFill>
              </a:rPr>
              <a:t>pada</a:t>
            </a:r>
            <a:r>
              <a:rPr lang="en-US" sz="3400" dirty="0">
                <a:solidFill>
                  <a:schemeClr val="tx1"/>
                </a:solidFill>
              </a:rPr>
              <a:t> </a:t>
            </a:r>
            <a:r>
              <a:rPr lang="en-US" sz="3400" dirty="0" err="1">
                <a:solidFill>
                  <a:schemeClr val="tx1"/>
                </a:solidFill>
              </a:rPr>
              <a:t>kebutuhan</a:t>
            </a:r>
            <a:r>
              <a:rPr lang="en-US" sz="3400" dirty="0">
                <a:solidFill>
                  <a:schemeClr val="tx1"/>
                </a:solidFill>
              </a:rPr>
              <a:t> </a:t>
            </a:r>
            <a:r>
              <a:rPr lang="en-US" sz="3400" dirty="0" err="1">
                <a:solidFill>
                  <a:schemeClr val="tx1"/>
                </a:solidFill>
              </a:rPr>
              <a:t>riil</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penerima</a:t>
            </a:r>
            <a:r>
              <a:rPr lang="en-US" sz="3400" dirty="0">
                <a:solidFill>
                  <a:schemeClr val="tx1"/>
                </a:solidFill>
              </a:rPr>
              <a:t> </a:t>
            </a:r>
            <a:r>
              <a:rPr lang="en-US" sz="3400" dirty="0" err="1">
                <a:solidFill>
                  <a:schemeClr val="tx1"/>
                </a:solidFill>
              </a:rPr>
              <a:t>manfaat</a:t>
            </a:r>
            <a:r>
              <a:rPr lang="en-US" sz="3400" dirty="0">
                <a:solidFill>
                  <a:schemeClr val="tx1"/>
                </a:solidFill>
              </a:rPr>
              <a:t> pro</a:t>
            </a:r>
            <a:r>
              <a:rPr lang="id-ID" sz="3400" dirty="0">
                <a:solidFill>
                  <a:schemeClr val="tx1"/>
                </a:solidFill>
              </a:rPr>
              <a:t>gram</a:t>
            </a:r>
            <a:r>
              <a:rPr lang="en-US" sz="3400" dirty="0">
                <a:solidFill>
                  <a:schemeClr val="tx1"/>
                </a:solidFill>
              </a:rPr>
              <a:t> :</a:t>
            </a:r>
            <a:endParaRPr lang="id-ID" sz="3400" dirty="0">
              <a:solidFill>
                <a:schemeClr val="tx1"/>
              </a:solidFill>
            </a:endParaRPr>
          </a:p>
          <a:p>
            <a:pPr algn="l"/>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menyiapkan</a:t>
            </a:r>
            <a:r>
              <a:rPr lang="en-US" sz="3400" dirty="0">
                <a:solidFill>
                  <a:schemeClr val="tx1"/>
                </a:solidFill>
              </a:rPr>
              <a:t> </a:t>
            </a:r>
            <a:r>
              <a:rPr lang="en-US" sz="3400" dirty="0" err="1">
                <a:solidFill>
                  <a:schemeClr val="tx1"/>
                </a:solidFill>
              </a:rPr>
              <a:t>penilaian</a:t>
            </a:r>
            <a:r>
              <a:rPr lang="en-US" sz="3400" dirty="0">
                <a:solidFill>
                  <a:schemeClr val="tx1"/>
                </a:solidFill>
              </a:rPr>
              <a:t> </a:t>
            </a:r>
            <a:r>
              <a:rPr lang="en-US" sz="3400" i="1" dirty="0">
                <a:solidFill>
                  <a:schemeClr val="tx1"/>
                </a:solidFill>
              </a:rPr>
              <a:t>(assessment)</a:t>
            </a:r>
            <a:r>
              <a:rPr lang="en-US" sz="3400" dirty="0">
                <a:solidFill>
                  <a:schemeClr val="tx1"/>
                </a:solidFill>
              </a:rPr>
              <a:t> yang </a:t>
            </a:r>
            <a:endParaRPr lang="id-ID" sz="3400" dirty="0">
              <a:solidFill>
                <a:schemeClr val="tx1"/>
              </a:solidFill>
            </a:endParaRPr>
          </a:p>
          <a:p>
            <a:pPr algn="l"/>
            <a:r>
              <a:rPr lang="en-US" sz="3400" dirty="0" err="1">
                <a:solidFill>
                  <a:schemeClr val="tx1"/>
                </a:solidFill>
              </a:rPr>
              <a:t>rinci</a:t>
            </a:r>
            <a:r>
              <a:rPr lang="en-US" sz="3400" dirty="0">
                <a:solidFill>
                  <a:schemeClr val="tx1"/>
                </a:solidFill>
              </a:rPr>
              <a:t> </a:t>
            </a:r>
            <a:r>
              <a:rPr lang="en-US" sz="3400" dirty="0" err="1">
                <a:solidFill>
                  <a:schemeClr val="tx1"/>
                </a:solidFill>
              </a:rPr>
              <a:t>tentang</a:t>
            </a:r>
            <a:r>
              <a:rPr lang="en-US" sz="3400" dirty="0">
                <a:solidFill>
                  <a:schemeClr val="tx1"/>
                </a:solidFill>
              </a:rPr>
              <a:t> </a:t>
            </a:r>
            <a:r>
              <a:rPr lang="en-US" sz="3400" dirty="0" err="1">
                <a:solidFill>
                  <a:schemeClr val="tx1"/>
                </a:solidFill>
              </a:rPr>
              <a:t>situasi</a:t>
            </a:r>
            <a:r>
              <a:rPr lang="en-US" sz="3400" dirty="0">
                <a:solidFill>
                  <a:schemeClr val="tx1"/>
                </a:solidFill>
              </a:rPr>
              <a:t> yang </a:t>
            </a:r>
            <a:r>
              <a:rPr lang="en-US" sz="3400" dirty="0" err="1">
                <a:solidFill>
                  <a:schemeClr val="tx1"/>
                </a:solidFill>
              </a:rPr>
              <a:t>berkembang</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endParaRPr lang="id-ID" sz="3400" dirty="0">
              <a:solidFill>
                <a:schemeClr val="tx1"/>
              </a:solidFill>
            </a:endParaRPr>
          </a:p>
          <a:p>
            <a:pPr algn="l"/>
            <a:r>
              <a:rPr lang="en-US" sz="3400" dirty="0" err="1">
                <a:solidFill>
                  <a:schemeClr val="tx1"/>
                </a:solidFill>
              </a:rPr>
              <a:t>menerapkan</a:t>
            </a:r>
            <a:r>
              <a:rPr lang="en-US" sz="3400" dirty="0">
                <a:solidFill>
                  <a:schemeClr val="tx1"/>
                </a:solidFill>
              </a:rPr>
              <a:t> </a:t>
            </a:r>
            <a:r>
              <a:rPr lang="en-US" sz="3400" dirty="0" err="1">
                <a:solidFill>
                  <a:schemeClr val="tx1"/>
                </a:solidFill>
              </a:rPr>
              <a:t>metode</a:t>
            </a:r>
            <a:r>
              <a:rPr lang="en-US" sz="3400" dirty="0">
                <a:solidFill>
                  <a:schemeClr val="tx1"/>
                </a:solidFill>
              </a:rPr>
              <a:t> </a:t>
            </a:r>
            <a:r>
              <a:rPr lang="en-US" sz="3400" dirty="0" err="1">
                <a:solidFill>
                  <a:schemeClr val="tx1"/>
                </a:solidFill>
              </a:rPr>
              <a:t>kerangka</a:t>
            </a:r>
            <a:r>
              <a:rPr lang="en-US" sz="3400" dirty="0">
                <a:solidFill>
                  <a:schemeClr val="tx1"/>
                </a:solidFill>
              </a:rPr>
              <a:t> </a:t>
            </a:r>
            <a:r>
              <a:rPr lang="en-US" sz="3400" dirty="0" err="1">
                <a:solidFill>
                  <a:schemeClr val="tx1"/>
                </a:solidFill>
              </a:rPr>
              <a:t>kerja</a:t>
            </a:r>
            <a:r>
              <a:rPr lang="en-US" sz="3400" dirty="0">
                <a:solidFill>
                  <a:schemeClr val="tx1"/>
                </a:solidFill>
              </a:rPr>
              <a:t> </a:t>
            </a:r>
            <a:r>
              <a:rPr lang="en-US" sz="3400" dirty="0" err="1">
                <a:solidFill>
                  <a:schemeClr val="tx1"/>
                </a:solidFill>
              </a:rPr>
              <a:t>logis</a:t>
            </a:r>
            <a:r>
              <a:rPr lang="en-US" sz="3400" dirty="0">
                <a:solidFill>
                  <a:schemeClr val="tx1"/>
                </a:solidFill>
              </a:rPr>
              <a:t> pro</a:t>
            </a:r>
            <a:r>
              <a:rPr lang="id-ID" sz="3400" dirty="0">
                <a:solidFill>
                  <a:schemeClr val="tx1"/>
                </a:solidFill>
              </a:rPr>
              <a:t>gram</a:t>
            </a:r>
            <a:r>
              <a:rPr lang="en-US" sz="3400" dirty="0">
                <a:solidFill>
                  <a:schemeClr val="tx1"/>
                </a:solidFill>
              </a:rPr>
              <a:t>.</a:t>
            </a:r>
            <a:endParaRPr lang="id-ID" sz="3400" dirty="0">
              <a:solidFill>
                <a:schemeClr val="tx1"/>
              </a:solidFill>
            </a:endParaRPr>
          </a:p>
          <a:p>
            <a:pPr algn="l"/>
            <a:r>
              <a:rPr lang="en-US" sz="3400" dirty="0" err="1">
                <a:solidFill>
                  <a:schemeClr val="tx1"/>
                </a:solidFill>
              </a:rPr>
              <a:t>Sejak</a:t>
            </a:r>
            <a:r>
              <a:rPr lang="en-US" sz="3400" dirty="0">
                <a:solidFill>
                  <a:schemeClr val="tx1"/>
                </a:solidFill>
              </a:rPr>
              <a:t> </a:t>
            </a:r>
            <a:r>
              <a:rPr lang="en-US" sz="3400" dirty="0" err="1">
                <a:solidFill>
                  <a:schemeClr val="tx1"/>
                </a:solidFill>
              </a:rPr>
              <a:t>awal</a:t>
            </a:r>
            <a:r>
              <a:rPr lang="en-US" sz="3400" dirty="0">
                <a:solidFill>
                  <a:schemeClr val="tx1"/>
                </a:solidFill>
              </a:rPr>
              <a:t>, </a:t>
            </a:r>
            <a:r>
              <a:rPr lang="en-US" sz="3400" dirty="0" err="1">
                <a:solidFill>
                  <a:schemeClr val="tx1"/>
                </a:solidFill>
              </a:rPr>
              <a:t>aspek-aspek</a:t>
            </a:r>
            <a:r>
              <a:rPr lang="en-US" sz="3400" dirty="0">
                <a:solidFill>
                  <a:schemeClr val="tx1"/>
                </a:solidFill>
              </a:rPr>
              <a:t> </a:t>
            </a:r>
            <a:r>
              <a:rPr lang="en-US" sz="3400" dirty="0" err="1">
                <a:solidFill>
                  <a:schemeClr val="tx1"/>
                </a:solidFill>
              </a:rPr>
              <a:t>keberlanjutan</a:t>
            </a:r>
            <a:r>
              <a:rPr lang="en-US" sz="3400" dirty="0">
                <a:solidFill>
                  <a:schemeClr val="tx1"/>
                </a:solidFill>
              </a:rPr>
              <a:t> </a:t>
            </a:r>
            <a:r>
              <a:rPr lang="en-US" sz="3400" dirty="0" err="1">
                <a:solidFill>
                  <a:schemeClr val="tx1"/>
                </a:solidFill>
              </a:rPr>
              <a:t>harus</a:t>
            </a:r>
            <a:r>
              <a:rPr lang="en-US" sz="3400" dirty="0">
                <a:solidFill>
                  <a:schemeClr val="tx1"/>
                </a:solidFill>
              </a:rPr>
              <a:t> </a:t>
            </a:r>
            <a:r>
              <a:rPr lang="en-US" sz="3400" dirty="0" err="1">
                <a:solidFill>
                  <a:schemeClr val="tx1"/>
                </a:solidFill>
              </a:rPr>
              <a:t>diperhatikan</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dimasukkan</a:t>
            </a:r>
            <a:r>
              <a:rPr lang="en-US" sz="3400" dirty="0">
                <a:solidFill>
                  <a:schemeClr val="tx1"/>
                </a:solidFill>
              </a:rPr>
              <a:t> </a:t>
            </a:r>
            <a:r>
              <a:rPr lang="en-US" sz="3400" dirty="0" err="1">
                <a:solidFill>
                  <a:schemeClr val="tx1"/>
                </a:solidFill>
              </a:rPr>
              <a:t>dalam</a:t>
            </a:r>
            <a:r>
              <a:rPr lang="en-US" sz="3400" dirty="0">
                <a:solidFill>
                  <a:schemeClr val="tx1"/>
                </a:solidFill>
              </a:rPr>
              <a:t> </a:t>
            </a:r>
            <a:r>
              <a:rPr lang="en-US" sz="3400" dirty="0" err="1">
                <a:solidFill>
                  <a:schemeClr val="tx1"/>
                </a:solidFill>
              </a:rPr>
              <a:t>desain</a:t>
            </a:r>
            <a:r>
              <a:rPr lang="en-US" sz="3400" dirty="0">
                <a:solidFill>
                  <a:schemeClr val="tx1"/>
                </a:solidFill>
              </a:rPr>
              <a:t> pro</a:t>
            </a:r>
            <a:r>
              <a:rPr lang="id-ID" sz="3400" dirty="0">
                <a:solidFill>
                  <a:schemeClr val="tx1"/>
                </a:solidFill>
              </a:rPr>
              <a:t>gram.</a:t>
            </a:r>
            <a:r>
              <a:rPr lang="en-US" sz="3400" dirty="0">
                <a:solidFill>
                  <a:schemeClr val="tx1"/>
                </a:solidFill>
              </a:rPr>
              <a:t> </a:t>
            </a:r>
            <a:endParaRPr lang="id-ID" sz="3400" dirty="0">
              <a:solidFill>
                <a:schemeClr val="tx1"/>
              </a:solidFill>
            </a:endParaRPr>
          </a:p>
          <a:p>
            <a:pPr algn="l"/>
            <a:r>
              <a:rPr lang="en-US" sz="3400" b="1" dirty="0" err="1">
                <a:solidFill>
                  <a:schemeClr val="tx1"/>
                </a:solidFill>
              </a:rPr>
              <a:t>Kekuatan</a:t>
            </a:r>
            <a:r>
              <a:rPr lang="en-US" sz="3400" b="1" dirty="0">
                <a:solidFill>
                  <a:schemeClr val="tx1"/>
                </a:solidFill>
              </a:rPr>
              <a:t> SMP</a:t>
            </a:r>
            <a:r>
              <a:rPr lang="en-US" sz="3400" dirty="0">
                <a:solidFill>
                  <a:schemeClr val="tx1"/>
                </a:solidFill>
              </a:rPr>
              <a:t> </a:t>
            </a:r>
            <a:r>
              <a:rPr lang="en-US" sz="3400" dirty="0" err="1">
                <a:solidFill>
                  <a:schemeClr val="tx1"/>
                </a:solidFill>
              </a:rPr>
              <a:t>adalah</a:t>
            </a:r>
            <a:r>
              <a:rPr lang="en-US" sz="3400" dirty="0">
                <a:solidFill>
                  <a:schemeClr val="tx1"/>
                </a:solidFill>
              </a:rPr>
              <a:t> </a:t>
            </a:r>
            <a:r>
              <a:rPr lang="en-US" sz="3400" dirty="0" err="1">
                <a:solidFill>
                  <a:schemeClr val="tx1"/>
                </a:solidFill>
              </a:rPr>
              <a:t>bahwa</a:t>
            </a:r>
            <a:r>
              <a:rPr lang="en-US" sz="3400" dirty="0">
                <a:solidFill>
                  <a:schemeClr val="tx1"/>
                </a:solidFill>
              </a:rPr>
              <a:t> </a:t>
            </a:r>
            <a:r>
              <a:rPr lang="en-US" sz="3400" dirty="0" err="1">
                <a:solidFill>
                  <a:schemeClr val="tx1"/>
                </a:solidFill>
              </a:rPr>
              <a:t>dokumen</a:t>
            </a:r>
            <a:r>
              <a:rPr lang="en-US" sz="3400" dirty="0">
                <a:solidFill>
                  <a:schemeClr val="tx1"/>
                </a:solidFill>
              </a:rPr>
              <a:t> pro</a:t>
            </a:r>
            <a:r>
              <a:rPr lang="id-ID" sz="3400" dirty="0">
                <a:solidFill>
                  <a:schemeClr val="tx1"/>
                </a:solidFill>
              </a:rPr>
              <a:t>gram</a:t>
            </a:r>
            <a:r>
              <a:rPr lang="en-US" sz="3400" dirty="0">
                <a:solidFill>
                  <a:schemeClr val="tx1"/>
                </a:solidFill>
              </a:rPr>
              <a:t> </a:t>
            </a:r>
            <a:r>
              <a:rPr lang="en-US" sz="3400" dirty="0" err="1">
                <a:solidFill>
                  <a:schemeClr val="tx1"/>
                </a:solidFill>
              </a:rPr>
              <a:t>terstruktur</a:t>
            </a:r>
            <a:r>
              <a:rPr lang="en-US" sz="3400" dirty="0">
                <a:solidFill>
                  <a:schemeClr val="tx1"/>
                </a:solidFill>
              </a:rPr>
              <a:t> </a:t>
            </a:r>
            <a:r>
              <a:rPr lang="en-US" sz="3400" dirty="0" err="1">
                <a:solidFill>
                  <a:schemeClr val="tx1"/>
                </a:solidFill>
              </a:rPr>
              <a:t>menurut</a:t>
            </a:r>
            <a:r>
              <a:rPr lang="en-US" sz="3400" dirty="0">
                <a:solidFill>
                  <a:schemeClr val="tx1"/>
                </a:solidFill>
              </a:rPr>
              <a:t> format </a:t>
            </a:r>
            <a:r>
              <a:rPr lang="en-US" sz="3400" dirty="0" err="1">
                <a:solidFill>
                  <a:schemeClr val="tx1"/>
                </a:solidFill>
              </a:rPr>
              <a:t>standar</a:t>
            </a:r>
            <a:r>
              <a:rPr lang="en-US" sz="3400" dirty="0">
                <a:solidFill>
                  <a:schemeClr val="tx1"/>
                </a:solidFill>
              </a:rPr>
              <a:t> yang </a:t>
            </a:r>
            <a:r>
              <a:rPr lang="en-US" sz="3400" dirty="0" err="1">
                <a:solidFill>
                  <a:schemeClr val="tx1"/>
                </a:solidFill>
              </a:rPr>
              <a:t>menjangkau</a:t>
            </a:r>
            <a:r>
              <a:rPr lang="en-US" sz="3400" dirty="0">
                <a:solidFill>
                  <a:schemeClr val="tx1"/>
                </a:solidFill>
              </a:rPr>
              <a:t> </a:t>
            </a:r>
            <a:r>
              <a:rPr lang="en-US" sz="3400" dirty="0" err="1">
                <a:solidFill>
                  <a:schemeClr val="tx1"/>
                </a:solidFill>
              </a:rPr>
              <a:t>semua</a:t>
            </a:r>
            <a:r>
              <a:rPr lang="en-US" sz="3400" dirty="0">
                <a:solidFill>
                  <a:schemeClr val="tx1"/>
                </a:solidFill>
              </a:rPr>
              <a:t> </a:t>
            </a:r>
            <a:r>
              <a:rPr lang="en-US" sz="3400" dirty="0" err="1">
                <a:solidFill>
                  <a:schemeClr val="tx1"/>
                </a:solidFill>
              </a:rPr>
              <a:t>isu-isu</a:t>
            </a:r>
            <a:r>
              <a:rPr lang="en-US" sz="3400" dirty="0">
                <a:solidFill>
                  <a:schemeClr val="tx1"/>
                </a:solidFill>
              </a:rPr>
              <a:t> yang </a:t>
            </a:r>
            <a:r>
              <a:rPr lang="en-US" sz="3400" dirty="0" err="1">
                <a:solidFill>
                  <a:schemeClr val="tx1"/>
                </a:solidFill>
              </a:rPr>
              <a:t>relevan</a:t>
            </a:r>
            <a:r>
              <a:rPr lang="en-US" sz="3400" dirty="0">
                <a:solidFill>
                  <a:schemeClr val="tx1"/>
                </a:solidFill>
              </a:rPr>
              <a:t>, </a:t>
            </a:r>
            <a:r>
              <a:rPr lang="en-US" sz="3400" dirty="0" err="1">
                <a:solidFill>
                  <a:schemeClr val="tx1"/>
                </a:solidFill>
              </a:rPr>
              <a:t>termasuk</a:t>
            </a:r>
            <a:r>
              <a:rPr lang="en-US" sz="3400" dirty="0">
                <a:solidFill>
                  <a:schemeClr val="tx1"/>
                </a:solidFill>
              </a:rPr>
              <a:t> </a:t>
            </a:r>
            <a:r>
              <a:rPr lang="en-US" sz="3400" dirty="0" err="1">
                <a:solidFill>
                  <a:schemeClr val="tx1"/>
                </a:solidFill>
              </a:rPr>
              <a:t>asumsi-asumsi</a:t>
            </a:r>
            <a:r>
              <a:rPr lang="en-US" sz="3400" dirty="0">
                <a:solidFill>
                  <a:schemeClr val="tx1"/>
                </a:solidFill>
              </a:rPr>
              <a:t> yang </a:t>
            </a:r>
            <a:r>
              <a:rPr lang="en-US" sz="3400" dirty="0" err="1">
                <a:solidFill>
                  <a:schemeClr val="tx1"/>
                </a:solidFill>
              </a:rPr>
              <a:t>menjadi</a:t>
            </a:r>
            <a:r>
              <a:rPr lang="en-US" sz="3400" dirty="0">
                <a:solidFill>
                  <a:schemeClr val="tx1"/>
                </a:solidFill>
              </a:rPr>
              <a:t> basis pro</a:t>
            </a:r>
            <a:r>
              <a:rPr lang="id-ID" sz="3400" dirty="0">
                <a:solidFill>
                  <a:schemeClr val="tx1"/>
                </a:solidFill>
              </a:rPr>
              <a:t>gram</a:t>
            </a:r>
            <a:r>
              <a:rPr lang="en-US" sz="3400" dirty="0">
                <a:solidFill>
                  <a:schemeClr val="tx1"/>
                </a:solidFill>
              </a:rPr>
              <a:t>.  </a:t>
            </a:r>
            <a:endParaRPr lang="id-ID" sz="3400" dirty="0">
              <a:solidFill>
                <a:schemeClr val="tx1"/>
              </a:solidFill>
            </a:endParaRPr>
          </a:p>
          <a:p>
            <a:pPr algn="l"/>
            <a:r>
              <a:rPr lang="en-US" sz="3400" b="1" dirty="0" err="1">
                <a:solidFill>
                  <a:schemeClr val="tx1"/>
                </a:solidFill>
              </a:rPr>
              <a:t>Pada</a:t>
            </a:r>
            <a:r>
              <a:rPr lang="en-US" sz="3400" b="1" dirty="0">
                <a:solidFill>
                  <a:schemeClr val="tx1"/>
                </a:solidFill>
              </a:rPr>
              <a:t> </a:t>
            </a:r>
            <a:r>
              <a:rPr lang="en-US" sz="3400" b="1" dirty="0" err="1">
                <a:solidFill>
                  <a:schemeClr val="tx1"/>
                </a:solidFill>
              </a:rPr>
              <a:t>setiap</a:t>
            </a:r>
            <a:r>
              <a:rPr lang="en-US" sz="3400" b="1" dirty="0">
                <a:solidFill>
                  <a:schemeClr val="tx1"/>
                </a:solidFill>
              </a:rPr>
              <a:t> </a:t>
            </a:r>
            <a:r>
              <a:rPr lang="en-US" sz="3400" b="1" dirty="0" err="1">
                <a:solidFill>
                  <a:schemeClr val="tx1"/>
                </a:solidFill>
              </a:rPr>
              <a:t>tahapan</a:t>
            </a:r>
            <a:r>
              <a:rPr lang="en-US" sz="3400" b="1" dirty="0">
                <a:solidFill>
                  <a:schemeClr val="tx1"/>
                </a:solidFill>
              </a:rPr>
              <a:t> </a:t>
            </a:r>
            <a:r>
              <a:rPr lang="en-US" sz="3400" b="1" dirty="0" err="1">
                <a:solidFill>
                  <a:schemeClr val="tx1"/>
                </a:solidFill>
              </a:rPr>
              <a:t>dalam</a:t>
            </a:r>
            <a:r>
              <a:rPr lang="en-US" sz="3400" b="1" dirty="0">
                <a:solidFill>
                  <a:schemeClr val="tx1"/>
                </a:solidFill>
              </a:rPr>
              <a:t> SMP</a:t>
            </a:r>
            <a:r>
              <a:rPr lang="en-US" sz="3400" dirty="0">
                <a:solidFill>
                  <a:schemeClr val="tx1"/>
                </a:solidFill>
              </a:rPr>
              <a:t>, </a:t>
            </a:r>
            <a:r>
              <a:rPr lang="en-US" sz="3400" dirty="0" err="1">
                <a:solidFill>
                  <a:schemeClr val="tx1"/>
                </a:solidFill>
              </a:rPr>
              <a:t>isu-isu</a:t>
            </a:r>
            <a:r>
              <a:rPr lang="en-US" sz="3400" dirty="0">
                <a:solidFill>
                  <a:schemeClr val="tx1"/>
                </a:solidFill>
              </a:rPr>
              <a:t> </a:t>
            </a:r>
            <a:r>
              <a:rPr lang="en-US" sz="3400" dirty="0" err="1">
                <a:solidFill>
                  <a:schemeClr val="tx1"/>
                </a:solidFill>
              </a:rPr>
              <a:t>itu</a:t>
            </a:r>
            <a:r>
              <a:rPr lang="en-US" sz="3400" dirty="0">
                <a:solidFill>
                  <a:schemeClr val="tx1"/>
                </a:solidFill>
              </a:rPr>
              <a:t> </a:t>
            </a:r>
            <a:r>
              <a:rPr lang="en-US" sz="3400" dirty="0" err="1">
                <a:solidFill>
                  <a:schemeClr val="tx1"/>
                </a:solidFill>
              </a:rPr>
              <a:t>diuji</a:t>
            </a:r>
            <a:r>
              <a:rPr lang="en-US" sz="3400" dirty="0">
                <a:solidFill>
                  <a:schemeClr val="tx1"/>
                </a:solidFill>
              </a:rPr>
              <a:t>, </a:t>
            </a:r>
            <a:r>
              <a:rPr lang="en-US" sz="3400" dirty="0" err="1">
                <a:solidFill>
                  <a:schemeClr val="tx1"/>
                </a:solidFill>
              </a:rPr>
              <a:t>direvisi</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dibawa</a:t>
            </a:r>
            <a:r>
              <a:rPr lang="en-US" sz="3400" dirty="0">
                <a:solidFill>
                  <a:schemeClr val="tx1"/>
                </a:solidFill>
              </a:rPr>
              <a:t> </a:t>
            </a:r>
            <a:r>
              <a:rPr lang="en-US" sz="3400" dirty="0" err="1">
                <a:solidFill>
                  <a:schemeClr val="tx1"/>
                </a:solidFill>
              </a:rPr>
              <a:t>menuju</a:t>
            </a:r>
            <a:r>
              <a:rPr lang="en-US" sz="3400" dirty="0">
                <a:solidFill>
                  <a:schemeClr val="tx1"/>
                </a:solidFill>
              </a:rPr>
              <a:t> </a:t>
            </a:r>
            <a:r>
              <a:rPr lang="en-US" sz="3400" dirty="0" err="1">
                <a:solidFill>
                  <a:schemeClr val="tx1"/>
                </a:solidFill>
              </a:rPr>
              <a:t>tahapan</a:t>
            </a:r>
            <a:r>
              <a:rPr lang="en-US" sz="3400" dirty="0">
                <a:solidFill>
                  <a:schemeClr val="tx1"/>
                </a:solidFill>
              </a:rPr>
              <a:t> </a:t>
            </a:r>
            <a:r>
              <a:rPr lang="en-US" sz="3400" dirty="0" err="1">
                <a:solidFill>
                  <a:schemeClr val="tx1"/>
                </a:solidFill>
              </a:rPr>
              <a:t>berikutnya</a:t>
            </a:r>
            <a:r>
              <a:rPr lang="en-US" sz="3400" dirty="0">
                <a:solidFill>
                  <a:schemeClr val="tx1"/>
                </a:solidFill>
              </a:rPr>
              <a:t>. </a:t>
            </a:r>
            <a:endParaRPr lang="id-ID" sz="3400" dirty="0">
              <a:solidFill>
                <a:schemeClr val="tx1"/>
              </a:solidFill>
            </a:endParaRPr>
          </a:p>
          <a:p>
            <a:pPr algn="l"/>
            <a:r>
              <a:rPr lang="en-US" sz="3400" b="1" dirty="0">
                <a:solidFill>
                  <a:schemeClr val="tx1"/>
                </a:solidFill>
              </a:rPr>
              <a:t>SMP </a:t>
            </a:r>
            <a:r>
              <a:rPr lang="en-US" sz="3400" dirty="0" err="1">
                <a:solidFill>
                  <a:schemeClr val="tx1"/>
                </a:solidFill>
              </a:rPr>
              <a:t>membuat</a:t>
            </a:r>
            <a:r>
              <a:rPr lang="en-US" sz="3400" dirty="0">
                <a:solidFill>
                  <a:schemeClr val="tx1"/>
                </a:solidFill>
              </a:rPr>
              <a:t> </a:t>
            </a:r>
            <a:r>
              <a:rPr lang="en-US" sz="3400" dirty="0" err="1">
                <a:solidFill>
                  <a:schemeClr val="tx1"/>
                </a:solidFill>
              </a:rPr>
              <a:t>konsep</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konteks</a:t>
            </a:r>
            <a:r>
              <a:rPr lang="en-US" sz="3400" dirty="0">
                <a:solidFill>
                  <a:schemeClr val="tx1"/>
                </a:solidFill>
              </a:rPr>
              <a:t> pro</a:t>
            </a:r>
            <a:r>
              <a:rPr lang="id-ID" sz="3400" dirty="0">
                <a:solidFill>
                  <a:schemeClr val="tx1"/>
                </a:solidFill>
              </a:rPr>
              <a:t>gram</a:t>
            </a:r>
            <a:r>
              <a:rPr lang="en-US" sz="3400" dirty="0">
                <a:solidFill>
                  <a:schemeClr val="tx1"/>
                </a:solidFill>
              </a:rPr>
              <a:t> </a:t>
            </a:r>
            <a:r>
              <a:rPr lang="en-US" sz="3400" dirty="0" err="1">
                <a:solidFill>
                  <a:schemeClr val="tx1"/>
                </a:solidFill>
              </a:rPr>
              <a:t>bisa</a:t>
            </a:r>
            <a:r>
              <a:rPr lang="en-US" sz="3400" dirty="0">
                <a:solidFill>
                  <a:schemeClr val="tx1"/>
                </a:solidFill>
              </a:rPr>
              <a:t> </a:t>
            </a:r>
            <a:r>
              <a:rPr lang="en-US" sz="3400" dirty="0" err="1">
                <a:solidFill>
                  <a:schemeClr val="tx1"/>
                </a:solidFill>
              </a:rPr>
              <a:t>berjalan</a:t>
            </a:r>
            <a:r>
              <a:rPr lang="en-US" sz="3400" dirty="0">
                <a:solidFill>
                  <a:schemeClr val="tx1"/>
                </a:solidFill>
              </a:rPr>
              <a:t> </a:t>
            </a:r>
            <a:r>
              <a:rPr lang="en-US" sz="3400" dirty="0" err="1">
                <a:solidFill>
                  <a:schemeClr val="tx1"/>
                </a:solidFill>
              </a:rPr>
              <a:t>secara</a:t>
            </a:r>
            <a:r>
              <a:rPr lang="en-US" sz="3400" dirty="0">
                <a:solidFill>
                  <a:schemeClr val="tx1"/>
                </a:solidFill>
              </a:rPr>
              <a:t> </a:t>
            </a:r>
            <a:r>
              <a:rPr lang="en-US" sz="3400" dirty="0" err="1">
                <a:solidFill>
                  <a:schemeClr val="tx1"/>
                </a:solidFill>
              </a:rPr>
              <a:t>jelas</a:t>
            </a:r>
            <a:r>
              <a:rPr lang="en-US" sz="3400" dirty="0">
                <a:solidFill>
                  <a:schemeClr val="tx1"/>
                </a:solidFill>
              </a:rPr>
              <a:t>, </a:t>
            </a:r>
            <a:r>
              <a:rPr lang="en-US" sz="3400" dirty="0" err="1">
                <a:solidFill>
                  <a:schemeClr val="tx1"/>
                </a:solidFill>
              </a:rPr>
              <a:t>logis</a:t>
            </a:r>
            <a:r>
              <a:rPr lang="en-US" sz="3400" dirty="0">
                <a:solidFill>
                  <a:schemeClr val="tx1"/>
                </a:solidFill>
              </a:rPr>
              <a:t>, </a:t>
            </a:r>
            <a:r>
              <a:rPr lang="en-US" sz="3400" dirty="0" err="1">
                <a:solidFill>
                  <a:schemeClr val="tx1"/>
                </a:solidFill>
              </a:rPr>
              <a:t>fisibel</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memungkinkan</a:t>
            </a:r>
            <a:r>
              <a:rPr lang="en-US" sz="3400" dirty="0">
                <a:solidFill>
                  <a:schemeClr val="tx1"/>
                </a:solidFill>
              </a:rPr>
              <a:t> monitoring </a:t>
            </a:r>
            <a:r>
              <a:rPr lang="en-US" sz="3400" dirty="0" err="1">
                <a:solidFill>
                  <a:schemeClr val="tx1"/>
                </a:solidFill>
              </a:rPr>
              <a:t>dan</a:t>
            </a:r>
            <a:r>
              <a:rPr lang="en-US" sz="3400" dirty="0">
                <a:solidFill>
                  <a:schemeClr val="tx1"/>
                </a:solidFill>
              </a:rPr>
              <a:t> </a:t>
            </a:r>
            <a:r>
              <a:rPr lang="en-US" sz="3400" dirty="0" err="1">
                <a:solidFill>
                  <a:schemeClr val="tx1"/>
                </a:solidFill>
              </a:rPr>
              <a:t>evaluasi</a:t>
            </a:r>
            <a:r>
              <a:rPr lang="en-US" sz="3400" dirty="0">
                <a:solidFill>
                  <a:schemeClr val="tx1"/>
                </a:solidFill>
              </a:rPr>
              <a:t> yang </a:t>
            </a:r>
            <a:r>
              <a:rPr lang="en-US" sz="3400" dirty="0" err="1">
                <a:solidFill>
                  <a:schemeClr val="tx1"/>
                </a:solidFill>
              </a:rPr>
              <a:t>lebih</a:t>
            </a:r>
            <a:r>
              <a:rPr lang="en-US" sz="3400" dirty="0">
                <a:solidFill>
                  <a:schemeClr val="tx1"/>
                </a:solidFill>
              </a:rPr>
              <a:t> </a:t>
            </a:r>
            <a:r>
              <a:rPr lang="en-US" sz="3400" dirty="0" err="1">
                <a:solidFill>
                  <a:schemeClr val="tx1"/>
                </a:solidFill>
              </a:rPr>
              <a:t>baik</a:t>
            </a:r>
            <a:r>
              <a:rPr lang="en-US" sz="3400" dirty="0">
                <a:solidFill>
                  <a:schemeClr val="tx1"/>
                </a:solidFill>
              </a:rPr>
              <a:t>.</a:t>
            </a:r>
            <a:endParaRPr lang="id-ID" sz="3400" dirty="0">
              <a:solidFill>
                <a:schemeClr val="tx1"/>
              </a:solidFill>
            </a:endParaRPr>
          </a:p>
          <a:p>
            <a:pPr algn="l"/>
            <a:r>
              <a:rPr lang="en-US" sz="3400" b="1" dirty="0">
                <a:solidFill>
                  <a:schemeClr val="tx1"/>
                </a:solidFill>
              </a:rPr>
              <a:t>SMP</a:t>
            </a:r>
            <a:r>
              <a:rPr lang="en-US" sz="3400" dirty="0">
                <a:solidFill>
                  <a:schemeClr val="tx1"/>
                </a:solidFill>
              </a:rPr>
              <a:t> </a:t>
            </a:r>
            <a:r>
              <a:rPr lang="en-US" sz="3400" dirty="0" err="1">
                <a:solidFill>
                  <a:schemeClr val="tx1"/>
                </a:solidFill>
              </a:rPr>
              <a:t>mewajibkan</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pengelola</a:t>
            </a:r>
            <a:r>
              <a:rPr lang="en-US" sz="3400" dirty="0">
                <a:solidFill>
                  <a:schemeClr val="tx1"/>
                </a:solidFill>
              </a:rPr>
              <a:t> pro</a:t>
            </a:r>
            <a:r>
              <a:rPr lang="id-ID" sz="3400" dirty="0">
                <a:solidFill>
                  <a:schemeClr val="tx1"/>
                </a:solidFill>
              </a:rPr>
              <a:t>gram</a:t>
            </a:r>
            <a:r>
              <a:rPr lang="en-US" sz="3400" dirty="0">
                <a:solidFill>
                  <a:schemeClr val="tx1"/>
                </a:solidFill>
              </a:rPr>
              <a:t> </a:t>
            </a:r>
            <a:r>
              <a:rPr lang="en-US" sz="3400" dirty="0" err="1">
                <a:solidFill>
                  <a:schemeClr val="tx1"/>
                </a:solidFill>
              </a:rPr>
              <a:t>untuk</a:t>
            </a:r>
            <a:r>
              <a:rPr lang="en-US" sz="3400" dirty="0">
                <a:solidFill>
                  <a:schemeClr val="tx1"/>
                </a:solidFill>
              </a:rPr>
              <a:t> </a:t>
            </a:r>
            <a:r>
              <a:rPr lang="en-US" sz="3400" dirty="0" err="1">
                <a:solidFill>
                  <a:schemeClr val="tx1"/>
                </a:solidFill>
              </a:rPr>
              <a:t>memfokuskan</a:t>
            </a:r>
            <a:r>
              <a:rPr lang="en-US" sz="3400" dirty="0">
                <a:solidFill>
                  <a:schemeClr val="tx1"/>
                </a:solidFill>
              </a:rPr>
              <a:t> </a:t>
            </a:r>
            <a:r>
              <a:rPr lang="en-US" sz="3400" dirty="0" err="1">
                <a:solidFill>
                  <a:schemeClr val="tx1"/>
                </a:solidFill>
              </a:rPr>
              <a:t>pada</a:t>
            </a:r>
            <a:r>
              <a:rPr lang="en-US" sz="3400" dirty="0">
                <a:solidFill>
                  <a:schemeClr val="tx1"/>
                </a:solidFill>
              </a:rPr>
              <a:t> </a:t>
            </a:r>
            <a:r>
              <a:rPr lang="en-US" sz="3400" dirty="0" err="1">
                <a:solidFill>
                  <a:schemeClr val="tx1"/>
                </a:solidFill>
              </a:rPr>
              <a:t>kebutuhan</a:t>
            </a:r>
            <a:r>
              <a:rPr lang="en-US" sz="3400" dirty="0">
                <a:solidFill>
                  <a:schemeClr val="tx1"/>
                </a:solidFill>
              </a:rPr>
              <a:t> </a:t>
            </a:r>
            <a:r>
              <a:rPr lang="en-US" sz="3400" dirty="0" err="1">
                <a:solidFill>
                  <a:schemeClr val="tx1"/>
                </a:solidFill>
              </a:rPr>
              <a:t>riil</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penerima</a:t>
            </a:r>
            <a:r>
              <a:rPr lang="en-US" sz="3400" dirty="0">
                <a:solidFill>
                  <a:schemeClr val="tx1"/>
                </a:solidFill>
              </a:rPr>
              <a:t> </a:t>
            </a:r>
            <a:r>
              <a:rPr lang="en-US" sz="3400" dirty="0" err="1">
                <a:solidFill>
                  <a:schemeClr val="tx1"/>
                </a:solidFill>
              </a:rPr>
              <a:t>manfaat</a:t>
            </a:r>
            <a:r>
              <a:rPr lang="en-US" sz="3400" dirty="0">
                <a:solidFill>
                  <a:schemeClr val="tx1"/>
                </a:solidFill>
              </a:rPr>
              <a:t> pro</a:t>
            </a:r>
            <a:r>
              <a:rPr lang="id-ID" sz="3400" dirty="0">
                <a:solidFill>
                  <a:schemeClr val="tx1"/>
                </a:solidFill>
              </a:rPr>
              <a:t>gram</a:t>
            </a:r>
            <a:r>
              <a:rPr lang="en-US" sz="3400" dirty="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menyiapkan</a:t>
            </a:r>
            <a:r>
              <a:rPr lang="en-US" sz="3400" dirty="0">
                <a:solidFill>
                  <a:schemeClr val="tx1"/>
                </a:solidFill>
              </a:rPr>
              <a:t> </a:t>
            </a:r>
            <a:r>
              <a:rPr lang="en-US" sz="3400" dirty="0" err="1">
                <a:solidFill>
                  <a:schemeClr val="tx1"/>
                </a:solidFill>
              </a:rPr>
              <a:t>penilaian</a:t>
            </a:r>
            <a:r>
              <a:rPr lang="en-US" sz="3400" dirty="0">
                <a:solidFill>
                  <a:schemeClr val="tx1"/>
                </a:solidFill>
              </a:rPr>
              <a:t> </a:t>
            </a:r>
            <a:r>
              <a:rPr lang="en-US" sz="3400" i="1" dirty="0">
                <a:solidFill>
                  <a:schemeClr val="tx1"/>
                </a:solidFill>
              </a:rPr>
              <a:t>(assessment)</a:t>
            </a:r>
            <a:r>
              <a:rPr lang="en-US" sz="3400" dirty="0">
                <a:solidFill>
                  <a:schemeClr val="tx1"/>
                </a:solidFill>
              </a:rPr>
              <a:t> yang </a:t>
            </a:r>
            <a:r>
              <a:rPr lang="en-US" sz="3400" dirty="0" err="1">
                <a:solidFill>
                  <a:schemeClr val="tx1"/>
                </a:solidFill>
              </a:rPr>
              <a:t>rinci</a:t>
            </a:r>
            <a:r>
              <a:rPr lang="en-US" sz="3400" dirty="0">
                <a:solidFill>
                  <a:schemeClr val="tx1"/>
                </a:solidFill>
              </a:rPr>
              <a:t> </a:t>
            </a:r>
            <a:r>
              <a:rPr lang="en-US" sz="3400" dirty="0" err="1">
                <a:solidFill>
                  <a:schemeClr val="tx1"/>
                </a:solidFill>
              </a:rPr>
              <a:t>tentang</a:t>
            </a:r>
            <a:r>
              <a:rPr lang="en-US" sz="3400" dirty="0">
                <a:solidFill>
                  <a:schemeClr val="tx1"/>
                </a:solidFill>
              </a:rPr>
              <a:t> </a:t>
            </a:r>
            <a:r>
              <a:rPr lang="en-US" sz="3400" dirty="0" err="1">
                <a:solidFill>
                  <a:schemeClr val="tx1"/>
                </a:solidFill>
              </a:rPr>
              <a:t>situasi</a:t>
            </a:r>
            <a:r>
              <a:rPr lang="en-US" sz="3400" dirty="0">
                <a:solidFill>
                  <a:schemeClr val="tx1"/>
                </a:solidFill>
              </a:rPr>
              <a:t> yang </a:t>
            </a:r>
            <a:r>
              <a:rPr lang="en-US" sz="3400" dirty="0" err="1">
                <a:solidFill>
                  <a:schemeClr val="tx1"/>
                </a:solidFill>
              </a:rPr>
              <a:t>berkembang</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menerapkan</a:t>
            </a:r>
            <a:r>
              <a:rPr lang="en-US" sz="3400" dirty="0">
                <a:solidFill>
                  <a:schemeClr val="tx1"/>
                </a:solidFill>
              </a:rPr>
              <a:t> </a:t>
            </a:r>
            <a:r>
              <a:rPr lang="en-US" sz="3400" dirty="0" err="1">
                <a:solidFill>
                  <a:schemeClr val="tx1"/>
                </a:solidFill>
              </a:rPr>
              <a:t>metode</a:t>
            </a:r>
            <a:r>
              <a:rPr lang="en-US" sz="3400" dirty="0">
                <a:solidFill>
                  <a:schemeClr val="tx1"/>
                </a:solidFill>
              </a:rPr>
              <a:t> </a:t>
            </a:r>
            <a:r>
              <a:rPr lang="en-US" sz="3400" dirty="0" err="1">
                <a:solidFill>
                  <a:schemeClr val="tx1"/>
                </a:solidFill>
              </a:rPr>
              <a:t>kerangka</a:t>
            </a:r>
            <a:r>
              <a:rPr lang="en-US" sz="3400" dirty="0">
                <a:solidFill>
                  <a:schemeClr val="tx1"/>
                </a:solidFill>
              </a:rPr>
              <a:t> </a:t>
            </a:r>
            <a:r>
              <a:rPr lang="en-US" sz="3400" dirty="0" err="1">
                <a:solidFill>
                  <a:schemeClr val="tx1"/>
                </a:solidFill>
              </a:rPr>
              <a:t>kerja</a:t>
            </a:r>
            <a:r>
              <a:rPr lang="en-US" sz="3400" dirty="0">
                <a:solidFill>
                  <a:schemeClr val="tx1"/>
                </a:solidFill>
              </a:rPr>
              <a:t> </a:t>
            </a:r>
            <a:r>
              <a:rPr lang="en-US" sz="3400" dirty="0" err="1">
                <a:solidFill>
                  <a:schemeClr val="tx1"/>
                </a:solidFill>
              </a:rPr>
              <a:t>logis</a:t>
            </a:r>
            <a:r>
              <a:rPr lang="en-US" sz="3400" dirty="0">
                <a:solidFill>
                  <a:schemeClr val="tx1"/>
                </a:solidFill>
              </a:rPr>
              <a:t> </a:t>
            </a:r>
            <a:r>
              <a:rPr lang="en-US" sz="3400" dirty="0" err="1">
                <a:solidFill>
                  <a:schemeClr val="tx1"/>
                </a:solidFill>
              </a:rPr>
              <a:t>proyek</a:t>
            </a:r>
            <a:r>
              <a:rPr lang="en-US" sz="3400" dirty="0">
                <a:solidFill>
                  <a:schemeClr val="tx1"/>
                </a:solidFill>
              </a:rPr>
              <a:t>.</a:t>
            </a:r>
            <a:endParaRPr lang="id-ID" sz="3400" dirty="0">
              <a:solidFill>
                <a:schemeClr val="tx1"/>
              </a:solidFill>
            </a:endParaRPr>
          </a:p>
          <a:p>
            <a:pPr algn="l"/>
            <a:r>
              <a:rPr lang="en-US" sz="3400" dirty="0">
                <a:solidFill>
                  <a:schemeClr val="tx1"/>
                </a:solidFill>
              </a:rPr>
              <a:t> </a:t>
            </a:r>
            <a:endParaRPr lang="id-ID" sz="3400" dirty="0">
              <a:solidFill>
                <a:schemeClr val="tx1"/>
              </a:solidFill>
            </a:endParaRPr>
          </a:p>
          <a:p>
            <a:r>
              <a:rPr lang="en-US" sz="2400" b="1" dirty="0"/>
              <a:t> </a:t>
            </a:r>
            <a:endParaRPr lang="id-ID"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928693"/>
          </a:xfrm>
        </p:spPr>
        <p:txBody>
          <a:bodyPr/>
          <a:lstStyle/>
          <a:p>
            <a:pPr algn="l"/>
            <a:r>
              <a:rPr lang="id-ID" b="1" dirty="0">
                <a:solidFill>
                  <a:srgbClr val="FF0000"/>
                </a:solidFill>
              </a:rPr>
              <a:t>C. </a:t>
            </a:r>
            <a:r>
              <a:rPr lang="es-ES" b="1" dirty="0" err="1">
                <a:solidFill>
                  <a:srgbClr val="FF0000"/>
                </a:solidFill>
              </a:rPr>
              <a:t>Enam</a:t>
            </a:r>
            <a:r>
              <a:rPr lang="es-ES" b="1" dirty="0">
                <a:solidFill>
                  <a:srgbClr val="FF0000"/>
                </a:solidFill>
              </a:rPr>
              <a:t> </a:t>
            </a:r>
            <a:r>
              <a:rPr lang="es-ES" b="1" dirty="0" err="1">
                <a:solidFill>
                  <a:srgbClr val="FF0000"/>
                </a:solidFill>
              </a:rPr>
              <a:t>Tahap</a:t>
            </a:r>
            <a:r>
              <a:rPr lang="es-ES" b="1" dirty="0">
                <a:solidFill>
                  <a:srgbClr val="FF0000"/>
                </a:solidFill>
              </a:rPr>
              <a:t> SMP</a:t>
            </a:r>
            <a:endParaRPr lang="id-ID" dirty="0">
              <a:solidFill>
                <a:srgbClr val="FF0000"/>
              </a:solidFill>
            </a:endParaRPr>
          </a:p>
        </p:txBody>
      </p:sp>
      <p:sp>
        <p:nvSpPr>
          <p:cNvPr id="3" name="Subtitle 2"/>
          <p:cNvSpPr>
            <a:spLocks noGrp="1"/>
          </p:cNvSpPr>
          <p:nvPr>
            <p:ph type="subTitle" idx="1"/>
          </p:nvPr>
        </p:nvSpPr>
        <p:spPr>
          <a:xfrm>
            <a:off x="714348" y="1357298"/>
            <a:ext cx="7715304" cy="4281502"/>
          </a:xfrm>
        </p:spPr>
        <p:txBody>
          <a:bodyPr>
            <a:normAutofit/>
          </a:bodyPr>
          <a:lstStyle/>
          <a:p>
            <a:endParaRPr lang="id-ID" sz="2000" b="1" dirty="0"/>
          </a:p>
        </p:txBody>
      </p:sp>
      <p:sp>
        <p:nvSpPr>
          <p:cNvPr id="26" name="Rounded Rectangle 25"/>
          <p:cNvSpPr/>
          <p:nvPr/>
        </p:nvSpPr>
        <p:spPr>
          <a:xfrm>
            <a:off x="5643570" y="2643182"/>
            <a:ext cx="192882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Identifiksi</a:t>
            </a:r>
          </a:p>
        </p:txBody>
      </p:sp>
      <p:sp>
        <p:nvSpPr>
          <p:cNvPr id="27" name="Rounded Rectangle 26"/>
          <p:cNvSpPr/>
          <p:nvPr/>
        </p:nvSpPr>
        <p:spPr>
          <a:xfrm>
            <a:off x="5572132" y="3500438"/>
            <a:ext cx="2000264"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Formulasi</a:t>
            </a:r>
          </a:p>
        </p:txBody>
      </p:sp>
      <p:sp>
        <p:nvSpPr>
          <p:cNvPr id="28" name="Rounded Rectangle 27"/>
          <p:cNvSpPr/>
          <p:nvPr/>
        </p:nvSpPr>
        <p:spPr>
          <a:xfrm>
            <a:off x="3428992" y="4286256"/>
            <a:ext cx="185738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Pembiayaan</a:t>
            </a:r>
          </a:p>
        </p:txBody>
      </p:sp>
      <p:sp>
        <p:nvSpPr>
          <p:cNvPr id="29" name="Rounded Rectangle 28"/>
          <p:cNvSpPr/>
          <p:nvPr/>
        </p:nvSpPr>
        <p:spPr>
          <a:xfrm>
            <a:off x="1285852" y="2571744"/>
            <a:ext cx="157163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Evaluasi</a:t>
            </a:r>
          </a:p>
        </p:txBody>
      </p:sp>
      <p:sp>
        <p:nvSpPr>
          <p:cNvPr id="30" name="Rounded Rectangle 29"/>
          <p:cNvSpPr/>
          <p:nvPr/>
        </p:nvSpPr>
        <p:spPr>
          <a:xfrm>
            <a:off x="1357290" y="3429000"/>
            <a:ext cx="1571636"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Implementasi</a:t>
            </a:r>
          </a:p>
        </p:txBody>
      </p:sp>
      <p:sp>
        <p:nvSpPr>
          <p:cNvPr id="31" name="Rounded Rectangle 30"/>
          <p:cNvSpPr/>
          <p:nvPr/>
        </p:nvSpPr>
        <p:spPr>
          <a:xfrm>
            <a:off x="3500430" y="157161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Program</a:t>
            </a:r>
          </a:p>
        </p:txBody>
      </p:sp>
      <p:cxnSp>
        <p:nvCxnSpPr>
          <p:cNvPr id="34" name="Straight Arrow Connector 33"/>
          <p:cNvCxnSpPr>
            <a:stCxn id="31" idx="3"/>
            <a:endCxn id="26" idx="0"/>
          </p:cNvCxnSpPr>
          <p:nvPr/>
        </p:nvCxnSpPr>
        <p:spPr>
          <a:xfrm>
            <a:off x="5357818" y="1893083"/>
            <a:ext cx="1250165"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6572264" y="335756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7" idx="2"/>
            <a:endCxn id="28" idx="3"/>
          </p:cNvCxnSpPr>
          <p:nvPr/>
        </p:nvCxnSpPr>
        <p:spPr>
          <a:xfrm rot="5400000">
            <a:off x="5572132" y="3714752"/>
            <a:ext cx="714380"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a:off x="2357422" y="4071942"/>
            <a:ext cx="100013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30" idx="0"/>
            <a:endCxn id="29" idx="2"/>
          </p:cNvCxnSpPr>
          <p:nvPr/>
        </p:nvCxnSpPr>
        <p:spPr>
          <a:xfrm rot="16200000" flipV="1">
            <a:off x="1964513" y="3250405"/>
            <a:ext cx="28575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29" idx="0"/>
            <a:endCxn id="31" idx="1"/>
          </p:cNvCxnSpPr>
          <p:nvPr/>
        </p:nvCxnSpPr>
        <p:spPr>
          <a:xfrm rot="5400000" flipH="1" flipV="1">
            <a:off x="2446720" y="1518034"/>
            <a:ext cx="678661"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pPr algn="l"/>
            <a:r>
              <a:rPr lang="es-ES" b="1" dirty="0">
                <a:solidFill>
                  <a:srgbClr val="FF0000"/>
                </a:solidFill>
              </a:rPr>
              <a:t>1.    </a:t>
            </a:r>
            <a:r>
              <a:rPr lang="es-ES" b="1" dirty="0" err="1">
                <a:solidFill>
                  <a:srgbClr val="FF0000"/>
                </a:solidFill>
              </a:rPr>
              <a:t>Pemrograman</a:t>
            </a:r>
            <a:endParaRPr lang="id-ID" dirty="0">
              <a:solidFill>
                <a:srgbClr val="FF0000"/>
              </a:solidFill>
            </a:endParaRPr>
          </a:p>
        </p:txBody>
      </p:sp>
      <p:sp>
        <p:nvSpPr>
          <p:cNvPr id="3" name="Content Placeholder 2"/>
          <p:cNvSpPr>
            <a:spLocks noGrp="1"/>
          </p:cNvSpPr>
          <p:nvPr>
            <p:ph idx="1"/>
          </p:nvPr>
        </p:nvSpPr>
        <p:spPr>
          <a:xfrm>
            <a:off x="457200" y="1214422"/>
            <a:ext cx="8229600" cy="4911741"/>
          </a:xfrm>
        </p:spPr>
        <p:txBody>
          <a:bodyPr>
            <a:normAutofit fontScale="77500" lnSpcReduction="20000"/>
          </a:bodyPr>
          <a:lstStyle/>
          <a:p>
            <a:pPr marL="0" indent="0">
              <a:buNone/>
            </a:pPr>
            <a:r>
              <a:rPr lang="es-ES" dirty="0" err="1"/>
              <a:t>Dalam</a:t>
            </a:r>
            <a:r>
              <a:rPr lang="es-ES" dirty="0"/>
              <a:t> </a:t>
            </a:r>
            <a:r>
              <a:rPr lang="es-ES" dirty="0" err="1"/>
              <a:t>tahap</a:t>
            </a:r>
            <a:r>
              <a:rPr lang="es-ES" dirty="0"/>
              <a:t> </a:t>
            </a:r>
            <a:r>
              <a:rPr lang="es-ES" b="1" dirty="0" err="1"/>
              <a:t>pemrograman</a:t>
            </a:r>
            <a:r>
              <a:rPr lang="es-ES" b="1" dirty="0"/>
              <a:t> </a:t>
            </a:r>
            <a:r>
              <a:rPr lang="es-ES" b="1" i="1" dirty="0"/>
              <a:t>(</a:t>
            </a:r>
            <a:r>
              <a:rPr lang="es-ES" b="1" i="1" dirty="0" err="1"/>
              <a:t>programming</a:t>
            </a:r>
            <a:r>
              <a:rPr lang="es-ES" b="1" i="1" dirty="0"/>
              <a:t>)</a:t>
            </a:r>
            <a:r>
              <a:rPr lang="es-ES" dirty="0"/>
              <a:t>, </a:t>
            </a:r>
            <a:r>
              <a:rPr lang="es-ES" dirty="0" err="1"/>
              <a:t>situasi</a:t>
            </a:r>
            <a:r>
              <a:rPr lang="es-ES" dirty="0"/>
              <a:t> </a:t>
            </a:r>
            <a:r>
              <a:rPr lang="es-ES" dirty="0" err="1"/>
              <a:t>nasional</a:t>
            </a:r>
            <a:r>
              <a:rPr lang="es-ES" dirty="0"/>
              <a:t>-regional dan  </a:t>
            </a:r>
            <a:r>
              <a:rPr lang="es-ES" dirty="0" err="1"/>
              <a:t>sektoral</a:t>
            </a:r>
            <a:r>
              <a:rPr lang="es-ES" dirty="0"/>
              <a:t> </a:t>
            </a:r>
            <a:r>
              <a:rPr lang="es-ES" dirty="0" err="1"/>
              <a:t>dianalisis</a:t>
            </a:r>
            <a:r>
              <a:rPr lang="es-ES" dirty="0"/>
              <a:t> </a:t>
            </a:r>
            <a:r>
              <a:rPr lang="es-ES" dirty="0" err="1"/>
              <a:t>untuk</a:t>
            </a:r>
            <a:r>
              <a:rPr lang="es-ES" dirty="0"/>
              <a:t> </a:t>
            </a:r>
            <a:r>
              <a:rPr lang="es-ES" dirty="0" err="1"/>
              <a:t>mengidentifikasi</a:t>
            </a:r>
            <a:r>
              <a:rPr lang="es-ES" dirty="0"/>
              <a:t> </a:t>
            </a:r>
            <a:r>
              <a:rPr lang="es-ES" dirty="0" err="1"/>
              <a:t>masalah</a:t>
            </a:r>
            <a:r>
              <a:rPr lang="es-ES" dirty="0"/>
              <a:t>, </a:t>
            </a:r>
            <a:r>
              <a:rPr lang="es-ES" dirty="0" err="1"/>
              <a:t>keterbatasan</a:t>
            </a:r>
            <a:r>
              <a:rPr lang="es-ES" dirty="0"/>
              <a:t> dan </a:t>
            </a:r>
            <a:r>
              <a:rPr lang="es-ES" dirty="0" err="1"/>
              <a:t>kesempatan</a:t>
            </a:r>
            <a:r>
              <a:rPr lang="es-ES" dirty="0"/>
              <a:t> </a:t>
            </a:r>
            <a:r>
              <a:rPr lang="es-ES" dirty="0" err="1"/>
              <a:t>masyarakat</a:t>
            </a:r>
            <a:r>
              <a:rPr lang="es-ES" dirty="0"/>
              <a:t> yang </a:t>
            </a:r>
            <a:r>
              <a:rPr lang="es-ES" dirty="0" err="1"/>
              <a:t>bakal</a:t>
            </a:r>
            <a:r>
              <a:rPr lang="es-ES" dirty="0"/>
              <a:t> </a:t>
            </a:r>
            <a:r>
              <a:rPr lang="es-ES" dirty="0" err="1"/>
              <a:t>menerima</a:t>
            </a:r>
            <a:r>
              <a:rPr lang="es-ES" dirty="0"/>
              <a:t> </a:t>
            </a:r>
            <a:r>
              <a:rPr lang="es-ES" dirty="0" err="1"/>
              <a:t>proyek</a:t>
            </a:r>
            <a:r>
              <a:rPr lang="es-ES" dirty="0"/>
              <a:t>. </a:t>
            </a:r>
            <a:r>
              <a:rPr lang="en-US" dirty="0" err="1"/>
              <a:t>Kegiatan</a:t>
            </a:r>
            <a:r>
              <a:rPr lang="en-US" dirty="0"/>
              <a:t> </a:t>
            </a:r>
            <a:r>
              <a:rPr lang="en-US" dirty="0" err="1"/>
              <a:t>ini</a:t>
            </a:r>
            <a:r>
              <a:rPr lang="en-US" dirty="0"/>
              <a:t> </a:t>
            </a:r>
            <a:r>
              <a:rPr lang="en-US" dirty="0" err="1"/>
              <a:t>antara</a:t>
            </a:r>
            <a:r>
              <a:rPr lang="en-US" dirty="0"/>
              <a:t> lain </a:t>
            </a:r>
            <a:r>
              <a:rPr lang="en-US" dirty="0" err="1"/>
              <a:t>mencakup</a:t>
            </a:r>
            <a:r>
              <a:rPr lang="en-US" dirty="0"/>
              <a:t>: </a:t>
            </a:r>
            <a:endParaRPr lang="id-ID" dirty="0"/>
          </a:p>
          <a:p>
            <a:pPr lvl="0"/>
            <a:r>
              <a:rPr lang="en-US" dirty="0"/>
              <a:t>Review </a:t>
            </a:r>
            <a:r>
              <a:rPr lang="en-US" dirty="0" err="1"/>
              <a:t>indikator</a:t>
            </a:r>
            <a:r>
              <a:rPr lang="en-US" dirty="0"/>
              <a:t> </a:t>
            </a:r>
            <a:r>
              <a:rPr lang="en-US" dirty="0" err="1"/>
              <a:t>sosial-ekonomi</a:t>
            </a:r>
            <a:r>
              <a:rPr lang="en-US" dirty="0"/>
              <a:t>,</a:t>
            </a:r>
            <a:endParaRPr lang="id-ID" dirty="0"/>
          </a:p>
          <a:p>
            <a:pPr lvl="0"/>
            <a:r>
              <a:rPr lang="en-US" dirty="0"/>
              <a:t>Review </a:t>
            </a:r>
            <a:r>
              <a:rPr lang="en-US" dirty="0" err="1"/>
              <a:t>perubahan</a:t>
            </a:r>
            <a:r>
              <a:rPr lang="en-US" dirty="0"/>
              <a:t> </a:t>
            </a:r>
            <a:r>
              <a:rPr lang="en-US" dirty="0" err="1"/>
              <a:t>sosial-politik</a:t>
            </a:r>
            <a:r>
              <a:rPr lang="en-US" dirty="0"/>
              <a:t> </a:t>
            </a:r>
            <a:r>
              <a:rPr lang="en-US" dirty="0" err="1"/>
              <a:t>nasional-lokal,Review</a:t>
            </a:r>
            <a:r>
              <a:rPr lang="en-US" dirty="0"/>
              <a:t> </a:t>
            </a:r>
            <a:r>
              <a:rPr lang="en-US" dirty="0" err="1"/>
              <a:t>kebijakan</a:t>
            </a:r>
            <a:r>
              <a:rPr lang="en-US" dirty="0"/>
              <a:t> </a:t>
            </a:r>
            <a:r>
              <a:rPr lang="en-US" dirty="0" err="1"/>
              <a:t>sektoral</a:t>
            </a:r>
            <a:r>
              <a:rPr lang="en-US" dirty="0"/>
              <a:t> (</a:t>
            </a:r>
            <a:r>
              <a:rPr lang="en-US" dirty="0" err="1"/>
              <a:t>desentralisasi</a:t>
            </a:r>
            <a:r>
              <a:rPr lang="en-US" dirty="0"/>
              <a:t>, </a:t>
            </a:r>
            <a:r>
              <a:rPr lang="en-US" dirty="0" err="1"/>
              <a:t>kesehatan</a:t>
            </a:r>
            <a:r>
              <a:rPr lang="en-US" dirty="0"/>
              <a:t>, </a:t>
            </a:r>
            <a:r>
              <a:rPr lang="en-US" dirty="0" err="1"/>
              <a:t>kehutanan</a:t>
            </a:r>
            <a:r>
              <a:rPr lang="en-US" dirty="0"/>
              <a:t>, </a:t>
            </a:r>
            <a:r>
              <a:rPr lang="en-US" dirty="0" err="1"/>
              <a:t>pendidikan</a:t>
            </a:r>
            <a:r>
              <a:rPr lang="en-US" dirty="0"/>
              <a:t>, </a:t>
            </a:r>
            <a:r>
              <a:rPr lang="en-US" dirty="0" err="1"/>
              <a:t>perumahan</a:t>
            </a:r>
            <a:r>
              <a:rPr lang="en-US" dirty="0"/>
              <a:t>, </a:t>
            </a:r>
            <a:r>
              <a:rPr lang="en-US" dirty="0" err="1"/>
              <a:t>lingkungan</a:t>
            </a:r>
            <a:r>
              <a:rPr lang="en-US" dirty="0"/>
              <a:t>, </a:t>
            </a:r>
            <a:r>
              <a:rPr lang="en-US" dirty="0" err="1"/>
              <a:t>dll</a:t>
            </a:r>
            <a:r>
              <a:rPr lang="en-US" dirty="0"/>
              <a:t>),</a:t>
            </a:r>
            <a:endParaRPr lang="id-ID" dirty="0"/>
          </a:p>
          <a:p>
            <a:pPr lvl="0"/>
            <a:r>
              <a:rPr lang="en-US" dirty="0"/>
              <a:t>Review </a:t>
            </a:r>
            <a:r>
              <a:rPr lang="en-US" dirty="0" err="1"/>
              <a:t>Undang-undang</a:t>
            </a:r>
            <a:r>
              <a:rPr lang="en-US" dirty="0"/>
              <a:t> </a:t>
            </a:r>
            <a:r>
              <a:rPr lang="en-US" dirty="0" err="1"/>
              <a:t>atau</a:t>
            </a:r>
            <a:r>
              <a:rPr lang="en-US" dirty="0"/>
              <a:t> </a:t>
            </a:r>
            <a:r>
              <a:rPr lang="en-US" dirty="0" err="1"/>
              <a:t>regulasi</a:t>
            </a:r>
            <a:r>
              <a:rPr lang="en-US" dirty="0"/>
              <a:t> </a:t>
            </a:r>
            <a:r>
              <a:rPr lang="en-US" dirty="0" err="1"/>
              <a:t>pemerintah,dan</a:t>
            </a:r>
            <a:r>
              <a:rPr lang="en-US" dirty="0"/>
              <a:t> lain </a:t>
            </a:r>
            <a:r>
              <a:rPr lang="en-US" dirty="0" err="1"/>
              <a:t>lain</a:t>
            </a:r>
            <a:r>
              <a:rPr lang="en-US" dirty="0"/>
              <a:t>.</a:t>
            </a:r>
            <a:endParaRPr lang="id-ID" dirty="0"/>
          </a:p>
          <a:p>
            <a:r>
              <a:rPr lang="en-US" dirty="0" err="1"/>
              <a:t>Sasarannya</a:t>
            </a:r>
            <a:r>
              <a:rPr lang="en-US" dirty="0"/>
              <a:t> </a:t>
            </a:r>
            <a:r>
              <a:rPr lang="en-US" dirty="0" err="1"/>
              <a:t>adalah</a:t>
            </a:r>
            <a:r>
              <a:rPr lang="en-US" dirty="0"/>
              <a:t> </a:t>
            </a:r>
            <a:r>
              <a:rPr lang="en-US" dirty="0" err="1"/>
              <a:t>mengidentifikasi</a:t>
            </a:r>
            <a:r>
              <a:rPr lang="en-US" dirty="0"/>
              <a:t> </a:t>
            </a:r>
            <a:r>
              <a:rPr lang="en-US" dirty="0" err="1"/>
              <a:t>dan</a:t>
            </a:r>
            <a:r>
              <a:rPr lang="en-US" dirty="0"/>
              <a:t> </a:t>
            </a:r>
            <a:r>
              <a:rPr lang="en-US" dirty="0" err="1"/>
              <a:t>menyetujui</a:t>
            </a:r>
            <a:r>
              <a:rPr lang="en-US" dirty="0"/>
              <a:t> </a:t>
            </a:r>
            <a:r>
              <a:rPr lang="en-US" dirty="0" err="1"/>
              <a:t>tujuan</a:t>
            </a:r>
            <a:r>
              <a:rPr lang="en-US" dirty="0"/>
              <a:t> </a:t>
            </a:r>
            <a:r>
              <a:rPr lang="en-US" dirty="0" err="1"/>
              <a:t>utama</a:t>
            </a:r>
            <a:r>
              <a:rPr lang="en-US" dirty="0"/>
              <a:t> </a:t>
            </a:r>
            <a:r>
              <a:rPr lang="en-US" dirty="0" err="1"/>
              <a:t>dan</a:t>
            </a:r>
            <a:r>
              <a:rPr lang="en-US" dirty="0"/>
              <a:t> </a:t>
            </a:r>
            <a:r>
              <a:rPr lang="en-US" dirty="0" err="1"/>
              <a:t>prioritas</a:t>
            </a:r>
            <a:r>
              <a:rPr lang="en-US" dirty="0"/>
              <a:t> </a:t>
            </a:r>
            <a:r>
              <a:rPr lang="en-US" dirty="0" err="1"/>
              <a:t>sektoral</a:t>
            </a:r>
            <a:r>
              <a:rPr lang="en-US" dirty="0"/>
              <a:t> </a:t>
            </a:r>
            <a:r>
              <a:rPr lang="en-US" dirty="0" err="1"/>
              <a:t>untuk</a:t>
            </a:r>
            <a:r>
              <a:rPr lang="en-US" dirty="0"/>
              <a:t> </a:t>
            </a:r>
            <a:r>
              <a:rPr lang="en-US" dirty="0" err="1"/>
              <a:t>pengembangan</a:t>
            </a:r>
            <a:r>
              <a:rPr lang="en-US" dirty="0"/>
              <a:t> </a:t>
            </a:r>
            <a:r>
              <a:rPr lang="en-US" dirty="0" err="1"/>
              <a:t>kerjasama</a:t>
            </a:r>
            <a:r>
              <a:rPr lang="en-US" dirty="0"/>
              <a:t>, </a:t>
            </a:r>
            <a:r>
              <a:rPr lang="en-US" dirty="0" err="1"/>
              <a:t>sehingga</a:t>
            </a:r>
            <a:r>
              <a:rPr lang="en-US" dirty="0"/>
              <a:t> </a:t>
            </a:r>
            <a:r>
              <a:rPr lang="en-US" dirty="0" err="1"/>
              <a:t>bisa</a:t>
            </a:r>
            <a:r>
              <a:rPr lang="en-US" dirty="0"/>
              <a:t> </a:t>
            </a:r>
            <a:r>
              <a:rPr lang="en-US" dirty="0" err="1"/>
              <a:t>memberikan</a:t>
            </a:r>
            <a:r>
              <a:rPr lang="en-US" dirty="0"/>
              <a:t> </a:t>
            </a:r>
            <a:r>
              <a:rPr lang="en-US" dirty="0" err="1"/>
              <a:t>kerangka</a:t>
            </a:r>
            <a:r>
              <a:rPr lang="en-US" dirty="0"/>
              <a:t> program yang </a:t>
            </a:r>
            <a:r>
              <a:rPr lang="en-US" dirty="0" err="1"/>
              <a:t>fisibel</a:t>
            </a:r>
            <a:r>
              <a:rPr lang="en-US" dirty="0"/>
              <a:t> </a:t>
            </a:r>
            <a:r>
              <a:rPr lang="en-US" dirty="0" err="1"/>
              <a:t>dan</a:t>
            </a:r>
            <a:r>
              <a:rPr lang="en-US" dirty="0"/>
              <a:t> </a:t>
            </a:r>
            <a:r>
              <a:rPr lang="en-US" dirty="0" err="1"/>
              <a:t>relevan</a:t>
            </a:r>
            <a:r>
              <a:rPr lang="en-US" dirty="0"/>
              <a:t> </a:t>
            </a:r>
            <a:r>
              <a:rPr lang="en-US" dirty="0" err="1"/>
              <a:t>bagi</a:t>
            </a:r>
            <a:r>
              <a:rPr lang="en-US" dirty="0"/>
              <a:t> </a:t>
            </a:r>
            <a:r>
              <a:rPr lang="en-US" dirty="0" err="1"/>
              <a:t>proyek</a:t>
            </a:r>
            <a:r>
              <a:rPr lang="en-US" dirty="0"/>
              <a:t> yang </a:t>
            </a:r>
            <a:r>
              <a:rPr lang="en-US" dirty="0" err="1"/>
              <a:t>bakal</a:t>
            </a:r>
            <a:r>
              <a:rPr lang="en-US" dirty="0"/>
              <a:t> </a:t>
            </a:r>
            <a:r>
              <a:rPr lang="en-US" dirty="0" err="1"/>
              <a:t>disiapkan</a:t>
            </a:r>
            <a:r>
              <a:rPr lang="en-US" dirty="0"/>
              <a:t>.</a:t>
            </a:r>
            <a:endParaRPr lang="id-ID" dirty="0"/>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357166"/>
            <a:ext cx="7843838" cy="714380"/>
          </a:xfrm>
        </p:spPr>
        <p:txBody>
          <a:bodyPr>
            <a:noAutofit/>
          </a:bodyPr>
          <a:lstStyle/>
          <a:p>
            <a:pPr algn="l"/>
            <a:r>
              <a:rPr lang="en-US" sz="3200" b="1" dirty="0">
                <a:solidFill>
                  <a:srgbClr val="FF0000"/>
                </a:solidFill>
              </a:rPr>
              <a:t>2.   </a:t>
            </a:r>
            <a:r>
              <a:rPr lang="en-US" sz="3200" b="1" dirty="0" err="1">
                <a:solidFill>
                  <a:srgbClr val="FF0000"/>
                </a:solidFill>
              </a:rPr>
              <a:t>Identifikasi</a:t>
            </a:r>
            <a:br>
              <a:rPr lang="id-ID" sz="3200" dirty="0">
                <a:solidFill>
                  <a:srgbClr val="FF0000"/>
                </a:solidFill>
              </a:rPr>
            </a:br>
            <a:endParaRPr lang="id-ID" sz="3200" dirty="0">
              <a:solidFill>
                <a:srgbClr val="FF0000"/>
              </a:solidFill>
            </a:endParaRPr>
          </a:p>
        </p:txBody>
      </p:sp>
      <p:sp>
        <p:nvSpPr>
          <p:cNvPr id="3" name="Subtitle 2"/>
          <p:cNvSpPr>
            <a:spLocks noGrp="1"/>
          </p:cNvSpPr>
          <p:nvPr>
            <p:ph type="subTitle" idx="1"/>
          </p:nvPr>
        </p:nvSpPr>
        <p:spPr>
          <a:xfrm>
            <a:off x="1142976" y="1214422"/>
            <a:ext cx="6629424" cy="4424378"/>
          </a:xfrm>
        </p:spPr>
        <p:txBody>
          <a:bodyPr>
            <a:normAutofit lnSpcReduction="10000"/>
          </a:bodyPr>
          <a:lstStyle/>
          <a:p>
            <a:pPr algn="l"/>
            <a:r>
              <a:rPr lang="en-US" sz="2800" dirty="0" err="1">
                <a:solidFill>
                  <a:schemeClr val="tx1"/>
                </a:solidFill>
              </a:rPr>
              <a:t>Gagasan</a:t>
            </a:r>
            <a:r>
              <a:rPr lang="en-US" sz="2800" dirty="0">
                <a:solidFill>
                  <a:schemeClr val="tx1"/>
                </a:solidFill>
              </a:rPr>
              <a:t> </a:t>
            </a:r>
            <a:r>
              <a:rPr lang="en-US" sz="2800" dirty="0" err="1">
                <a:solidFill>
                  <a:schemeClr val="tx1"/>
                </a:solidFill>
              </a:rPr>
              <a:t>awal</a:t>
            </a:r>
            <a:r>
              <a:rPr lang="en-US" sz="2800" dirty="0">
                <a:solidFill>
                  <a:schemeClr val="tx1"/>
                </a:solidFill>
              </a:rPr>
              <a:t> pro</a:t>
            </a:r>
            <a:r>
              <a:rPr lang="id-ID" sz="2800" dirty="0">
                <a:solidFill>
                  <a:schemeClr val="tx1"/>
                </a:solidFill>
              </a:rPr>
              <a:t>gram</a:t>
            </a:r>
            <a:r>
              <a:rPr lang="en-US" sz="2800" dirty="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bentuk-bentuk</a:t>
            </a:r>
            <a:r>
              <a:rPr lang="en-US" sz="2800" dirty="0">
                <a:solidFill>
                  <a:schemeClr val="tx1"/>
                </a:solidFill>
              </a:rPr>
              <a:t> </a:t>
            </a:r>
            <a:r>
              <a:rPr lang="en-US" sz="2800" dirty="0" err="1">
                <a:solidFill>
                  <a:schemeClr val="tx1"/>
                </a:solidFill>
              </a:rPr>
              <a:t>tindakan</a:t>
            </a:r>
            <a:r>
              <a:rPr lang="en-US" sz="2800" dirty="0">
                <a:solidFill>
                  <a:schemeClr val="tx1"/>
                </a:solidFill>
              </a:rPr>
              <a:t> </a:t>
            </a:r>
            <a:r>
              <a:rPr lang="en-US" sz="2800" dirty="0" err="1">
                <a:solidFill>
                  <a:schemeClr val="tx1"/>
                </a:solidFill>
              </a:rPr>
              <a:t>lainnya</a:t>
            </a:r>
            <a:r>
              <a:rPr lang="en-US" sz="2800" dirty="0">
                <a:solidFill>
                  <a:schemeClr val="tx1"/>
                </a:solidFill>
              </a:rPr>
              <a:t> </a:t>
            </a:r>
            <a:r>
              <a:rPr lang="en-US" sz="2800" dirty="0" err="1">
                <a:solidFill>
                  <a:schemeClr val="tx1"/>
                </a:solidFill>
              </a:rPr>
              <a:t>diidentifikasi</a:t>
            </a:r>
            <a:r>
              <a:rPr lang="en-US" sz="2800" dirty="0">
                <a:solidFill>
                  <a:schemeClr val="tx1"/>
                </a:solidFill>
              </a:rPr>
              <a:t> </a:t>
            </a:r>
            <a:r>
              <a:rPr lang="en-US" sz="2800" dirty="0" err="1">
                <a:solidFill>
                  <a:schemeClr val="tx1"/>
                </a:solidFill>
              </a:rPr>
              <a:t>untuk</a:t>
            </a:r>
            <a:r>
              <a:rPr lang="en-US" sz="2800" dirty="0">
                <a:solidFill>
                  <a:schemeClr val="tx1"/>
                </a:solidFill>
              </a:rPr>
              <a:t> </a:t>
            </a:r>
            <a:r>
              <a:rPr lang="en-US" sz="2800" dirty="0" err="1">
                <a:solidFill>
                  <a:schemeClr val="tx1"/>
                </a:solidFill>
              </a:rPr>
              <a:t>bahan</a:t>
            </a:r>
            <a:r>
              <a:rPr lang="en-US" sz="2800" dirty="0">
                <a:solidFill>
                  <a:schemeClr val="tx1"/>
                </a:solidFill>
              </a:rPr>
              <a:t> </a:t>
            </a:r>
            <a:r>
              <a:rPr lang="en-US" sz="2800" dirty="0" err="1">
                <a:solidFill>
                  <a:schemeClr val="tx1"/>
                </a:solidFill>
              </a:rPr>
              <a:t>kajian</a:t>
            </a:r>
            <a:r>
              <a:rPr lang="en-US" sz="2800" dirty="0">
                <a:solidFill>
                  <a:schemeClr val="tx1"/>
                </a:solidFill>
              </a:rPr>
              <a:t> </a:t>
            </a:r>
            <a:r>
              <a:rPr lang="en-US" sz="2800" dirty="0" err="1">
                <a:solidFill>
                  <a:schemeClr val="tx1"/>
                </a:solidFill>
              </a:rPr>
              <a:t>lebih</a:t>
            </a:r>
            <a:r>
              <a:rPr lang="en-US" sz="2800" dirty="0">
                <a:solidFill>
                  <a:schemeClr val="tx1"/>
                </a:solidFill>
              </a:rPr>
              <a:t> </a:t>
            </a:r>
            <a:r>
              <a:rPr lang="en-US" sz="2800" dirty="0" err="1">
                <a:solidFill>
                  <a:schemeClr val="tx1"/>
                </a:solidFill>
              </a:rPr>
              <a:t>lanjut</a:t>
            </a:r>
            <a:r>
              <a:rPr lang="en-US" sz="2800" dirty="0">
                <a:solidFill>
                  <a:schemeClr val="tx1"/>
                </a:solidFill>
              </a:rPr>
              <a:t>. Hal </a:t>
            </a:r>
            <a:r>
              <a:rPr lang="en-US" sz="2800" dirty="0" err="1">
                <a:solidFill>
                  <a:schemeClr val="tx1"/>
                </a:solidFill>
              </a:rPr>
              <a:t>ini</a:t>
            </a:r>
            <a:r>
              <a:rPr lang="en-US" sz="2800" dirty="0">
                <a:solidFill>
                  <a:schemeClr val="tx1"/>
                </a:solidFill>
              </a:rPr>
              <a:t> </a:t>
            </a:r>
            <a:r>
              <a:rPr lang="en-US" sz="2800" dirty="0" err="1">
                <a:solidFill>
                  <a:schemeClr val="tx1"/>
                </a:solidFill>
              </a:rPr>
              <a:t>mencakup</a:t>
            </a:r>
            <a:r>
              <a:rPr lang="en-US" sz="2800" dirty="0">
                <a:solidFill>
                  <a:schemeClr val="tx1"/>
                </a:solidFill>
              </a:rPr>
              <a:t> </a:t>
            </a:r>
            <a:r>
              <a:rPr lang="en-US" sz="2800" dirty="0" err="1">
                <a:solidFill>
                  <a:schemeClr val="tx1"/>
                </a:solidFill>
              </a:rPr>
              <a:t>konsultasi</a:t>
            </a:r>
            <a:r>
              <a:rPr lang="en-US" sz="2800" dirty="0">
                <a:solidFill>
                  <a:schemeClr val="tx1"/>
                </a:solidFill>
              </a:rPr>
              <a:t> </a:t>
            </a:r>
            <a:r>
              <a:rPr lang="en-US" sz="2800" dirty="0" err="1">
                <a:solidFill>
                  <a:schemeClr val="tx1"/>
                </a:solidFill>
              </a:rPr>
              <a:t>dengan</a:t>
            </a:r>
            <a:r>
              <a:rPr lang="en-US" sz="2800" dirty="0">
                <a:solidFill>
                  <a:schemeClr val="tx1"/>
                </a:solidFill>
              </a:rPr>
              <a:t> </a:t>
            </a:r>
            <a:r>
              <a:rPr lang="en-US" sz="2800" dirty="0" err="1">
                <a:solidFill>
                  <a:schemeClr val="tx1"/>
                </a:solidFill>
              </a:rPr>
              <a:t>calon</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dengan</a:t>
            </a:r>
            <a:r>
              <a:rPr lang="en-US" sz="2800" dirty="0">
                <a:solidFill>
                  <a:schemeClr val="tx1"/>
                </a:solidFill>
              </a:rPr>
              <a:t> </a:t>
            </a:r>
            <a:r>
              <a:rPr lang="en-US" sz="2800" dirty="0" err="1">
                <a:solidFill>
                  <a:schemeClr val="tx1"/>
                </a:solidFill>
              </a:rPr>
              <a:t>melakukan</a:t>
            </a:r>
            <a:r>
              <a:rPr lang="en-US" sz="2800" dirty="0">
                <a:solidFill>
                  <a:schemeClr val="tx1"/>
                </a:solidFill>
              </a:rPr>
              <a:t> </a:t>
            </a:r>
            <a:r>
              <a:rPr lang="en-US" sz="2800" dirty="0" err="1">
                <a:solidFill>
                  <a:schemeClr val="tx1"/>
                </a:solidFill>
              </a:rPr>
              <a:t>pemetaan</a:t>
            </a:r>
            <a:r>
              <a:rPr lang="en-US" sz="2800" dirty="0">
                <a:solidFill>
                  <a:schemeClr val="tx1"/>
                </a:solidFill>
              </a:rPr>
              <a:t> </a:t>
            </a:r>
            <a:r>
              <a:rPr lang="en-US" sz="2800" dirty="0" err="1">
                <a:solidFill>
                  <a:schemeClr val="tx1"/>
                </a:solidFill>
              </a:rPr>
              <a:t>masalah</a:t>
            </a:r>
            <a:r>
              <a:rPr lang="en-US" sz="2800" dirty="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kebutuhan</a:t>
            </a:r>
            <a:r>
              <a:rPr lang="en-US" sz="2800" dirty="0">
                <a:solidFill>
                  <a:schemeClr val="tx1"/>
                </a:solidFill>
              </a:rPr>
              <a:t> </a:t>
            </a:r>
            <a:r>
              <a:rPr lang="en-US" sz="2800" dirty="0" err="1">
                <a:solidFill>
                  <a:schemeClr val="tx1"/>
                </a:solidFill>
              </a:rPr>
              <a:t>lokal</a:t>
            </a:r>
            <a:r>
              <a:rPr lang="en-US" sz="2800" dirty="0">
                <a:solidFill>
                  <a:schemeClr val="tx1"/>
                </a:solidFill>
              </a:rPr>
              <a:t>, </a:t>
            </a:r>
            <a:r>
              <a:rPr lang="en-US" sz="2800" dirty="0" err="1">
                <a:solidFill>
                  <a:schemeClr val="tx1"/>
                </a:solidFill>
              </a:rPr>
              <a:t>analisis</a:t>
            </a:r>
            <a:r>
              <a:rPr lang="en-US" sz="2800" dirty="0">
                <a:solidFill>
                  <a:schemeClr val="tx1"/>
                </a:solidFill>
              </a:rPr>
              <a:t> </a:t>
            </a:r>
            <a:r>
              <a:rPr lang="en-US" sz="2800" dirty="0" err="1">
                <a:solidFill>
                  <a:schemeClr val="tx1"/>
                </a:solidFill>
              </a:rPr>
              <a:t>terhadap</a:t>
            </a:r>
            <a:r>
              <a:rPr lang="en-US" sz="2800" dirty="0">
                <a:solidFill>
                  <a:schemeClr val="tx1"/>
                </a:solidFill>
              </a:rPr>
              <a:t> </a:t>
            </a:r>
            <a:r>
              <a:rPr lang="en-US" sz="2800" dirty="0" err="1">
                <a:solidFill>
                  <a:schemeClr val="tx1"/>
                </a:solidFill>
              </a:rPr>
              <a:t>masalah</a:t>
            </a:r>
            <a:r>
              <a:rPr lang="en-US" sz="2800" dirty="0">
                <a:solidFill>
                  <a:schemeClr val="tx1"/>
                </a:solidFill>
              </a:rPr>
              <a:t> yang </a:t>
            </a:r>
            <a:r>
              <a:rPr lang="en-US" sz="2800" dirty="0" err="1">
                <a:solidFill>
                  <a:schemeClr val="tx1"/>
                </a:solidFill>
              </a:rPr>
              <a:t>dihadapi</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Sebuah</a:t>
            </a:r>
            <a:r>
              <a:rPr lang="en-US" sz="2800" dirty="0">
                <a:solidFill>
                  <a:schemeClr val="tx1"/>
                </a:solidFill>
              </a:rPr>
              <a:t> </a:t>
            </a:r>
            <a:r>
              <a:rPr lang="en-US" sz="2800" dirty="0" err="1">
                <a:solidFill>
                  <a:schemeClr val="tx1"/>
                </a:solidFill>
              </a:rPr>
              <a:t>keputusan</a:t>
            </a:r>
            <a:r>
              <a:rPr lang="en-US" sz="2800" dirty="0">
                <a:solidFill>
                  <a:schemeClr val="tx1"/>
                </a:solidFill>
              </a:rPr>
              <a:t> </a:t>
            </a:r>
            <a:r>
              <a:rPr lang="en-US" sz="2800" dirty="0" err="1">
                <a:solidFill>
                  <a:schemeClr val="tx1"/>
                </a:solidFill>
              </a:rPr>
              <a:t>dapat</a:t>
            </a:r>
            <a:r>
              <a:rPr lang="en-US" sz="2800" dirty="0">
                <a:solidFill>
                  <a:schemeClr val="tx1"/>
                </a:solidFill>
              </a:rPr>
              <a:t> </a:t>
            </a:r>
            <a:r>
              <a:rPr lang="en-US" sz="2800" dirty="0" err="1">
                <a:solidFill>
                  <a:schemeClr val="tx1"/>
                </a:solidFill>
              </a:rPr>
              <a:t>diambil</a:t>
            </a:r>
            <a:r>
              <a:rPr lang="en-US" sz="2800" dirty="0">
                <a:solidFill>
                  <a:schemeClr val="tx1"/>
                </a:solidFill>
              </a:rPr>
              <a:t> </a:t>
            </a:r>
            <a:r>
              <a:rPr lang="en-US" sz="2800" dirty="0" err="1">
                <a:solidFill>
                  <a:schemeClr val="tx1"/>
                </a:solidFill>
              </a:rPr>
              <a:t>dalam</a:t>
            </a:r>
            <a:r>
              <a:rPr lang="en-US" sz="2800" dirty="0">
                <a:solidFill>
                  <a:schemeClr val="tx1"/>
                </a:solidFill>
              </a:rPr>
              <a:t> </a:t>
            </a:r>
            <a:r>
              <a:rPr lang="en-US" sz="2800" dirty="0" err="1">
                <a:solidFill>
                  <a:schemeClr val="tx1"/>
                </a:solidFill>
              </a:rPr>
              <a:t>kerangka</a:t>
            </a:r>
            <a:r>
              <a:rPr lang="en-US" sz="2800" dirty="0">
                <a:solidFill>
                  <a:schemeClr val="tx1"/>
                </a:solidFill>
              </a:rPr>
              <a:t> </a:t>
            </a:r>
            <a:r>
              <a:rPr lang="en-US" sz="2800" dirty="0" err="1">
                <a:solidFill>
                  <a:schemeClr val="tx1"/>
                </a:solidFill>
              </a:rPr>
              <a:t>relevansi</a:t>
            </a:r>
            <a:r>
              <a:rPr lang="en-US" sz="2800" dirty="0">
                <a:solidFill>
                  <a:schemeClr val="tx1"/>
                </a:solidFill>
              </a:rPr>
              <a:t> </a:t>
            </a:r>
            <a:r>
              <a:rPr lang="en-US" sz="2800" dirty="0" err="1">
                <a:solidFill>
                  <a:schemeClr val="tx1"/>
                </a:solidFill>
              </a:rPr>
              <a:t>gagasan</a:t>
            </a:r>
            <a:r>
              <a:rPr lang="en-US" sz="2800" dirty="0">
                <a:solidFill>
                  <a:schemeClr val="tx1"/>
                </a:solidFill>
              </a:rPr>
              <a:t> pro</a:t>
            </a:r>
            <a:r>
              <a:rPr lang="id-ID" sz="2800" dirty="0">
                <a:solidFill>
                  <a:schemeClr val="tx1"/>
                </a:solidFill>
              </a:rPr>
              <a:t>gram</a:t>
            </a:r>
            <a:r>
              <a:rPr lang="en-US" sz="2800" dirty="0">
                <a:solidFill>
                  <a:schemeClr val="tx1"/>
                </a:solidFill>
              </a:rPr>
              <a:t> (</a:t>
            </a:r>
            <a:r>
              <a:rPr lang="en-US" sz="2800" dirty="0" err="1">
                <a:solidFill>
                  <a:schemeClr val="tx1"/>
                </a:solidFill>
              </a:rPr>
              <a:t>baik</a:t>
            </a:r>
            <a:r>
              <a:rPr lang="en-US" sz="2800" dirty="0">
                <a:solidFill>
                  <a:schemeClr val="tx1"/>
                </a:solidFill>
              </a:rPr>
              <a:t> </a:t>
            </a:r>
            <a:r>
              <a:rPr lang="en-US" sz="2800" dirty="0" err="1">
                <a:solidFill>
                  <a:schemeClr val="tx1"/>
                </a:solidFill>
              </a:rPr>
              <a:t>kebutuhan</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kerangka</a:t>
            </a:r>
            <a:r>
              <a:rPr lang="en-US" sz="2800" dirty="0">
                <a:solidFill>
                  <a:schemeClr val="tx1"/>
                </a:solidFill>
              </a:rPr>
              <a:t> </a:t>
            </a:r>
            <a:r>
              <a:rPr lang="en-US" sz="2800" dirty="0" err="1">
                <a:solidFill>
                  <a:schemeClr val="tx1"/>
                </a:solidFill>
              </a:rPr>
              <a:t>kerja</a:t>
            </a:r>
            <a:r>
              <a:rPr lang="en-US" sz="2800" dirty="0">
                <a:solidFill>
                  <a:schemeClr val="tx1"/>
                </a:solidFill>
              </a:rPr>
              <a:t> program).</a:t>
            </a:r>
            <a:endParaRPr lang="id-ID" sz="28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71546"/>
            <a:ext cx="6400800" cy="4567254"/>
          </a:xfrm>
        </p:spPr>
        <p:txBody>
          <a:bodyPr>
            <a:normAutofit fontScale="85000" lnSpcReduction="20000"/>
          </a:bodyPr>
          <a:lstStyle/>
          <a:p>
            <a:pPr algn="l"/>
            <a:r>
              <a:rPr lang="en-US" b="1" i="1" dirty="0">
                <a:solidFill>
                  <a:schemeClr val="tx1"/>
                </a:solidFill>
              </a:rPr>
              <a:t>Need assessment</a:t>
            </a:r>
            <a:r>
              <a:rPr lang="en-US" b="1" dirty="0">
                <a:solidFill>
                  <a:schemeClr val="tx1"/>
                </a:solidFill>
              </a:rPr>
              <a:t> (NA)</a:t>
            </a:r>
            <a:r>
              <a:rPr lang="en-US" dirty="0">
                <a:solidFill>
                  <a:schemeClr val="tx1"/>
                </a:solidFill>
              </a:rPr>
              <a:t> </a:t>
            </a:r>
            <a:r>
              <a:rPr lang="en-US" dirty="0" err="1">
                <a:solidFill>
                  <a:schemeClr val="tx1"/>
                </a:solidFill>
              </a:rPr>
              <a:t>ataupun</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kelayakan</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kegiatan</a:t>
            </a:r>
            <a:r>
              <a:rPr lang="en-US" dirty="0">
                <a:solidFill>
                  <a:schemeClr val="tx1"/>
                </a:solidFill>
              </a:rPr>
              <a:t> yang </a:t>
            </a:r>
            <a:r>
              <a:rPr lang="en-US" dirty="0" err="1">
                <a:solidFill>
                  <a:schemeClr val="tx1"/>
                </a:solidFill>
              </a:rPr>
              <a:t>populer</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identifikasi</a:t>
            </a:r>
            <a:r>
              <a:rPr lang="en-US" dirty="0">
                <a:solidFill>
                  <a:schemeClr val="tx1"/>
                </a:solidFill>
              </a:rPr>
              <a:t> pro</a:t>
            </a:r>
            <a:r>
              <a:rPr lang="id-ID" dirty="0">
                <a:solidFill>
                  <a:schemeClr val="tx1"/>
                </a:solidFill>
              </a:rPr>
              <a:t>gram</a:t>
            </a:r>
            <a:r>
              <a:rPr lang="en-US" dirty="0">
                <a:solidFill>
                  <a:schemeClr val="tx1"/>
                </a:solidFill>
              </a:rPr>
              <a:t>. NA yang </a:t>
            </a:r>
            <a:r>
              <a:rPr lang="en-US" dirty="0" err="1">
                <a:solidFill>
                  <a:schemeClr val="tx1"/>
                </a:solidFill>
              </a:rPr>
              <a:t>sistematis</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komparatif</a:t>
            </a:r>
            <a:r>
              <a:rPr lang="en-US" dirty="0">
                <a:solidFill>
                  <a:schemeClr val="tx1"/>
                </a:solidFill>
              </a:rPr>
              <a:t> </a:t>
            </a:r>
            <a:r>
              <a:rPr lang="en-US" dirty="0" err="1">
                <a:solidFill>
                  <a:schemeClr val="tx1"/>
                </a:solidFill>
              </a:rPr>
              <a:t>merupakan</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fenomena</a:t>
            </a:r>
            <a:r>
              <a:rPr lang="en-US" dirty="0">
                <a:solidFill>
                  <a:schemeClr val="tx1"/>
                </a:solidFill>
              </a:rPr>
              <a:t> </a:t>
            </a:r>
            <a:r>
              <a:rPr lang="en-US" dirty="0" err="1">
                <a:solidFill>
                  <a:schemeClr val="tx1"/>
                </a:solidFill>
              </a:rPr>
              <a:t>baru</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rubrik</a:t>
            </a:r>
            <a:r>
              <a:rPr lang="en-US" dirty="0">
                <a:solidFill>
                  <a:schemeClr val="tx1"/>
                </a:solidFill>
              </a:rPr>
              <a:t> pro</a:t>
            </a:r>
            <a:r>
              <a:rPr lang="id-ID" dirty="0">
                <a:solidFill>
                  <a:schemeClr val="tx1"/>
                </a:solidFill>
              </a:rPr>
              <a:t>gram</a:t>
            </a:r>
            <a:r>
              <a:rPr lang="en-US" dirty="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umum</a:t>
            </a:r>
            <a:r>
              <a:rPr lang="en-US" dirty="0">
                <a:solidFill>
                  <a:schemeClr val="tx1"/>
                </a:solidFill>
              </a:rPr>
              <a:t> </a:t>
            </a:r>
            <a:r>
              <a:rPr lang="en-US" dirty="0" err="1">
                <a:solidFill>
                  <a:schemeClr val="tx1"/>
                </a:solidFill>
              </a:rPr>
              <a:t>kebutuhan</a:t>
            </a:r>
            <a:r>
              <a:rPr lang="en-US" dirty="0">
                <a:solidFill>
                  <a:schemeClr val="tx1"/>
                </a:solidFill>
              </a:rPr>
              <a:t> </a:t>
            </a:r>
            <a:r>
              <a:rPr lang="en-US" i="1" dirty="0">
                <a:solidFill>
                  <a:schemeClr val="tx1"/>
                </a:solidFill>
              </a:rPr>
              <a:t>(need)</a:t>
            </a:r>
            <a:r>
              <a:rPr lang="en-US" dirty="0">
                <a:solidFill>
                  <a:schemeClr val="tx1"/>
                </a:solidFill>
              </a:rPr>
              <a:t> </a:t>
            </a:r>
            <a:r>
              <a:rPr lang="en-US" dirty="0" err="1">
                <a:solidFill>
                  <a:schemeClr val="tx1"/>
                </a:solidFill>
              </a:rPr>
              <a:t>digambarkan</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keinginan</a:t>
            </a:r>
            <a:r>
              <a:rPr lang="en-US" dirty="0">
                <a:solidFill>
                  <a:schemeClr val="tx1"/>
                </a:solidFill>
              </a:rPr>
              <a:t>, </a:t>
            </a:r>
            <a:r>
              <a:rPr lang="en-US" dirty="0" err="1">
                <a:solidFill>
                  <a:schemeClr val="tx1"/>
                </a:solidFill>
              </a:rPr>
              <a:t>aspirasi</a:t>
            </a:r>
            <a:r>
              <a:rPr lang="en-US" dirty="0">
                <a:solidFill>
                  <a:schemeClr val="tx1"/>
                </a:solidFill>
              </a:rPr>
              <a:t>, </a:t>
            </a:r>
            <a:r>
              <a:rPr lang="en-US" dirty="0" err="1">
                <a:solidFill>
                  <a:schemeClr val="tx1"/>
                </a:solidFill>
              </a:rPr>
              <a:t>kepentingan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kehendak</a:t>
            </a:r>
            <a:r>
              <a:rPr lang="en-US" dirty="0">
                <a:solidFill>
                  <a:schemeClr val="tx1"/>
                </a:solidFill>
              </a:rPr>
              <a:t> </a:t>
            </a:r>
            <a:r>
              <a:rPr lang="en-US" dirty="0" err="1">
                <a:solidFill>
                  <a:schemeClr val="tx1"/>
                </a:solidFill>
              </a:rPr>
              <a:t>masyarakat</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literatur</a:t>
            </a:r>
            <a:r>
              <a:rPr lang="en-US" dirty="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dimaknai</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kesenjangan</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apa</a:t>
            </a:r>
            <a:r>
              <a:rPr lang="en-US" dirty="0">
                <a:solidFill>
                  <a:schemeClr val="tx1"/>
                </a:solidFill>
              </a:rPr>
              <a:t> yang </a:t>
            </a:r>
            <a:r>
              <a:rPr lang="en-US" dirty="0" err="1">
                <a:solidFill>
                  <a:schemeClr val="tx1"/>
                </a:solidFill>
              </a:rPr>
              <a:t>terjadi</a:t>
            </a:r>
            <a:r>
              <a:rPr lang="en-US" dirty="0">
                <a:solidFill>
                  <a:schemeClr val="tx1"/>
                </a:solidFill>
              </a:rPr>
              <a:t>" (</a:t>
            </a:r>
            <a:r>
              <a:rPr lang="en-US" dirty="0" err="1">
                <a:solidFill>
                  <a:schemeClr val="tx1"/>
                </a:solidFill>
              </a:rPr>
              <a:t>realitas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apa</a:t>
            </a:r>
            <a:r>
              <a:rPr lang="en-US" dirty="0">
                <a:solidFill>
                  <a:schemeClr val="tx1"/>
                </a:solidFill>
              </a:rPr>
              <a:t> yang </a:t>
            </a:r>
            <a:r>
              <a:rPr lang="en-US" dirty="0" err="1">
                <a:solidFill>
                  <a:schemeClr val="tx1"/>
                </a:solidFill>
              </a:rPr>
              <a:t>seharusnya</a:t>
            </a:r>
            <a:r>
              <a:rPr lang="en-US" dirty="0">
                <a:solidFill>
                  <a:schemeClr val="tx1"/>
                </a:solidFill>
              </a:rPr>
              <a:t>" (</a:t>
            </a:r>
            <a:r>
              <a:rPr lang="en-US" dirty="0" err="1">
                <a:solidFill>
                  <a:schemeClr val="tx1"/>
                </a:solidFill>
              </a:rPr>
              <a:t>harapan</a:t>
            </a:r>
            <a:r>
              <a:rPr lang="en-US" dirty="0">
                <a:solidFill>
                  <a:schemeClr val="tx1"/>
                </a:solidFill>
              </a:rPr>
              <a:t>).</a:t>
            </a:r>
            <a:endParaRPr lang="id-ID"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pPr algn="l"/>
            <a:r>
              <a:rPr lang="en-US" sz="3200" b="1" dirty="0" err="1"/>
              <a:t>Urgensi</a:t>
            </a:r>
            <a:r>
              <a:rPr lang="en-US" sz="3200" b="1" dirty="0"/>
              <a:t> NA: </a:t>
            </a:r>
            <a:endParaRPr lang="id-ID" sz="3200" dirty="0"/>
          </a:p>
        </p:txBody>
      </p:sp>
      <p:sp>
        <p:nvSpPr>
          <p:cNvPr id="3" name="Content Placeholder 2"/>
          <p:cNvSpPr>
            <a:spLocks noGrp="1"/>
          </p:cNvSpPr>
          <p:nvPr>
            <p:ph idx="1"/>
          </p:nvPr>
        </p:nvSpPr>
        <p:spPr>
          <a:xfrm>
            <a:off x="457200" y="1142984"/>
            <a:ext cx="8229600" cy="4983179"/>
          </a:xfrm>
        </p:spPr>
        <p:txBody>
          <a:bodyPr>
            <a:normAutofit fontScale="92500" lnSpcReduction="10000"/>
          </a:bodyPr>
          <a:lstStyle/>
          <a:p>
            <a:pPr lvl="0"/>
            <a:r>
              <a:rPr lang="en-US" dirty="0" err="1"/>
              <a:t>Mendorong</a:t>
            </a:r>
            <a:r>
              <a:rPr lang="en-US" dirty="0"/>
              <a:t> </a:t>
            </a:r>
            <a:r>
              <a:rPr lang="en-US" dirty="0" err="1"/>
              <a:t>komitmen</a:t>
            </a:r>
            <a:r>
              <a:rPr lang="en-US" dirty="0"/>
              <a:t> </a:t>
            </a:r>
            <a:r>
              <a:rPr lang="en-US" dirty="0" err="1"/>
              <a:t>dan</a:t>
            </a:r>
            <a:r>
              <a:rPr lang="en-US" dirty="0"/>
              <a:t> </a:t>
            </a:r>
            <a:r>
              <a:rPr lang="en-US" dirty="0" err="1"/>
              <a:t>antusiasme</a:t>
            </a:r>
            <a:r>
              <a:rPr lang="en-US" dirty="0"/>
              <a:t> target </a:t>
            </a:r>
            <a:r>
              <a:rPr lang="en-US" dirty="0" err="1"/>
              <a:t>penerima</a:t>
            </a:r>
            <a:r>
              <a:rPr lang="en-US" dirty="0"/>
              <a:t> </a:t>
            </a:r>
            <a:r>
              <a:rPr lang="en-US" dirty="0" err="1"/>
              <a:t>manfaat</a:t>
            </a:r>
            <a:r>
              <a:rPr lang="en-US" dirty="0"/>
              <a:t>,</a:t>
            </a:r>
            <a:endParaRPr lang="id-ID" dirty="0"/>
          </a:p>
          <a:p>
            <a:pPr lvl="0"/>
            <a:r>
              <a:rPr lang="en-US" dirty="0"/>
              <a:t>NA </a:t>
            </a:r>
            <a:r>
              <a:rPr lang="en-US" dirty="0" err="1"/>
              <a:t>menghasilkan</a:t>
            </a:r>
            <a:r>
              <a:rPr lang="en-US" dirty="0"/>
              <a:t> data </a:t>
            </a:r>
            <a:r>
              <a:rPr lang="en-US" dirty="0" err="1"/>
              <a:t>untuk</a:t>
            </a:r>
            <a:r>
              <a:rPr lang="en-US" dirty="0"/>
              <a:t> </a:t>
            </a:r>
            <a:r>
              <a:rPr lang="en-US" dirty="0" err="1"/>
              <a:t>mengembangkan</a:t>
            </a:r>
            <a:r>
              <a:rPr lang="en-US" dirty="0"/>
              <a:t> </a:t>
            </a:r>
            <a:r>
              <a:rPr lang="en-US" dirty="0" err="1"/>
              <a:t>indikator</a:t>
            </a:r>
            <a:r>
              <a:rPr lang="en-US" dirty="0"/>
              <a:t> </a:t>
            </a:r>
            <a:r>
              <a:rPr lang="en-US" dirty="0" err="1"/>
              <a:t>evaluasi</a:t>
            </a:r>
            <a:r>
              <a:rPr lang="en-US" dirty="0"/>
              <a:t>,</a:t>
            </a:r>
            <a:endParaRPr lang="id-ID" dirty="0"/>
          </a:p>
          <a:p>
            <a:pPr lvl="0"/>
            <a:r>
              <a:rPr lang="en-US" dirty="0"/>
              <a:t>NA </a:t>
            </a:r>
            <a:r>
              <a:rPr lang="en-US" dirty="0" err="1"/>
              <a:t>mendorong</a:t>
            </a:r>
            <a:r>
              <a:rPr lang="en-US" dirty="0"/>
              <a:t> </a:t>
            </a:r>
            <a:r>
              <a:rPr lang="en-US" dirty="0" err="1"/>
              <a:t>komunitas</a:t>
            </a:r>
            <a:r>
              <a:rPr lang="en-US" dirty="0"/>
              <a:t> agar </a:t>
            </a:r>
            <a:r>
              <a:rPr lang="en-US" dirty="0" err="1"/>
              <a:t>merasa</a:t>
            </a:r>
            <a:r>
              <a:rPr lang="en-US" dirty="0"/>
              <a:t> </a:t>
            </a:r>
            <a:r>
              <a:rPr lang="en-US" dirty="0" err="1"/>
              <a:t>memiliki</a:t>
            </a:r>
            <a:r>
              <a:rPr lang="en-US" dirty="0"/>
              <a:t> pro</a:t>
            </a:r>
            <a:r>
              <a:rPr lang="id-ID" dirty="0"/>
              <a:t>ram</a:t>
            </a:r>
            <a:r>
              <a:rPr lang="en-US" dirty="0"/>
              <a:t>,</a:t>
            </a:r>
            <a:endParaRPr lang="id-ID" dirty="0"/>
          </a:p>
          <a:p>
            <a:pPr lvl="0"/>
            <a:r>
              <a:rPr lang="en-US" dirty="0" err="1"/>
              <a:t>Sebagai</a:t>
            </a:r>
            <a:r>
              <a:rPr lang="en-US" dirty="0"/>
              <a:t> </a:t>
            </a:r>
            <a:r>
              <a:rPr lang="en-US" dirty="0" err="1"/>
              <a:t>sebuah</a:t>
            </a:r>
            <a:r>
              <a:rPr lang="en-US" dirty="0"/>
              <a:t> </a:t>
            </a:r>
            <a:r>
              <a:rPr lang="en-US" dirty="0" err="1"/>
              <a:t>sistem</a:t>
            </a:r>
            <a:r>
              <a:rPr lang="en-US" dirty="0"/>
              <a:t> </a:t>
            </a:r>
            <a:r>
              <a:rPr lang="en-US" dirty="0" err="1"/>
              <a:t>penyelidikan</a:t>
            </a:r>
            <a:r>
              <a:rPr lang="en-US" dirty="0"/>
              <a:t> </a:t>
            </a:r>
            <a:r>
              <a:rPr lang="en-US" dirty="0" err="1"/>
              <a:t>efektif</a:t>
            </a:r>
            <a:r>
              <a:rPr lang="en-US" dirty="0"/>
              <a:t> yang </a:t>
            </a:r>
            <a:r>
              <a:rPr lang="en-US" dirty="0" err="1"/>
              <a:t>memberikan</a:t>
            </a:r>
            <a:r>
              <a:rPr lang="en-US" dirty="0"/>
              <a:t> </a:t>
            </a:r>
            <a:r>
              <a:rPr lang="en-US" dirty="0" err="1"/>
              <a:t>informasi</a:t>
            </a:r>
            <a:r>
              <a:rPr lang="en-US" dirty="0"/>
              <a:t> </a:t>
            </a:r>
            <a:r>
              <a:rPr lang="en-US" dirty="0" err="1"/>
              <a:t>bagi</a:t>
            </a:r>
            <a:r>
              <a:rPr lang="en-US" dirty="0"/>
              <a:t> </a:t>
            </a:r>
            <a:r>
              <a:rPr lang="en-US" dirty="0" err="1"/>
              <a:t>pembuat</a:t>
            </a:r>
            <a:r>
              <a:rPr lang="en-US" dirty="0"/>
              <a:t> </a:t>
            </a:r>
            <a:r>
              <a:rPr lang="en-US" dirty="0" err="1"/>
              <a:t>keputusan</a:t>
            </a:r>
            <a:r>
              <a:rPr lang="en-US" dirty="0"/>
              <a:t>,</a:t>
            </a:r>
            <a:endParaRPr lang="id-ID" dirty="0"/>
          </a:p>
          <a:p>
            <a:pPr lvl="0"/>
            <a:r>
              <a:rPr lang="en-US" dirty="0"/>
              <a:t>NA </a:t>
            </a:r>
            <a:r>
              <a:rPr lang="en-US" dirty="0" err="1"/>
              <a:t>menjawab</a:t>
            </a:r>
            <a:r>
              <a:rPr lang="en-US" dirty="0"/>
              <a:t> </a:t>
            </a:r>
            <a:r>
              <a:rPr lang="en-US" dirty="0" err="1"/>
              <a:t>siapa</a:t>
            </a:r>
            <a:r>
              <a:rPr lang="en-US" dirty="0"/>
              <a:t> </a:t>
            </a:r>
            <a:r>
              <a:rPr lang="en-US" dirty="0" err="1"/>
              <a:t>membutuhkan</a:t>
            </a:r>
            <a:r>
              <a:rPr lang="en-US" dirty="0"/>
              <a:t> </a:t>
            </a:r>
            <a:r>
              <a:rPr lang="en-US" dirty="0" err="1"/>
              <a:t>apa</a:t>
            </a:r>
            <a:r>
              <a:rPr lang="en-US" dirty="0"/>
              <a:t> yang </a:t>
            </a:r>
            <a:r>
              <a:rPr lang="en-US" dirty="0" err="1"/>
              <a:t>didefinisikan</a:t>
            </a:r>
            <a:r>
              <a:rPr lang="en-US" dirty="0"/>
              <a:t> </a:t>
            </a:r>
            <a:r>
              <a:rPr lang="en-US" dirty="0" err="1"/>
              <a:t>oleh</a:t>
            </a:r>
            <a:r>
              <a:rPr lang="en-US" dirty="0"/>
              <a:t> </a:t>
            </a:r>
            <a:r>
              <a:rPr lang="en-US" dirty="0" err="1"/>
              <a:t>siapa</a:t>
            </a:r>
            <a:r>
              <a:rPr lang="en-US" dirty="0"/>
              <a:t>.</a:t>
            </a:r>
            <a:endParaRPr lang="id-ID" dirty="0"/>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714379"/>
          </a:xfrm>
        </p:spPr>
        <p:txBody>
          <a:bodyPr>
            <a:normAutofit fontScale="90000"/>
          </a:bodyPr>
          <a:lstStyle/>
          <a:p>
            <a:pPr algn="l"/>
            <a:r>
              <a:rPr lang="fi-FI" dirty="0"/>
              <a:t> </a:t>
            </a:r>
            <a:r>
              <a:rPr lang="fi-FI" b="1" dirty="0">
                <a:solidFill>
                  <a:srgbClr val="FF0000"/>
                </a:solidFill>
              </a:rPr>
              <a:t>1. Pengertian</a:t>
            </a:r>
            <a:endParaRPr lang="id-ID" dirty="0">
              <a:solidFill>
                <a:srgbClr val="FF0000"/>
              </a:solidFill>
            </a:endParaRPr>
          </a:p>
        </p:txBody>
      </p:sp>
      <p:sp>
        <p:nvSpPr>
          <p:cNvPr id="3" name="Subtitle 2"/>
          <p:cNvSpPr>
            <a:spLocks noGrp="1"/>
          </p:cNvSpPr>
          <p:nvPr>
            <p:ph type="subTitle" idx="1"/>
          </p:nvPr>
        </p:nvSpPr>
        <p:spPr>
          <a:xfrm>
            <a:off x="1000100" y="1571612"/>
            <a:ext cx="6772300" cy="4067188"/>
          </a:xfrm>
        </p:spPr>
        <p:txBody>
          <a:bodyPr>
            <a:normAutofit fontScale="77500" lnSpcReduction="20000"/>
          </a:bodyPr>
          <a:lstStyle/>
          <a:p>
            <a:pPr algn="l"/>
            <a:r>
              <a:rPr lang="fi-FI" b="1" dirty="0"/>
              <a:t>SMP umumnya dipahami sebagai sebuah cara (metode) pengelolaan pro</a:t>
            </a:r>
            <a:r>
              <a:rPr lang="id-ID" b="1" dirty="0"/>
              <a:t>gram</a:t>
            </a:r>
            <a:r>
              <a:rPr lang="fi-FI" b="1" dirty="0"/>
              <a:t> mulai dari perencanaan, pelaksanaan dan evaluasi yang mengikuti sekuensi dalam bentuk daur ulang (siklus). </a:t>
            </a:r>
            <a:endParaRPr lang="id-ID" b="1" dirty="0"/>
          </a:p>
          <a:p>
            <a:pPr algn="l"/>
            <a:endParaRPr lang="id-ID" b="1" dirty="0"/>
          </a:p>
          <a:p>
            <a:pPr algn="l"/>
            <a:r>
              <a:rPr lang="fi-FI" b="1" dirty="0"/>
              <a:t>Siklus dimulai dari identifikasi sebuah ide (gagasan awal) dan mengembangkan gagasan ke dalam rencana kerja yang dapat dilaksanakan dan dievaluasi. Sejumlah gagasan awal di dalam konteks empirik (sosial, politik, ekonomi, budaya, dll) yang dihadapi oleh masyarakat. </a:t>
            </a:r>
            <a:endParaRPr lang="id-ID"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571612"/>
            <a:ext cx="6400800" cy="4067188"/>
          </a:xfrm>
        </p:spPr>
        <p:txBody>
          <a:bodyPr>
            <a:normAutofit fontScale="62500" lnSpcReduction="20000"/>
          </a:bodyPr>
          <a:lstStyle/>
          <a:p>
            <a:pPr algn="l"/>
            <a:r>
              <a:rPr lang="en-US" sz="5100" b="1" dirty="0"/>
              <a:t>NA yang </a:t>
            </a:r>
            <a:r>
              <a:rPr lang="en-US" sz="5100" b="1" dirty="0" err="1"/>
              <a:t>sistematis</a:t>
            </a:r>
            <a:r>
              <a:rPr lang="en-US" sz="5100" b="1" dirty="0"/>
              <a:t> </a:t>
            </a:r>
            <a:r>
              <a:rPr lang="en-US" sz="5100" b="1" dirty="0" err="1"/>
              <a:t>terdiri</a:t>
            </a:r>
            <a:r>
              <a:rPr lang="en-US" sz="5100" b="1" dirty="0"/>
              <a:t> </a:t>
            </a:r>
            <a:r>
              <a:rPr lang="en-US" sz="5100" b="1" dirty="0" err="1"/>
              <a:t>dari</a:t>
            </a:r>
            <a:r>
              <a:rPr lang="en-US" sz="5100" b="1" dirty="0"/>
              <a:t> </a:t>
            </a:r>
            <a:r>
              <a:rPr lang="en-US" sz="5100" b="1" dirty="0" err="1"/>
              <a:t>beberapa</a:t>
            </a:r>
            <a:r>
              <a:rPr lang="en-US" sz="5100" b="1" dirty="0"/>
              <a:t> </a:t>
            </a:r>
            <a:r>
              <a:rPr lang="en-US" sz="5100" b="1" dirty="0" err="1"/>
              <a:t>tahapan</a:t>
            </a:r>
            <a:r>
              <a:rPr lang="en-US" sz="5100" b="1" dirty="0"/>
              <a:t>: </a:t>
            </a:r>
            <a:endParaRPr lang="id-ID" sz="5100" dirty="0"/>
          </a:p>
          <a:p>
            <a:pPr marL="449263" lvl="0" indent="-449263" algn="l">
              <a:buFont typeface="Wingdings" pitchFamily="2" charset="2"/>
              <a:buChar char="§"/>
            </a:pPr>
            <a:r>
              <a:rPr lang="en-US" sz="5100" dirty="0" err="1"/>
              <a:t>Identifikasi</a:t>
            </a:r>
            <a:r>
              <a:rPr lang="en-US" sz="5100" dirty="0"/>
              <a:t> </a:t>
            </a:r>
            <a:r>
              <a:rPr lang="en-US" sz="5100" dirty="0" err="1"/>
              <a:t>kebutuhan</a:t>
            </a:r>
            <a:r>
              <a:rPr lang="en-US" sz="5100" dirty="0"/>
              <a:t>,</a:t>
            </a:r>
            <a:endParaRPr lang="id-ID" sz="5100" dirty="0"/>
          </a:p>
          <a:p>
            <a:pPr marL="449263" lvl="0" indent="-449263" algn="l">
              <a:buFont typeface="Wingdings" pitchFamily="2" charset="2"/>
              <a:buChar char="§"/>
            </a:pPr>
            <a:r>
              <a:rPr lang="en-US" sz="5100" dirty="0" err="1"/>
              <a:t>Penyusunan</a:t>
            </a:r>
            <a:r>
              <a:rPr lang="en-US" sz="5100" dirty="0"/>
              <a:t> </a:t>
            </a:r>
            <a:r>
              <a:rPr lang="en-US" sz="5100" dirty="0" err="1"/>
              <a:t>prioritas</a:t>
            </a:r>
            <a:r>
              <a:rPr lang="en-US" sz="5100" dirty="0"/>
              <a:t> </a:t>
            </a:r>
            <a:r>
              <a:rPr lang="en-US" sz="5100" dirty="0" err="1"/>
              <a:t>kebutuhan</a:t>
            </a:r>
            <a:r>
              <a:rPr lang="en-US" sz="5100" dirty="0"/>
              <a:t>,</a:t>
            </a:r>
            <a:endParaRPr lang="id-ID" sz="5100" dirty="0"/>
          </a:p>
          <a:p>
            <a:pPr marL="449263" lvl="0" indent="-449263" algn="l">
              <a:buFont typeface="Wingdings" pitchFamily="2" charset="2"/>
              <a:buChar char="§"/>
            </a:pPr>
            <a:r>
              <a:rPr lang="en-US" sz="5100" dirty="0" err="1"/>
              <a:t>Kategorisasi</a:t>
            </a:r>
            <a:r>
              <a:rPr lang="en-US" sz="5100" dirty="0"/>
              <a:t> level </a:t>
            </a:r>
            <a:r>
              <a:rPr lang="en-US" sz="5100" dirty="0" err="1"/>
              <a:t>kebutuhan</a:t>
            </a:r>
            <a:r>
              <a:rPr lang="en-US" sz="5100" dirty="0"/>
              <a:t>,</a:t>
            </a:r>
            <a:endParaRPr lang="id-ID" sz="5100" dirty="0"/>
          </a:p>
          <a:p>
            <a:pPr marL="449263" indent="-449263" algn="l">
              <a:buFont typeface="Wingdings" pitchFamily="2" charset="2"/>
              <a:buChar char="§"/>
            </a:pPr>
            <a:r>
              <a:rPr lang="en-US" sz="5100" dirty="0" err="1"/>
              <a:t>Mengambil</a:t>
            </a:r>
            <a:r>
              <a:rPr lang="en-US" sz="5100" dirty="0"/>
              <a:t> </a:t>
            </a:r>
            <a:r>
              <a:rPr lang="en-US" sz="5100" dirty="0" err="1"/>
              <a:t>keputusan</a:t>
            </a:r>
            <a:r>
              <a:rPr lang="en-US" sz="5100" dirty="0"/>
              <a:t> </a:t>
            </a:r>
            <a:r>
              <a:rPr lang="en-US" sz="5100" dirty="0" err="1"/>
              <a:t>tentang</a:t>
            </a:r>
            <a:r>
              <a:rPr lang="en-US" sz="5100" dirty="0"/>
              <a:t> </a:t>
            </a:r>
            <a:r>
              <a:rPr lang="en-US" sz="5100" dirty="0" err="1"/>
              <a:t>kebutuhan</a:t>
            </a:r>
            <a:r>
              <a:rPr lang="en-US" sz="5100" dirty="0"/>
              <a:t> yang </a:t>
            </a:r>
            <a:r>
              <a:rPr lang="en-US" sz="5100" dirty="0" err="1"/>
              <a:t>akan</a:t>
            </a:r>
            <a:r>
              <a:rPr lang="en-US" sz="5100" dirty="0"/>
              <a:t> </a:t>
            </a:r>
            <a:r>
              <a:rPr lang="en-US" sz="5100" dirty="0" err="1"/>
              <a:t>ditembak</a:t>
            </a:r>
            <a:r>
              <a:rPr lang="en-US" dirty="0"/>
              <a:t>,</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357166"/>
            <a:ext cx="7772400" cy="857256"/>
          </a:xfrm>
        </p:spPr>
        <p:txBody>
          <a:bodyPr>
            <a:normAutofit/>
          </a:bodyPr>
          <a:lstStyle/>
          <a:p>
            <a:pPr lvl="0" algn="l"/>
            <a:r>
              <a:rPr lang="id-ID" sz="3200" b="1" dirty="0">
                <a:solidFill>
                  <a:srgbClr val="FF0000"/>
                </a:solidFill>
              </a:rPr>
              <a:t>3. </a:t>
            </a:r>
            <a:r>
              <a:rPr lang="en-US" sz="3200" b="1" dirty="0" err="1">
                <a:solidFill>
                  <a:srgbClr val="FF0000"/>
                </a:solidFill>
              </a:rPr>
              <a:t>Formulasi</a:t>
            </a:r>
            <a:r>
              <a:rPr lang="en-US" sz="3200" b="1" dirty="0">
                <a:solidFill>
                  <a:srgbClr val="FF0000"/>
                </a:solidFill>
              </a:rPr>
              <a:t> </a:t>
            </a:r>
            <a:endParaRPr lang="id-ID" sz="3200" dirty="0">
              <a:solidFill>
                <a:srgbClr val="FF0000"/>
              </a:solidFill>
            </a:endParaRPr>
          </a:p>
        </p:txBody>
      </p:sp>
      <p:sp>
        <p:nvSpPr>
          <p:cNvPr id="3" name="Subtitle 2"/>
          <p:cNvSpPr>
            <a:spLocks noGrp="1"/>
          </p:cNvSpPr>
          <p:nvPr>
            <p:ph type="subTitle" idx="1"/>
          </p:nvPr>
        </p:nvSpPr>
        <p:spPr>
          <a:xfrm>
            <a:off x="1371600" y="1857364"/>
            <a:ext cx="6400800" cy="3781436"/>
          </a:xfrm>
        </p:spPr>
        <p:txBody>
          <a:bodyPr>
            <a:normAutofit fontScale="77500" lnSpcReduction="20000"/>
          </a:bodyPr>
          <a:lstStyle/>
          <a:p>
            <a:pPr marL="360363" lvl="0" indent="-360363" algn="l">
              <a:buFont typeface="Wingdings" pitchFamily="2" charset="2"/>
              <a:buChar char="§"/>
            </a:pPr>
            <a:r>
              <a:rPr lang="en-US" dirty="0" err="1">
                <a:solidFill>
                  <a:schemeClr val="tx1"/>
                </a:solidFill>
              </a:rPr>
              <a:t>Hasil</a:t>
            </a:r>
            <a:r>
              <a:rPr lang="en-US" dirty="0">
                <a:solidFill>
                  <a:schemeClr val="tx1"/>
                </a:solidFill>
              </a:rPr>
              <a:t> </a:t>
            </a:r>
            <a:r>
              <a:rPr lang="en-US" dirty="0" err="1">
                <a:solidFill>
                  <a:schemeClr val="tx1"/>
                </a:solidFill>
              </a:rPr>
              <a:t>pemrograman</a:t>
            </a:r>
            <a:r>
              <a:rPr lang="en-US" dirty="0">
                <a:solidFill>
                  <a:schemeClr val="tx1"/>
                </a:solidFill>
              </a:rPr>
              <a:t>, </a:t>
            </a:r>
            <a:r>
              <a:rPr lang="en-US" i="1" dirty="0">
                <a:solidFill>
                  <a:schemeClr val="tx1"/>
                </a:solidFill>
              </a:rPr>
              <a:t>need assessment</a:t>
            </a:r>
            <a:r>
              <a:rPr lang="en-US" dirty="0">
                <a:solidFill>
                  <a:schemeClr val="tx1"/>
                </a:solidFill>
              </a:rPr>
              <a:t> </a:t>
            </a:r>
            <a:r>
              <a:rPr lang="en-US" dirty="0" err="1">
                <a:solidFill>
                  <a:schemeClr val="tx1"/>
                </a:solidFill>
              </a:rPr>
              <a:t>ataupun</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kelayakan</a:t>
            </a:r>
            <a:r>
              <a:rPr lang="en-US" dirty="0">
                <a:solidFill>
                  <a:schemeClr val="tx1"/>
                </a:solidFill>
              </a:rPr>
              <a:t> </a:t>
            </a:r>
            <a:r>
              <a:rPr lang="en-US" dirty="0" err="1">
                <a:solidFill>
                  <a:schemeClr val="tx1"/>
                </a:solidFill>
              </a:rPr>
              <a:t>disusun</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bentuk</a:t>
            </a:r>
            <a:r>
              <a:rPr lang="en-US" dirty="0">
                <a:solidFill>
                  <a:schemeClr val="tx1"/>
                </a:solidFill>
              </a:rPr>
              <a:t> </a:t>
            </a:r>
            <a:r>
              <a:rPr lang="en-US" i="1" dirty="0">
                <a:solidFill>
                  <a:schemeClr val="tx1"/>
                </a:solidFill>
              </a:rPr>
              <a:t>Term of Reference</a:t>
            </a:r>
            <a:r>
              <a:rPr lang="en-US" dirty="0">
                <a:solidFill>
                  <a:schemeClr val="tx1"/>
                </a:solidFill>
              </a:rPr>
              <a:t> (TOR),</a:t>
            </a:r>
            <a:endParaRPr lang="id-ID" dirty="0">
              <a:solidFill>
                <a:schemeClr val="tx1"/>
              </a:solidFill>
            </a:endParaRPr>
          </a:p>
          <a:p>
            <a:pPr marL="360363" lvl="0" indent="-360363" algn="l">
              <a:buFont typeface="Wingdings" pitchFamily="2" charset="2"/>
              <a:buChar char="§"/>
            </a:pPr>
            <a:r>
              <a:rPr lang="en-US" dirty="0">
                <a:solidFill>
                  <a:schemeClr val="tx1"/>
                </a:solidFill>
              </a:rPr>
              <a:t>TOR </a:t>
            </a:r>
            <a:r>
              <a:rPr lang="en-US" dirty="0" err="1">
                <a:solidFill>
                  <a:schemeClr val="tx1"/>
                </a:solidFill>
              </a:rPr>
              <a:t>dikembangkan</a:t>
            </a:r>
            <a:r>
              <a:rPr lang="en-US" dirty="0">
                <a:solidFill>
                  <a:schemeClr val="tx1"/>
                </a:solidFill>
              </a:rPr>
              <a:t> </a:t>
            </a:r>
            <a:r>
              <a:rPr lang="en-US" dirty="0" err="1">
                <a:solidFill>
                  <a:schemeClr val="tx1"/>
                </a:solidFill>
              </a:rPr>
              <a:t>menjadi</a:t>
            </a:r>
            <a:r>
              <a:rPr lang="en-US" dirty="0">
                <a:solidFill>
                  <a:schemeClr val="tx1"/>
                </a:solidFill>
              </a:rPr>
              <a:t> proposal </a:t>
            </a:r>
            <a:r>
              <a:rPr lang="en-US" dirty="0" err="1">
                <a:solidFill>
                  <a:schemeClr val="tx1"/>
                </a:solidFill>
              </a:rPr>
              <a:t>proyek</a:t>
            </a:r>
            <a:endParaRPr lang="id-ID" dirty="0">
              <a:solidFill>
                <a:schemeClr val="tx1"/>
              </a:solidFill>
            </a:endParaRPr>
          </a:p>
          <a:p>
            <a:pPr marL="360363" lvl="0" indent="-360363" algn="l">
              <a:buFont typeface="Wingdings" pitchFamily="2" charset="2"/>
              <a:buChar char="§"/>
            </a:pPr>
            <a:r>
              <a:rPr lang="en-US" dirty="0" err="1">
                <a:solidFill>
                  <a:schemeClr val="tx1"/>
                </a:solidFill>
              </a:rPr>
              <a:t>Penerima</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dan</a:t>
            </a:r>
            <a:r>
              <a:rPr lang="en-US" dirty="0">
                <a:solidFill>
                  <a:schemeClr val="tx1"/>
                </a:solidFill>
              </a:rPr>
              <a:t> </a:t>
            </a:r>
            <a:r>
              <a:rPr lang="en-US" i="1" dirty="0">
                <a:solidFill>
                  <a:schemeClr val="tx1"/>
                </a:solidFill>
              </a:rPr>
              <a:t>stake holder</a:t>
            </a:r>
            <a:r>
              <a:rPr lang="en-US" dirty="0">
                <a:solidFill>
                  <a:schemeClr val="tx1"/>
                </a:solidFill>
              </a:rPr>
              <a:t> </a:t>
            </a:r>
            <a:r>
              <a:rPr lang="en-US" dirty="0" err="1">
                <a:solidFill>
                  <a:schemeClr val="tx1"/>
                </a:solidFill>
              </a:rPr>
              <a:t>berpartisipasi</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menyusun</a:t>
            </a:r>
            <a:r>
              <a:rPr lang="en-US" dirty="0">
                <a:solidFill>
                  <a:schemeClr val="tx1"/>
                </a:solidFill>
              </a:rPr>
              <a:t> proposal, </a:t>
            </a:r>
            <a:r>
              <a:rPr lang="en-US" dirty="0" err="1">
                <a:solidFill>
                  <a:schemeClr val="tx1"/>
                </a:solidFill>
              </a:rPr>
              <a:t>terutama</a:t>
            </a:r>
            <a:r>
              <a:rPr lang="en-US" dirty="0">
                <a:solidFill>
                  <a:schemeClr val="tx1"/>
                </a:solidFill>
              </a:rPr>
              <a:t> </a:t>
            </a:r>
            <a:r>
              <a:rPr lang="en-US" dirty="0" err="1">
                <a:solidFill>
                  <a:schemeClr val="tx1"/>
                </a:solidFill>
              </a:rPr>
              <a:t>ikut</a:t>
            </a:r>
            <a:r>
              <a:rPr lang="en-US" dirty="0">
                <a:solidFill>
                  <a:schemeClr val="tx1"/>
                </a:solidFill>
              </a:rPr>
              <a:t> </a:t>
            </a:r>
            <a:r>
              <a:rPr lang="en-US" dirty="0" err="1">
                <a:solidFill>
                  <a:schemeClr val="tx1"/>
                </a:solidFill>
              </a:rPr>
              <a:t>menilai</a:t>
            </a:r>
            <a:r>
              <a:rPr lang="en-US" dirty="0">
                <a:solidFill>
                  <a:schemeClr val="tx1"/>
                </a:solidFill>
              </a:rPr>
              <a:t> </a:t>
            </a:r>
            <a:r>
              <a:rPr lang="en-US" dirty="0" err="1">
                <a:solidFill>
                  <a:schemeClr val="tx1"/>
                </a:solidFill>
              </a:rPr>
              <a:t>fisibilitas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keberlanjutan</a:t>
            </a:r>
            <a:r>
              <a:rPr lang="en-US" dirty="0">
                <a:solidFill>
                  <a:schemeClr val="tx1"/>
                </a:solidFill>
              </a:rPr>
              <a:t>, </a:t>
            </a:r>
            <a:endParaRPr lang="id-ID" dirty="0">
              <a:solidFill>
                <a:schemeClr val="tx1"/>
              </a:solidFill>
            </a:endParaRPr>
          </a:p>
          <a:p>
            <a:pPr marL="360363" lvl="0" indent="-360363" algn="l">
              <a:buFont typeface="Wingdings" pitchFamily="2" charset="2"/>
              <a:buChar char="§"/>
            </a:pPr>
            <a:r>
              <a:rPr lang="en-US" dirty="0" err="1">
                <a:solidFill>
                  <a:schemeClr val="tx1"/>
                </a:solidFill>
              </a:rPr>
              <a:t>Keputusan</a:t>
            </a:r>
            <a:r>
              <a:rPr lang="en-US" dirty="0">
                <a:solidFill>
                  <a:schemeClr val="tx1"/>
                </a:solidFill>
              </a:rPr>
              <a:t> </a:t>
            </a:r>
            <a:r>
              <a:rPr lang="en-US" dirty="0" err="1">
                <a:solidFill>
                  <a:schemeClr val="tx1"/>
                </a:solidFill>
              </a:rPr>
              <a:t>diambil</a:t>
            </a:r>
            <a:r>
              <a:rPr lang="en-US" dirty="0">
                <a:solidFill>
                  <a:schemeClr val="tx1"/>
                </a:solidFill>
              </a:rPr>
              <a:t> </a:t>
            </a:r>
            <a:r>
              <a:rPr lang="en-US" dirty="0" err="1">
                <a:solidFill>
                  <a:schemeClr val="tx1"/>
                </a:solidFill>
              </a:rPr>
              <a:t>bersama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merumuskan</a:t>
            </a:r>
            <a:r>
              <a:rPr lang="en-US" dirty="0">
                <a:solidFill>
                  <a:schemeClr val="tx1"/>
                </a:solidFill>
              </a:rPr>
              <a:t> </a:t>
            </a:r>
            <a:r>
              <a:rPr lang="en-US" dirty="0" err="1">
                <a:solidFill>
                  <a:schemeClr val="tx1"/>
                </a:solidFill>
              </a:rPr>
              <a:t>penganggaran</a:t>
            </a:r>
            <a:r>
              <a:rPr lang="en-US" dirty="0">
                <a:solidFill>
                  <a:schemeClr val="tx1"/>
                </a:solidFill>
              </a:rPr>
              <a:t> proposal</a:t>
            </a:r>
            <a:r>
              <a:rPr lang="en-US" dirty="0"/>
              <a:t>.</a:t>
            </a:r>
            <a:endParaRPr lang="id-ID" dirty="0"/>
          </a:p>
          <a:p>
            <a:pPr algn="l"/>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solidFill>
                  <a:srgbClr val="FF0000"/>
                </a:solidFill>
              </a:rPr>
              <a:t>4.   </a:t>
            </a:r>
            <a:r>
              <a:rPr lang="en-US" sz="3200" b="1" dirty="0" err="1">
                <a:solidFill>
                  <a:srgbClr val="FF0000"/>
                </a:solidFill>
              </a:rPr>
              <a:t>Penganggaran</a:t>
            </a:r>
            <a:endParaRPr lang="id-ID" sz="3200" dirty="0">
              <a:solidFill>
                <a:srgbClr val="FF0000"/>
              </a:solidFill>
            </a:endParaRPr>
          </a:p>
        </p:txBody>
      </p:sp>
      <p:sp>
        <p:nvSpPr>
          <p:cNvPr id="3" name="Content Placeholder 2"/>
          <p:cNvSpPr>
            <a:spLocks noGrp="1"/>
          </p:cNvSpPr>
          <p:nvPr>
            <p:ph idx="1"/>
          </p:nvPr>
        </p:nvSpPr>
        <p:spPr/>
        <p:txBody>
          <a:bodyPr/>
          <a:lstStyle/>
          <a:p>
            <a:pPr lvl="0"/>
            <a:r>
              <a:rPr lang="en-US" dirty="0"/>
              <a:t>Proposal </a:t>
            </a:r>
            <a:r>
              <a:rPr lang="en-US" dirty="0" err="1"/>
              <a:t>lengkap</a:t>
            </a:r>
            <a:r>
              <a:rPr lang="en-US" dirty="0"/>
              <a:t> </a:t>
            </a:r>
            <a:r>
              <a:rPr lang="en-US" dirty="0" err="1"/>
              <a:t>diajukan</a:t>
            </a:r>
            <a:r>
              <a:rPr lang="en-US" dirty="0"/>
              <a:t> </a:t>
            </a:r>
            <a:r>
              <a:rPr lang="en-US" dirty="0" err="1"/>
              <a:t>ke</a:t>
            </a:r>
            <a:r>
              <a:rPr lang="en-US" dirty="0"/>
              <a:t> </a:t>
            </a:r>
            <a:r>
              <a:rPr lang="en-US" dirty="0" err="1"/>
              <a:t>lembaga</a:t>
            </a:r>
            <a:r>
              <a:rPr lang="en-US" dirty="0"/>
              <a:t> donor </a:t>
            </a:r>
            <a:r>
              <a:rPr lang="en-US" dirty="0" err="1"/>
              <a:t>untuk</a:t>
            </a:r>
            <a:r>
              <a:rPr lang="en-US" dirty="0"/>
              <a:t> </a:t>
            </a:r>
            <a:r>
              <a:rPr lang="en-US" dirty="0" err="1"/>
              <a:t>memperoleh</a:t>
            </a:r>
            <a:r>
              <a:rPr lang="en-US" dirty="0"/>
              <a:t> </a:t>
            </a:r>
            <a:r>
              <a:rPr lang="en-US" dirty="0" err="1"/>
              <a:t>bantuan</a:t>
            </a:r>
            <a:r>
              <a:rPr lang="en-US" dirty="0"/>
              <a:t>,</a:t>
            </a:r>
            <a:endParaRPr lang="id-ID" dirty="0"/>
          </a:p>
          <a:p>
            <a:pPr lvl="0"/>
            <a:r>
              <a:rPr lang="fi-FI" dirty="0"/>
              <a:t>Lembaga donor akan melakukan seleksi sampai membuat keputusan,</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642941"/>
          </a:xfrm>
        </p:spPr>
        <p:txBody>
          <a:bodyPr>
            <a:normAutofit/>
          </a:bodyPr>
          <a:lstStyle/>
          <a:p>
            <a:pPr algn="l"/>
            <a:r>
              <a:rPr lang="en-US" sz="3200" b="1" dirty="0">
                <a:solidFill>
                  <a:srgbClr val="FF0000"/>
                </a:solidFill>
              </a:rPr>
              <a:t>5.  </a:t>
            </a:r>
            <a:r>
              <a:rPr lang="en-US" sz="3200" b="1" dirty="0" err="1">
                <a:solidFill>
                  <a:srgbClr val="FF0000"/>
                </a:solidFill>
              </a:rPr>
              <a:t>Implementasi</a:t>
            </a:r>
            <a:endParaRPr lang="id-ID" sz="3200" dirty="0">
              <a:solidFill>
                <a:srgbClr val="FF0000"/>
              </a:solidFill>
            </a:endParaRPr>
          </a:p>
        </p:txBody>
      </p:sp>
      <p:sp>
        <p:nvSpPr>
          <p:cNvPr id="3" name="Subtitle 2"/>
          <p:cNvSpPr>
            <a:spLocks noGrp="1"/>
          </p:cNvSpPr>
          <p:nvPr>
            <p:ph type="subTitle" idx="1"/>
          </p:nvPr>
        </p:nvSpPr>
        <p:spPr>
          <a:xfrm>
            <a:off x="1371600" y="1785926"/>
            <a:ext cx="6400800" cy="3852874"/>
          </a:xfrm>
        </p:spPr>
        <p:txBody>
          <a:bodyPr>
            <a:normAutofit fontScale="92500" lnSpcReduction="20000"/>
          </a:bodyPr>
          <a:lstStyle/>
          <a:p>
            <a:pPr marL="360363" lvl="0" indent="-360363" algn="l">
              <a:buFont typeface="Wingdings" pitchFamily="2" charset="2"/>
              <a:buChar char="§"/>
            </a:pPr>
            <a:r>
              <a:rPr lang="en-US" dirty="0">
                <a:solidFill>
                  <a:schemeClr val="tx1"/>
                </a:solidFill>
              </a:rPr>
              <a:t>Pro</a:t>
            </a:r>
            <a:r>
              <a:rPr lang="id-ID" dirty="0">
                <a:solidFill>
                  <a:schemeClr val="tx1"/>
                </a:solidFill>
              </a:rPr>
              <a:t>gam</a:t>
            </a:r>
            <a:r>
              <a:rPr lang="en-US" dirty="0">
                <a:solidFill>
                  <a:schemeClr val="tx1"/>
                </a:solidFill>
              </a:rPr>
              <a:t> </a:t>
            </a:r>
            <a:r>
              <a:rPr lang="en-US" dirty="0" err="1">
                <a:solidFill>
                  <a:schemeClr val="tx1"/>
                </a:solidFill>
              </a:rPr>
              <a:t>dijalankan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dimobilisasi</a:t>
            </a:r>
            <a:endParaRPr lang="id-ID" dirty="0">
              <a:solidFill>
                <a:schemeClr val="tx1"/>
              </a:solidFill>
            </a:endParaRPr>
          </a:p>
          <a:p>
            <a:pPr marL="360363" lvl="0" indent="-360363" algn="l">
              <a:buFont typeface="Wingdings" pitchFamily="2" charset="2"/>
              <a:buChar char="§"/>
            </a:pPr>
            <a:r>
              <a:rPr lang="en-US" dirty="0">
                <a:solidFill>
                  <a:schemeClr val="tx1"/>
                </a:solidFill>
              </a:rPr>
              <a:t>Tender </a:t>
            </a:r>
            <a:r>
              <a:rPr lang="en-US" dirty="0" err="1">
                <a:solidFill>
                  <a:schemeClr val="tx1"/>
                </a:solidFill>
              </a:rPr>
              <a:t>atau</a:t>
            </a:r>
            <a:r>
              <a:rPr lang="en-US" dirty="0">
                <a:solidFill>
                  <a:schemeClr val="tx1"/>
                </a:solidFill>
              </a:rPr>
              <a:t> </a:t>
            </a:r>
            <a:r>
              <a:rPr lang="en-US" dirty="0" err="1">
                <a:solidFill>
                  <a:schemeClr val="tx1"/>
                </a:solidFill>
              </a:rPr>
              <a:t>kontrak</a:t>
            </a:r>
            <a:r>
              <a:rPr lang="en-US" dirty="0">
                <a:solidFill>
                  <a:schemeClr val="tx1"/>
                </a:solidFill>
              </a:rPr>
              <a:t> </a:t>
            </a:r>
            <a:r>
              <a:rPr lang="en-US" dirty="0" err="1">
                <a:solidFill>
                  <a:schemeClr val="tx1"/>
                </a:solidFill>
              </a:rPr>
              <a:t>dilakukan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keperluan</a:t>
            </a:r>
            <a:r>
              <a:rPr lang="en-US" dirty="0">
                <a:solidFill>
                  <a:schemeClr val="tx1"/>
                </a:solidFill>
              </a:rPr>
              <a:t> </a:t>
            </a:r>
            <a:r>
              <a:rPr lang="en-US" dirty="0" err="1">
                <a:solidFill>
                  <a:schemeClr val="tx1"/>
                </a:solidFill>
              </a:rPr>
              <a:t>bantuan</a:t>
            </a:r>
            <a:r>
              <a:rPr lang="en-US" dirty="0">
                <a:solidFill>
                  <a:schemeClr val="tx1"/>
                </a:solidFill>
              </a:rPr>
              <a:t> </a:t>
            </a:r>
            <a:r>
              <a:rPr lang="en-US" dirty="0" err="1">
                <a:solidFill>
                  <a:schemeClr val="tx1"/>
                </a:solidFill>
              </a:rPr>
              <a:t>teknis</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pengelolaan</a:t>
            </a:r>
            <a:r>
              <a:rPr lang="en-US" dirty="0">
                <a:solidFill>
                  <a:schemeClr val="tx1"/>
                </a:solidFill>
              </a:rPr>
              <a:t> pro</a:t>
            </a:r>
            <a:r>
              <a:rPr lang="id-ID" dirty="0">
                <a:solidFill>
                  <a:schemeClr val="tx1"/>
                </a:solidFill>
              </a:rPr>
              <a:t>gram</a:t>
            </a:r>
            <a:r>
              <a:rPr lang="en-US" dirty="0">
                <a:solidFill>
                  <a:schemeClr val="tx1"/>
                </a:solidFill>
              </a:rPr>
              <a:t>. </a:t>
            </a:r>
            <a:r>
              <a:rPr lang="en-US" dirty="0" err="1">
                <a:solidFill>
                  <a:schemeClr val="tx1"/>
                </a:solidFill>
              </a:rPr>
              <a:t>Mencari</a:t>
            </a:r>
            <a:r>
              <a:rPr lang="en-US" dirty="0">
                <a:solidFill>
                  <a:schemeClr val="tx1"/>
                </a:solidFill>
              </a:rPr>
              <a:t> </a:t>
            </a:r>
            <a:r>
              <a:rPr lang="en-US" dirty="0" err="1">
                <a:solidFill>
                  <a:schemeClr val="tx1"/>
                </a:solidFill>
              </a:rPr>
              <a:t>konsultan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pelaksanaan</a:t>
            </a:r>
            <a:r>
              <a:rPr lang="en-US" dirty="0">
                <a:solidFill>
                  <a:schemeClr val="tx1"/>
                </a:solidFill>
              </a:rPr>
              <a:t> pro</a:t>
            </a:r>
            <a:r>
              <a:rPr lang="id-ID" dirty="0">
                <a:solidFill>
                  <a:schemeClr val="tx1"/>
                </a:solidFill>
              </a:rPr>
              <a:t>gram</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Koordinasi</a:t>
            </a:r>
            <a:r>
              <a:rPr lang="en-US" dirty="0">
                <a:solidFill>
                  <a:schemeClr val="tx1"/>
                </a:solidFill>
              </a:rPr>
              <a:t> </a:t>
            </a:r>
            <a:r>
              <a:rPr lang="en-US" dirty="0" err="1">
                <a:solidFill>
                  <a:schemeClr val="tx1"/>
                </a:solidFill>
              </a:rPr>
              <a:t>antar</a:t>
            </a:r>
            <a:r>
              <a:rPr lang="en-US" dirty="0">
                <a:solidFill>
                  <a:schemeClr val="tx1"/>
                </a:solidFill>
              </a:rPr>
              <a:t> </a:t>
            </a:r>
            <a:r>
              <a:rPr lang="en-US" dirty="0" err="1">
                <a:solidFill>
                  <a:schemeClr val="tx1"/>
                </a:solidFill>
              </a:rPr>
              <a:t>staf</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menjalankan</a:t>
            </a:r>
            <a:r>
              <a:rPr lang="en-US" dirty="0">
                <a:solidFill>
                  <a:schemeClr val="tx1"/>
                </a:solidFill>
              </a:rPr>
              <a:t> pro</a:t>
            </a:r>
            <a:r>
              <a:rPr lang="id-ID" dirty="0">
                <a:solidFill>
                  <a:schemeClr val="tx1"/>
                </a:solidFill>
              </a:rPr>
              <a:t>gram</a:t>
            </a:r>
            <a:r>
              <a:rPr lang="en-US" dirty="0">
                <a:solidFill>
                  <a:schemeClr val="tx1"/>
                </a:solidFill>
              </a:rPr>
              <a:t>. </a:t>
            </a:r>
            <a:endParaRPr lang="id-ID" dirty="0">
              <a:solidFill>
                <a:schemeClr val="tx1"/>
              </a:solidFill>
            </a:endParaRPr>
          </a:p>
          <a:p>
            <a:pPr marL="360363" lvl="0" indent="-360363" algn="l">
              <a:buFont typeface="Wingdings" pitchFamily="2" charset="2"/>
              <a:buChar char="§"/>
            </a:pPr>
            <a:r>
              <a:rPr lang="en-US" dirty="0" err="1">
                <a:solidFill>
                  <a:schemeClr val="tx1"/>
                </a:solidFill>
              </a:rPr>
              <a:t>Penggunaan</a:t>
            </a:r>
            <a:r>
              <a:rPr lang="en-US" dirty="0">
                <a:solidFill>
                  <a:schemeClr val="tx1"/>
                </a:solidFill>
              </a:rPr>
              <a:t> </a:t>
            </a:r>
            <a:r>
              <a:rPr lang="en-US" dirty="0" err="1">
                <a:solidFill>
                  <a:schemeClr val="tx1"/>
                </a:solidFill>
              </a:rPr>
              <a:t>anggaran</a:t>
            </a:r>
            <a:r>
              <a:rPr lang="en-US" dirty="0">
                <a:solidFill>
                  <a:schemeClr val="tx1"/>
                </a:solidFill>
              </a:rPr>
              <a:t>,</a:t>
            </a:r>
            <a:endParaRPr lang="id-ID"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4357"/>
            <a:ext cx="7772400" cy="1000131"/>
          </a:xfrm>
        </p:spPr>
        <p:txBody>
          <a:bodyPr>
            <a:normAutofit/>
          </a:bodyPr>
          <a:lstStyle/>
          <a:p>
            <a:pPr algn="l"/>
            <a:r>
              <a:rPr lang="id-ID" sz="3200" b="1" dirty="0">
                <a:solidFill>
                  <a:srgbClr val="FF0000"/>
                </a:solidFill>
              </a:rPr>
              <a:t>6. </a:t>
            </a:r>
            <a:r>
              <a:rPr lang="en-US" sz="3200" b="1" dirty="0" err="1">
                <a:solidFill>
                  <a:srgbClr val="FF0000"/>
                </a:solidFill>
              </a:rPr>
              <a:t>Evaluasi</a:t>
            </a:r>
            <a:endParaRPr lang="id-ID" sz="3200" dirty="0">
              <a:solidFill>
                <a:srgbClr val="FF0000"/>
              </a:solidFill>
            </a:endParaRPr>
          </a:p>
        </p:txBody>
      </p:sp>
      <p:sp>
        <p:nvSpPr>
          <p:cNvPr id="3" name="Subtitle 2"/>
          <p:cNvSpPr>
            <a:spLocks noGrp="1"/>
          </p:cNvSpPr>
          <p:nvPr>
            <p:ph type="subTitle" idx="1"/>
          </p:nvPr>
        </p:nvSpPr>
        <p:spPr>
          <a:xfrm>
            <a:off x="1371600" y="2143116"/>
            <a:ext cx="6400800" cy="3495684"/>
          </a:xfrm>
        </p:spPr>
        <p:txBody>
          <a:bodyPr>
            <a:normAutofit fontScale="92500"/>
          </a:bodyPr>
          <a:lstStyle/>
          <a:p>
            <a:pPr algn="l"/>
            <a:r>
              <a:rPr lang="en-US" dirty="0" err="1">
                <a:solidFill>
                  <a:schemeClr val="tx1"/>
                </a:solidFill>
              </a:rPr>
              <a:t>Evaluasi</a:t>
            </a:r>
            <a:r>
              <a:rPr lang="en-US" dirty="0">
                <a:solidFill>
                  <a:schemeClr val="tx1"/>
                </a:solidFill>
              </a:rPr>
              <a:t> </a:t>
            </a:r>
            <a:r>
              <a:rPr lang="en-US" dirty="0" err="1">
                <a:solidFill>
                  <a:schemeClr val="tx1"/>
                </a:solidFill>
              </a:rPr>
              <a:t>mencakup</a:t>
            </a:r>
            <a:r>
              <a:rPr lang="en-US" dirty="0">
                <a:solidFill>
                  <a:schemeClr val="tx1"/>
                </a:solidFill>
              </a:rPr>
              <a:t> </a:t>
            </a:r>
            <a:r>
              <a:rPr lang="en-US" dirty="0" err="1">
                <a:solidFill>
                  <a:schemeClr val="tx1"/>
                </a:solidFill>
              </a:rPr>
              <a:t>usaha</a:t>
            </a:r>
            <a:r>
              <a:rPr lang="en-US" dirty="0">
                <a:solidFill>
                  <a:schemeClr val="tx1"/>
                </a:solidFill>
              </a:rPr>
              <a:t> </a:t>
            </a:r>
            <a:r>
              <a:rPr lang="en-US" dirty="0" err="1">
                <a:solidFill>
                  <a:schemeClr val="tx1"/>
                </a:solidFill>
              </a:rPr>
              <a:t>mencari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mengumpulkan</a:t>
            </a:r>
            <a:r>
              <a:rPr lang="en-US" dirty="0">
                <a:solidFill>
                  <a:schemeClr val="tx1"/>
                </a:solidFill>
              </a:rPr>
              <a:t> </a:t>
            </a:r>
            <a:r>
              <a:rPr lang="en-US" dirty="0" err="1">
                <a:solidFill>
                  <a:schemeClr val="tx1"/>
                </a:solidFill>
              </a:rPr>
              <a:t>informasi</a:t>
            </a:r>
            <a:r>
              <a:rPr lang="en-US" dirty="0">
                <a:solidFill>
                  <a:schemeClr val="tx1"/>
                </a:solidFill>
              </a:rPr>
              <a:t> yang </a:t>
            </a:r>
            <a:r>
              <a:rPr lang="en-US" dirty="0" err="1">
                <a:solidFill>
                  <a:schemeClr val="tx1"/>
                </a:solidFill>
              </a:rPr>
              <a:t>akan</a:t>
            </a:r>
            <a:r>
              <a:rPr lang="en-US" dirty="0">
                <a:solidFill>
                  <a:schemeClr val="tx1"/>
                </a:solidFill>
              </a:rPr>
              <a:t> </a:t>
            </a:r>
            <a:r>
              <a:rPr lang="en-US" dirty="0" err="1">
                <a:solidFill>
                  <a:schemeClr val="tx1"/>
                </a:solidFill>
              </a:rPr>
              <a:t>dijadikan</a:t>
            </a:r>
            <a:r>
              <a:rPr lang="en-US" dirty="0">
                <a:solidFill>
                  <a:schemeClr val="tx1"/>
                </a:solidFill>
              </a:rPr>
              <a:t> </a:t>
            </a:r>
            <a:r>
              <a:rPr lang="en-US" dirty="0" err="1">
                <a:solidFill>
                  <a:schemeClr val="tx1"/>
                </a:solidFill>
              </a:rPr>
              <a:t>dasar</a:t>
            </a:r>
            <a:r>
              <a:rPr lang="en-US" dirty="0">
                <a:solidFill>
                  <a:schemeClr val="tx1"/>
                </a:solidFill>
              </a:rPr>
              <a:t> </a:t>
            </a:r>
            <a:r>
              <a:rPr lang="en-US" dirty="0" err="1">
                <a:solidFill>
                  <a:schemeClr val="tx1"/>
                </a:solidFill>
              </a:rPr>
              <a:t>menilai</a:t>
            </a:r>
            <a:r>
              <a:rPr lang="en-US" dirty="0">
                <a:solidFill>
                  <a:schemeClr val="tx1"/>
                </a:solidFill>
              </a:rPr>
              <a:t> </a:t>
            </a:r>
            <a:r>
              <a:rPr lang="en-US" dirty="0" err="1">
                <a:solidFill>
                  <a:schemeClr val="tx1"/>
                </a:solidFill>
              </a:rPr>
              <a:t>suatu</a:t>
            </a:r>
            <a:r>
              <a:rPr lang="en-US" dirty="0">
                <a:solidFill>
                  <a:schemeClr val="tx1"/>
                </a:solidFill>
              </a:rPr>
              <a:t> </a:t>
            </a:r>
            <a:r>
              <a:rPr lang="en-US" dirty="0" err="1">
                <a:solidFill>
                  <a:schemeClr val="tx1"/>
                </a:solidFill>
              </a:rPr>
              <a:t>pragram</a:t>
            </a:r>
            <a:r>
              <a:rPr lang="en-US" dirty="0">
                <a:solidFill>
                  <a:schemeClr val="tx1"/>
                </a:solidFill>
              </a:rPr>
              <a:t>, </a:t>
            </a:r>
            <a:r>
              <a:rPr lang="en-US" dirty="0" err="1">
                <a:solidFill>
                  <a:schemeClr val="tx1"/>
                </a:solidFill>
              </a:rPr>
              <a:t>hasil</a:t>
            </a:r>
            <a:r>
              <a:rPr lang="en-US" dirty="0">
                <a:solidFill>
                  <a:schemeClr val="tx1"/>
                </a:solidFill>
              </a:rPr>
              <a:t>, </a:t>
            </a:r>
            <a:r>
              <a:rPr lang="en-US" dirty="0" err="1">
                <a:solidFill>
                  <a:schemeClr val="tx1"/>
                </a:solidFill>
              </a:rPr>
              <a:t>prosedur</a:t>
            </a:r>
            <a:r>
              <a:rPr lang="en-US" dirty="0">
                <a:solidFill>
                  <a:schemeClr val="tx1"/>
                </a:solidFill>
              </a:rPr>
              <a:t>, </a:t>
            </a:r>
            <a:r>
              <a:rPr lang="en-US" dirty="0" err="1">
                <a:solidFill>
                  <a:schemeClr val="tx1"/>
                </a:solidFill>
              </a:rPr>
              <a:t>lujuan</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berbagai</a:t>
            </a:r>
            <a:r>
              <a:rPr lang="en-US" dirty="0">
                <a:solidFill>
                  <a:schemeClr val="tx1"/>
                </a:solidFill>
              </a:rPr>
              <a:t> </a:t>
            </a:r>
            <a:r>
              <a:rPr lang="en-US" dirty="0" err="1">
                <a:solidFill>
                  <a:schemeClr val="tx1"/>
                </a:solidFill>
              </a:rPr>
              <a:t>cara</a:t>
            </a:r>
            <a:r>
              <a:rPr lang="en-US" dirty="0">
                <a:solidFill>
                  <a:schemeClr val="tx1"/>
                </a:solidFill>
              </a:rPr>
              <a:t> </a:t>
            </a:r>
            <a:r>
              <a:rPr lang="en-US" dirty="0" err="1">
                <a:solidFill>
                  <a:schemeClr val="tx1"/>
                </a:solidFill>
              </a:rPr>
              <a:t>pendekatan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mencapai</a:t>
            </a:r>
            <a:r>
              <a:rPr lang="en-US" dirty="0">
                <a:solidFill>
                  <a:schemeClr val="tx1"/>
                </a:solidFill>
              </a:rPr>
              <a:t> </a:t>
            </a:r>
            <a:r>
              <a:rPr lang="en-US" dirty="0" err="1">
                <a:solidFill>
                  <a:schemeClr val="tx1"/>
                </a:solidFill>
              </a:rPr>
              <a:t>tujuan</a:t>
            </a:r>
            <a:r>
              <a:rPr lang="en-US" dirty="0">
                <a:solidFill>
                  <a:schemeClr val="tx1"/>
                </a:solidFill>
              </a:rPr>
              <a:t> yang </a:t>
            </a:r>
            <a:r>
              <a:rPr lang="en-US" dirty="0" err="1">
                <a:solidFill>
                  <a:schemeClr val="tx1"/>
                </a:solidFill>
              </a:rPr>
              <a:t>telah</a:t>
            </a:r>
            <a:r>
              <a:rPr lang="en-US" dirty="0">
                <a:solidFill>
                  <a:schemeClr val="tx1"/>
                </a:solidFill>
              </a:rPr>
              <a:t> </a:t>
            </a:r>
            <a:r>
              <a:rPr lang="en-US" dirty="0" err="1">
                <a:solidFill>
                  <a:schemeClr val="tx1"/>
                </a:solidFill>
              </a:rPr>
              <a:t>ditetapkan</a:t>
            </a:r>
            <a:r>
              <a:rPr lang="en-US" dirty="0">
                <a:solidFill>
                  <a:schemeClr val="tx1"/>
                </a:solidFill>
              </a:rPr>
              <a:t>.</a:t>
            </a:r>
            <a:endParaRPr lang="id-ID" dirty="0">
              <a:solidFill>
                <a:schemeClr val="tx1"/>
              </a:solidFill>
            </a:endParaRPr>
          </a:p>
          <a:p>
            <a:pPr algn="l"/>
            <a:r>
              <a:rPr lang="en-US" dirty="0">
                <a:solidFill>
                  <a:schemeClr val="tx1"/>
                </a:solidFill>
              </a:rPr>
              <a:t> </a:t>
            </a:r>
            <a:endParaRPr lang="id-ID"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71546"/>
            <a:ext cx="6400800" cy="4567254"/>
          </a:xfrm>
        </p:spPr>
        <p:txBody>
          <a:bodyPr>
            <a:normAutofit/>
          </a:bodyPr>
          <a:lstStyle/>
          <a:p>
            <a:pPr algn="l"/>
            <a:r>
              <a:rPr lang="fi-FI" b="1" dirty="0"/>
              <a:t>SMP memberikan sebuah struktur berpikir dan bekerja yang menjamin bahwa semua pihak-pihak yang berkepentingan </a:t>
            </a:r>
            <a:r>
              <a:rPr lang="fi-FI" b="1" i="1" dirty="0"/>
              <a:t>(stake</a:t>
            </a:r>
            <a:r>
              <a:rPr lang="id-ID" b="1" i="1" dirty="0"/>
              <a:t> </a:t>
            </a:r>
            <a:r>
              <a:rPr lang="fi-FI" b="1" i="1" dirty="0"/>
              <a:t>holders)</a:t>
            </a:r>
            <a:r>
              <a:rPr lang="fi-FI" b="1" dirty="0"/>
              <a:t> terlibat dan menjamin tersedianya informasi yang relevan, sehingga keputusan-keputusan dapat diambil pada tahapan-tahapan kunci dalam p</a:t>
            </a:r>
            <a:r>
              <a:rPr lang="id-ID" b="1" dirty="0"/>
              <a:t>rogram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428605"/>
            <a:ext cx="8501122" cy="857255"/>
          </a:xfrm>
        </p:spPr>
        <p:txBody>
          <a:bodyPr>
            <a:normAutofit/>
          </a:bodyPr>
          <a:lstStyle/>
          <a:p>
            <a:r>
              <a:rPr lang="id-ID" sz="2400" b="1" dirty="0">
                <a:solidFill>
                  <a:srgbClr val="FF0000"/>
                </a:solidFill>
              </a:rPr>
              <a:t>Bagan </a:t>
            </a:r>
            <a:br>
              <a:rPr lang="id-ID" sz="2400" dirty="0">
                <a:solidFill>
                  <a:srgbClr val="FF0000"/>
                </a:solidFill>
              </a:rPr>
            </a:br>
            <a:r>
              <a:rPr lang="id-ID" sz="2400" b="1" dirty="0">
                <a:solidFill>
                  <a:srgbClr val="FF0000"/>
                </a:solidFill>
              </a:rPr>
              <a:t>Siklus (Dasar) Manajemen Program(SMP)</a:t>
            </a:r>
            <a:endParaRPr lang="id-ID" sz="2400" dirty="0">
              <a:solidFill>
                <a:srgbClr val="FF0000"/>
              </a:solidFill>
            </a:endParaRPr>
          </a:p>
        </p:txBody>
      </p:sp>
      <p:sp>
        <p:nvSpPr>
          <p:cNvPr id="3" name="Subtitle 2"/>
          <p:cNvSpPr>
            <a:spLocks noGrp="1"/>
          </p:cNvSpPr>
          <p:nvPr>
            <p:ph type="subTitle" idx="1"/>
          </p:nvPr>
        </p:nvSpPr>
        <p:spPr>
          <a:xfrm>
            <a:off x="857224" y="1785926"/>
            <a:ext cx="6915176" cy="3852874"/>
          </a:xfrm>
        </p:spPr>
        <p:txBody>
          <a:bodyPr/>
          <a:lstStyle/>
          <a:p>
            <a:pPr algn="l"/>
            <a:endParaRPr lang="id-ID" dirty="0"/>
          </a:p>
          <a:p>
            <a:endParaRPr lang="id-ID" dirty="0"/>
          </a:p>
        </p:txBody>
      </p:sp>
      <p:sp>
        <p:nvSpPr>
          <p:cNvPr id="1026" name="Oval 2"/>
          <p:cNvSpPr>
            <a:spLocks noChangeArrowheads="1"/>
          </p:cNvSpPr>
          <p:nvPr/>
        </p:nvSpPr>
        <p:spPr bwMode="auto">
          <a:xfrm>
            <a:off x="1928794" y="1785927"/>
            <a:ext cx="1928825" cy="78581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sz="2000" b="1" i="0" u="none" strike="noStrike" cap="none" normalizeH="0" baseline="0" dirty="0">
                <a:ln>
                  <a:noFill/>
                </a:ln>
                <a:solidFill>
                  <a:schemeClr val="tx1"/>
                </a:solidFill>
                <a:effectLst/>
                <a:latin typeface="Calibri" pitchFamily="34" charset="0"/>
                <a:cs typeface="Arial" pitchFamily="34" charset="0"/>
              </a:rPr>
              <a:t>Planning</a:t>
            </a:r>
            <a:endParaRPr kumimoji="0" lang="id-ID" sz="2000" b="1" i="0" u="none" strike="noStrike" cap="none" normalizeH="0" baseline="0" dirty="0">
              <a:ln>
                <a:noFill/>
              </a:ln>
              <a:solidFill>
                <a:schemeClr val="tx1"/>
              </a:solidFill>
              <a:effectLst/>
              <a:latin typeface="Arial" pitchFamily="34" charset="0"/>
              <a:cs typeface="Arial" pitchFamily="34" charset="0"/>
            </a:endParaRPr>
          </a:p>
        </p:txBody>
      </p:sp>
      <p:sp>
        <p:nvSpPr>
          <p:cNvPr id="1027" name="Oval 3"/>
          <p:cNvSpPr>
            <a:spLocks noChangeArrowheads="1"/>
          </p:cNvSpPr>
          <p:nvPr/>
        </p:nvSpPr>
        <p:spPr bwMode="auto">
          <a:xfrm>
            <a:off x="5000628" y="3214686"/>
            <a:ext cx="2786082" cy="10715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b="1" i="0" u="none" strike="noStrike" cap="none" normalizeH="0" baseline="0" dirty="0">
                <a:ln>
                  <a:noFill/>
                </a:ln>
                <a:solidFill>
                  <a:schemeClr val="tx1"/>
                </a:solidFill>
                <a:effectLst/>
                <a:latin typeface="Times New Roman" pitchFamily="18" charset="0"/>
                <a:cs typeface="Arial" pitchFamily="34" charset="0"/>
              </a:rPr>
              <a:t>Implementation</a:t>
            </a:r>
            <a:endParaRPr kumimoji="0" lang="id-ID" b="0" i="0" u="none" strike="noStrike" cap="none" normalizeH="0" baseline="0" dirty="0">
              <a:ln>
                <a:noFill/>
              </a:ln>
              <a:solidFill>
                <a:schemeClr val="tx1"/>
              </a:solidFill>
              <a:effectLst/>
              <a:latin typeface="Arial" pitchFamily="34" charset="0"/>
              <a:cs typeface="Arial" pitchFamily="34" charset="0"/>
            </a:endParaRPr>
          </a:p>
        </p:txBody>
      </p:sp>
      <p:sp>
        <p:nvSpPr>
          <p:cNvPr id="1028" name="Oval 4"/>
          <p:cNvSpPr>
            <a:spLocks noChangeArrowheads="1"/>
          </p:cNvSpPr>
          <p:nvPr/>
        </p:nvSpPr>
        <p:spPr bwMode="auto">
          <a:xfrm>
            <a:off x="1285853" y="4286256"/>
            <a:ext cx="2028848" cy="857256"/>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sz="2000" b="1" i="0" u="none" strike="noStrike" cap="none" spc="-150" normalizeH="0" baseline="0" dirty="0">
                <a:ln>
                  <a:noFill/>
                </a:ln>
                <a:solidFill>
                  <a:schemeClr val="tx1"/>
                </a:solidFill>
                <a:effectLst/>
                <a:latin typeface="Times New Roman" pitchFamily="18" charset="0"/>
                <a:cs typeface="Arial" pitchFamily="34" charset="0"/>
              </a:rPr>
              <a:t>Evaluation</a:t>
            </a:r>
            <a:endParaRPr kumimoji="0" lang="id-ID" sz="2000" b="0" i="0" u="none" strike="noStrike" cap="none" spc="-150" normalizeH="0" baseline="0" dirty="0">
              <a:ln>
                <a:noFill/>
              </a:ln>
              <a:solidFill>
                <a:schemeClr val="tx1"/>
              </a:solidFill>
              <a:effectLst/>
              <a:latin typeface="Arial" pitchFamily="34" charset="0"/>
              <a:cs typeface="Arial" pitchFamily="34" charset="0"/>
            </a:endParaRPr>
          </a:p>
        </p:txBody>
      </p:sp>
      <p:cxnSp>
        <p:nvCxnSpPr>
          <p:cNvPr id="12" name="Straight Arrow Connector 11"/>
          <p:cNvCxnSpPr>
            <a:stCxn id="1026" idx="6"/>
          </p:cNvCxnSpPr>
          <p:nvPr/>
        </p:nvCxnSpPr>
        <p:spPr>
          <a:xfrm>
            <a:off x="3857619" y="2178836"/>
            <a:ext cx="2000265" cy="1107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028" idx="6"/>
          </p:cNvCxnSpPr>
          <p:nvPr/>
        </p:nvCxnSpPr>
        <p:spPr>
          <a:xfrm rot="10800000" flipV="1">
            <a:off x="3314702" y="4214818"/>
            <a:ext cx="2614621"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28" idx="0"/>
          </p:cNvCxnSpPr>
          <p:nvPr/>
        </p:nvCxnSpPr>
        <p:spPr>
          <a:xfrm rot="5400000" flipH="1" flipV="1">
            <a:off x="1543031" y="3328990"/>
            <a:ext cx="1714512" cy="200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857255"/>
          </a:xfrm>
        </p:spPr>
        <p:txBody>
          <a:bodyPr>
            <a:normAutofit fontScale="90000"/>
          </a:bodyPr>
          <a:lstStyle/>
          <a:p>
            <a:pPr algn="l"/>
            <a:r>
              <a:rPr lang="id-ID" sz="3200" b="1" dirty="0">
                <a:solidFill>
                  <a:srgbClr val="FF0000"/>
                </a:solidFill>
              </a:rPr>
              <a:t>SMP secara generik dibagi menjadi tiga tahap: </a:t>
            </a:r>
            <a:br>
              <a:rPr lang="id-ID" sz="3200" b="1" dirty="0">
                <a:solidFill>
                  <a:srgbClr val="FF0000"/>
                </a:solidFill>
              </a:rPr>
            </a:br>
            <a:r>
              <a:rPr lang="id-ID" sz="3200" b="1" dirty="0">
                <a:solidFill>
                  <a:srgbClr val="FF0000"/>
                </a:solidFill>
              </a:rPr>
              <a:t>perencanaan, implementasi dan evaluasi</a:t>
            </a:r>
          </a:p>
        </p:txBody>
      </p:sp>
      <p:sp>
        <p:nvSpPr>
          <p:cNvPr id="3" name="Subtitle 2"/>
          <p:cNvSpPr>
            <a:spLocks noGrp="1"/>
          </p:cNvSpPr>
          <p:nvPr>
            <p:ph type="subTitle" idx="1"/>
          </p:nvPr>
        </p:nvSpPr>
        <p:spPr>
          <a:xfrm>
            <a:off x="642910" y="2214554"/>
            <a:ext cx="8286808" cy="4286280"/>
          </a:xfrm>
        </p:spPr>
        <p:txBody>
          <a:bodyPr>
            <a:normAutofit/>
          </a:bodyPr>
          <a:lstStyle/>
          <a:p>
            <a:pPr algn="l"/>
            <a:r>
              <a:rPr lang="id-ID" sz="2400" b="1" dirty="0">
                <a:solidFill>
                  <a:schemeClr val="tx1"/>
                </a:solidFill>
              </a:rPr>
              <a:t>Perencanaan merupakan tahapan paling kritis dan kompleks dalam SMP. </a:t>
            </a:r>
          </a:p>
          <a:p>
            <a:pPr algn="l"/>
            <a:r>
              <a:rPr lang="id-ID" sz="2400" b="1" dirty="0">
                <a:solidFill>
                  <a:schemeClr val="tx1"/>
                </a:solidFill>
              </a:rPr>
              <a:t>Perencanaan dimaknai sebagai bentuk negosiasi antar </a:t>
            </a:r>
            <a:r>
              <a:rPr lang="id-ID" sz="2400" b="1" i="1" dirty="0">
                <a:solidFill>
                  <a:schemeClr val="tx1"/>
                </a:solidFill>
              </a:rPr>
              <a:t>stakeholders</a:t>
            </a:r>
            <a:r>
              <a:rPr lang="id-ID" sz="2400" b="1" dirty="0">
                <a:solidFill>
                  <a:schemeClr val="tx1"/>
                </a:solidFill>
              </a:rPr>
              <a:t> dalam mempersiapkan kerangka kerja program, yang mencakup tujuan program, kebutuhan bersama yang akan dipenuhi, basis untuk memulai program, strategi untuk mencapai tujuan, dan rencana tindakan</a:t>
            </a:r>
            <a:r>
              <a:rPr lang="id-ID" dirty="0">
                <a:solidFill>
                  <a:schemeClr val="tx1"/>
                </a:solidFil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0"/>
            <a:ext cx="7772400" cy="4786345"/>
          </a:xfrm>
        </p:spPr>
        <p:txBody>
          <a:bodyPr>
            <a:normAutofit/>
          </a:bodyPr>
          <a:lstStyle/>
          <a:p>
            <a:r>
              <a:rPr lang="id-ID" sz="3200" b="1" dirty="0">
                <a:solidFill>
                  <a:schemeClr val="accent6"/>
                </a:solidFill>
              </a:rPr>
              <a:t>Tidak ada perencanaan program yang benar secara obyektif. Tetapi perencanaan program bisa dianggap relatif baik bila pengelola program dan penerima manfaat menerima kerangka kerja (rencana program) sebagai kaidah penuntun tindakan mereka.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1285883"/>
          </a:xfrm>
        </p:spPr>
        <p:txBody>
          <a:bodyPr>
            <a:normAutofit/>
          </a:bodyPr>
          <a:lstStyle/>
          <a:p>
            <a:pPr algn="l"/>
            <a:r>
              <a:rPr lang="id-ID" sz="2800" b="1" dirty="0">
                <a:solidFill>
                  <a:srgbClr val="FF0000"/>
                </a:solidFill>
              </a:rPr>
              <a:t>2.  SMP menyumbangkan tiga tema umum Yaitu: </a:t>
            </a:r>
            <a:endParaRPr lang="id-ID" sz="2800" dirty="0">
              <a:solidFill>
                <a:srgbClr val="FF0000"/>
              </a:solidFill>
            </a:endParaRPr>
          </a:p>
        </p:txBody>
      </p:sp>
      <p:sp>
        <p:nvSpPr>
          <p:cNvPr id="3" name="Subtitle 2"/>
          <p:cNvSpPr>
            <a:spLocks noGrp="1"/>
          </p:cNvSpPr>
          <p:nvPr>
            <p:ph type="subTitle" idx="1"/>
          </p:nvPr>
        </p:nvSpPr>
        <p:spPr>
          <a:xfrm>
            <a:off x="1285852" y="1928802"/>
            <a:ext cx="6486548" cy="4143404"/>
          </a:xfrm>
        </p:spPr>
        <p:txBody>
          <a:bodyPr>
            <a:normAutofit fontScale="85000" lnSpcReduction="10000"/>
          </a:bodyPr>
          <a:lstStyle/>
          <a:p>
            <a:pPr marL="514350" lvl="0" indent="-514350" algn="l">
              <a:buFont typeface="+mj-lt"/>
              <a:buAutoNum type="alphaLcPeriod"/>
            </a:pPr>
            <a:r>
              <a:rPr lang="id-ID" b="1" dirty="0">
                <a:solidFill>
                  <a:schemeClr val="tx1"/>
                </a:solidFill>
              </a:rPr>
              <a:t>Mendefinisikan keputusan-keputusan kunci, informasi yang dibutuhkan, dan tanggungjawab setiap tahap, </a:t>
            </a:r>
          </a:p>
          <a:p>
            <a:pPr marL="514350" lvl="0" indent="-514350" algn="l">
              <a:buFont typeface="+mj-lt"/>
              <a:buAutoNum type="alphaLcPeriod"/>
            </a:pPr>
            <a:r>
              <a:rPr lang="id-ID" b="1" dirty="0">
                <a:solidFill>
                  <a:schemeClr val="tx1"/>
                </a:solidFill>
              </a:rPr>
              <a:t>Tahap-tahap dalam SMP bersifat progresif, setiap tahap membutuhkan penyempurnaan berikutnya, </a:t>
            </a:r>
          </a:p>
          <a:p>
            <a:pPr marL="514350" lvl="0" indent="-514350" algn="l">
              <a:buFont typeface="+mj-lt"/>
              <a:buAutoNum type="alphaLcPeriod"/>
            </a:pPr>
            <a:r>
              <a:rPr lang="id-ID" b="1" dirty="0">
                <a:solidFill>
                  <a:schemeClr val="tx1"/>
                </a:solidFill>
              </a:rPr>
              <a:t>Menggambarkan evaluasi untuk membangun pengalaman dari program yang berguna untuk mendesain kembali program atau program berikutnya.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1500197"/>
          </a:xfrm>
        </p:spPr>
        <p:txBody>
          <a:bodyPr>
            <a:noAutofit/>
          </a:bodyPr>
          <a:lstStyle/>
          <a:p>
            <a:pPr algn="l"/>
            <a:r>
              <a:rPr lang="id-ID" sz="2800" dirty="0"/>
              <a:t>SMP juga dikatakan sebagai pendekatan terpadu pengelolaan program yang mengumpulkan konsep-konsep yang relatif sederhana, tugas-tugas dan tekniknya, yakni: </a:t>
            </a:r>
          </a:p>
        </p:txBody>
      </p:sp>
      <p:sp>
        <p:nvSpPr>
          <p:cNvPr id="3" name="Subtitle 2"/>
          <p:cNvSpPr>
            <a:spLocks noGrp="1"/>
          </p:cNvSpPr>
          <p:nvPr>
            <p:ph type="subTitle" idx="1"/>
          </p:nvPr>
        </p:nvSpPr>
        <p:spPr>
          <a:xfrm>
            <a:off x="785786" y="2214554"/>
            <a:ext cx="6986614" cy="3786214"/>
          </a:xfrm>
        </p:spPr>
        <p:txBody>
          <a:bodyPr>
            <a:normAutofit fontScale="92500" lnSpcReduction="20000"/>
          </a:bodyPr>
          <a:lstStyle/>
          <a:p>
            <a:pPr marL="514350" lvl="0" indent="-514350" algn="l">
              <a:buFont typeface="+mj-lt"/>
              <a:buAutoNum type="arabicPeriod"/>
            </a:pPr>
            <a:r>
              <a:rPr lang="en-US" dirty="0" err="1">
                <a:solidFill>
                  <a:schemeClr val="tx1"/>
                </a:solidFill>
              </a:rPr>
              <a:t>Konsep</a:t>
            </a:r>
            <a:r>
              <a:rPr lang="en-US" dirty="0">
                <a:solidFill>
                  <a:schemeClr val="tx1"/>
                </a:solidFill>
              </a:rPr>
              <a:t> </a:t>
            </a:r>
            <a:r>
              <a:rPr lang="en-US" dirty="0" err="1">
                <a:solidFill>
                  <a:schemeClr val="tx1"/>
                </a:solidFill>
              </a:rPr>
              <a:t>siklus</a:t>
            </a:r>
            <a:r>
              <a:rPr lang="en-US" dirty="0">
                <a:solidFill>
                  <a:schemeClr val="tx1"/>
                </a:solidFill>
              </a:rPr>
              <a:t> pro</a:t>
            </a:r>
            <a:r>
              <a:rPr lang="id-ID" dirty="0">
                <a:solidFill>
                  <a:schemeClr val="tx1"/>
                </a:solidFill>
              </a:rPr>
              <a:t>gram</a:t>
            </a:r>
            <a:r>
              <a:rPr lang="en-US" dirty="0">
                <a:solidFill>
                  <a:schemeClr val="tx1"/>
                </a:solidFill>
              </a:rPr>
              <a:t> </a:t>
            </a:r>
            <a:endParaRPr lang="id-ID" dirty="0">
              <a:solidFill>
                <a:schemeClr val="tx1"/>
              </a:solidFill>
            </a:endParaRPr>
          </a:p>
          <a:p>
            <a:pPr marL="514350" lvl="0" indent="-514350" algn="l">
              <a:buFont typeface="+mj-lt"/>
              <a:buAutoNum type="arabicPeriod"/>
            </a:pPr>
            <a:r>
              <a:rPr lang="en-US" dirty="0" err="1">
                <a:solidFill>
                  <a:schemeClr val="tx1"/>
                </a:solidFill>
              </a:rPr>
              <a:t>Analisis</a:t>
            </a:r>
            <a:r>
              <a:rPr lang="en-US" dirty="0">
                <a:solidFill>
                  <a:schemeClr val="tx1"/>
                </a:solidFill>
              </a:rPr>
              <a:t> </a:t>
            </a:r>
            <a:r>
              <a:rPr lang="en-US" i="1" dirty="0">
                <a:solidFill>
                  <a:schemeClr val="tx1"/>
                </a:solidFill>
              </a:rPr>
              <a:t>stakeholders</a:t>
            </a:r>
            <a:r>
              <a:rPr lang="en-US" dirty="0">
                <a:solidFill>
                  <a:schemeClr val="tx1"/>
                </a:solidFill>
              </a:rPr>
              <a:t> </a:t>
            </a:r>
            <a:endParaRPr lang="id-ID" dirty="0">
              <a:solidFill>
                <a:schemeClr val="tx1"/>
              </a:solidFill>
            </a:endParaRPr>
          </a:p>
          <a:p>
            <a:pPr marL="514350" lvl="0" indent="-514350" algn="l">
              <a:buFont typeface="+mj-lt"/>
              <a:buAutoNum type="arabicPeriod"/>
            </a:pPr>
            <a:r>
              <a:rPr lang="id-ID" b="1" dirty="0">
                <a:solidFill>
                  <a:srgbClr val="FF0000"/>
                </a:solidFill>
              </a:rPr>
              <a:t>Perangkat Kerangka Kerja Logis </a:t>
            </a:r>
            <a:r>
              <a:rPr lang="id-ID" b="1" i="1" dirty="0">
                <a:solidFill>
                  <a:srgbClr val="FF0000"/>
                </a:solidFill>
              </a:rPr>
              <a:t>(logical framework)</a:t>
            </a:r>
            <a:r>
              <a:rPr lang="id-ID" b="1" dirty="0">
                <a:solidFill>
                  <a:srgbClr val="FF0000"/>
                </a:solidFill>
              </a:rPr>
              <a:t> </a:t>
            </a:r>
          </a:p>
          <a:p>
            <a:pPr marL="514350" lvl="0" indent="-514350" algn="l">
              <a:buFont typeface="+mj-lt"/>
              <a:buAutoNum type="arabicPeriod"/>
            </a:pPr>
            <a:r>
              <a:rPr lang="en-US" dirty="0" err="1">
                <a:solidFill>
                  <a:schemeClr val="tx1"/>
                </a:solidFill>
              </a:rPr>
              <a:t>Faktor-faktor</a:t>
            </a:r>
            <a:r>
              <a:rPr lang="en-US" dirty="0">
                <a:solidFill>
                  <a:schemeClr val="tx1"/>
                </a:solidFill>
              </a:rPr>
              <a:t> </a:t>
            </a:r>
            <a:r>
              <a:rPr lang="en-US" dirty="0" err="1">
                <a:solidFill>
                  <a:schemeClr val="tx1"/>
                </a:solidFill>
              </a:rPr>
              <a:t>kualitas</a:t>
            </a:r>
            <a:r>
              <a:rPr lang="en-US" dirty="0">
                <a:solidFill>
                  <a:schemeClr val="tx1"/>
                </a:solidFill>
              </a:rPr>
              <a:t> </a:t>
            </a:r>
            <a:r>
              <a:rPr lang="en-US" dirty="0" err="1">
                <a:solidFill>
                  <a:schemeClr val="tx1"/>
                </a:solidFill>
              </a:rPr>
              <a:t>kunci</a:t>
            </a:r>
            <a:r>
              <a:rPr lang="en-US" dirty="0">
                <a:solidFill>
                  <a:schemeClr val="tx1"/>
                </a:solidFill>
              </a:rPr>
              <a:t> </a:t>
            </a:r>
            <a:endParaRPr lang="id-ID" dirty="0">
              <a:solidFill>
                <a:schemeClr val="tx1"/>
              </a:solidFill>
            </a:endParaRPr>
          </a:p>
          <a:p>
            <a:pPr marL="514350" lvl="0" indent="-514350" algn="l">
              <a:buFont typeface="+mj-lt"/>
              <a:buAutoNum type="arabicPeriod"/>
            </a:pPr>
            <a:r>
              <a:rPr lang="en-US" dirty="0" err="1">
                <a:solidFill>
                  <a:schemeClr val="tx1"/>
                </a:solidFill>
              </a:rPr>
              <a:t>Penjadwalan</a:t>
            </a:r>
            <a:r>
              <a:rPr lang="en-US" dirty="0">
                <a:solidFill>
                  <a:schemeClr val="tx1"/>
                </a:solidFill>
              </a:rPr>
              <a:t> </a:t>
            </a:r>
            <a:r>
              <a:rPr lang="en-US" dirty="0" err="1">
                <a:solidFill>
                  <a:schemeClr val="tx1"/>
                </a:solidFill>
              </a:rPr>
              <a:t>aktivitas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sumberdaya</a:t>
            </a:r>
            <a:r>
              <a:rPr lang="en-US" dirty="0">
                <a:solidFill>
                  <a:schemeClr val="tx1"/>
                </a:solidFill>
              </a:rPr>
              <a:t> </a:t>
            </a:r>
            <a:endParaRPr lang="id-ID" dirty="0">
              <a:solidFill>
                <a:schemeClr val="tx1"/>
              </a:solidFill>
            </a:endParaRPr>
          </a:p>
          <a:p>
            <a:pPr marL="514350" indent="-514350" algn="l">
              <a:buFont typeface="+mj-lt"/>
              <a:buAutoNum type="arabicPeriod"/>
            </a:pPr>
            <a:r>
              <a:rPr lang="en-US" dirty="0" err="1">
                <a:solidFill>
                  <a:schemeClr val="tx1"/>
                </a:solidFill>
              </a:rPr>
              <a:t>Struktur</a:t>
            </a:r>
            <a:r>
              <a:rPr lang="en-US" dirty="0">
                <a:solidFill>
                  <a:schemeClr val="tx1"/>
                </a:solidFill>
              </a:rPr>
              <a:t> </a:t>
            </a:r>
            <a:r>
              <a:rPr lang="en-US" dirty="0" err="1">
                <a:solidFill>
                  <a:schemeClr val="tx1"/>
                </a:solidFill>
              </a:rPr>
              <a:t>dokumen</a:t>
            </a:r>
            <a:r>
              <a:rPr lang="en-US" dirty="0">
                <a:solidFill>
                  <a:schemeClr val="tx1"/>
                </a:solidFill>
              </a:rPr>
              <a:t> pro</a:t>
            </a:r>
            <a:r>
              <a:rPr lang="id-ID" dirty="0">
                <a:solidFill>
                  <a:schemeClr val="tx1"/>
                </a:solidFill>
              </a:rPr>
              <a:t>gram</a:t>
            </a:r>
            <a:r>
              <a:rPr lang="en-US" dirty="0">
                <a:solidFill>
                  <a:schemeClr val="tx1"/>
                </a:solidFill>
              </a:rPr>
              <a:t> yang </a:t>
            </a:r>
            <a:r>
              <a:rPr lang="en-US" dirty="0" err="1">
                <a:solidFill>
                  <a:schemeClr val="tx1"/>
                </a:solidFill>
              </a:rPr>
              <a:t>koheren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terstandar</a:t>
            </a:r>
            <a:r>
              <a:rPr lang="en-US" dirty="0">
                <a:solidFill>
                  <a:schemeClr val="tx1"/>
                </a:solidFill>
              </a:rPr>
              <a:t>.</a:t>
            </a:r>
            <a:endParaRPr lang="id-ID"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357166"/>
            <a:ext cx="7772400" cy="642942"/>
          </a:xfrm>
        </p:spPr>
        <p:txBody>
          <a:bodyPr>
            <a:noAutofit/>
          </a:bodyPr>
          <a:lstStyle/>
          <a:p>
            <a:pPr marL="449263" indent="-449263" algn="l"/>
            <a:r>
              <a:rPr lang="en-US" sz="2800" b="1" dirty="0">
                <a:solidFill>
                  <a:srgbClr val="FF0000"/>
                </a:solidFill>
              </a:rPr>
              <a:t>3.  </a:t>
            </a:r>
            <a:r>
              <a:rPr lang="en-US" sz="2800" b="1" dirty="0" err="1">
                <a:solidFill>
                  <a:srgbClr val="FF0000"/>
                </a:solidFill>
              </a:rPr>
              <a:t>Sejumlah</a:t>
            </a:r>
            <a:r>
              <a:rPr lang="en-US" sz="2800" b="1" dirty="0">
                <a:solidFill>
                  <a:srgbClr val="FF0000"/>
                </a:solidFill>
              </a:rPr>
              <a:t> </a:t>
            </a:r>
            <a:r>
              <a:rPr lang="en-US" sz="2800" b="1" dirty="0" err="1">
                <a:solidFill>
                  <a:srgbClr val="FF0000"/>
                </a:solidFill>
              </a:rPr>
              <a:t>isu</a:t>
            </a:r>
            <a:r>
              <a:rPr lang="en-US" sz="2800" b="1" dirty="0">
                <a:solidFill>
                  <a:srgbClr val="FF0000"/>
                </a:solidFill>
              </a:rPr>
              <a:t> yang </a:t>
            </a:r>
            <a:r>
              <a:rPr lang="en-US" sz="2800" b="1" dirty="0" err="1">
                <a:solidFill>
                  <a:srgbClr val="FF0000"/>
                </a:solidFill>
              </a:rPr>
              <a:t>perlu</a:t>
            </a:r>
            <a:r>
              <a:rPr lang="en-US" sz="2800" b="1" dirty="0">
                <a:solidFill>
                  <a:srgbClr val="FF0000"/>
                </a:solidFill>
              </a:rPr>
              <a:t> </a:t>
            </a:r>
            <a:r>
              <a:rPr lang="en-US" sz="2800" b="1" dirty="0" err="1">
                <a:solidFill>
                  <a:srgbClr val="FF0000"/>
                </a:solidFill>
              </a:rPr>
              <a:t>diperhatikan</a:t>
            </a:r>
            <a:r>
              <a:rPr lang="en-US" sz="2800" b="1" dirty="0">
                <a:solidFill>
                  <a:srgbClr val="FF0000"/>
                </a:solidFill>
              </a:rPr>
              <a:t> </a:t>
            </a:r>
            <a:r>
              <a:rPr lang="en-US" sz="2800" b="1" dirty="0" err="1">
                <a:solidFill>
                  <a:srgbClr val="FF0000"/>
                </a:solidFill>
              </a:rPr>
              <a:t>dalam</a:t>
            </a:r>
            <a:r>
              <a:rPr lang="en-US" sz="2800" b="1" dirty="0">
                <a:solidFill>
                  <a:srgbClr val="FF0000"/>
                </a:solidFill>
              </a:rPr>
              <a:t> SMP </a:t>
            </a:r>
            <a:endParaRPr lang="id-ID" sz="2800" dirty="0">
              <a:solidFill>
                <a:srgbClr val="FF0000"/>
              </a:solidFill>
            </a:endParaRPr>
          </a:p>
        </p:txBody>
      </p:sp>
      <p:sp>
        <p:nvSpPr>
          <p:cNvPr id="3" name="Subtitle 2"/>
          <p:cNvSpPr>
            <a:spLocks noGrp="1"/>
          </p:cNvSpPr>
          <p:nvPr>
            <p:ph type="subTitle" idx="1"/>
          </p:nvPr>
        </p:nvSpPr>
        <p:spPr>
          <a:xfrm>
            <a:off x="1371600" y="1357298"/>
            <a:ext cx="6400800" cy="4281502"/>
          </a:xfrm>
        </p:spPr>
        <p:txBody>
          <a:bodyPr>
            <a:normAutofit fontScale="70000" lnSpcReduction="20000"/>
          </a:bodyPr>
          <a:lstStyle/>
          <a:p>
            <a:pPr marL="514350" indent="-514350" algn="l">
              <a:buAutoNum type="alphaLcPeriod"/>
            </a:pPr>
            <a:r>
              <a:rPr lang="en-US" b="1" dirty="0" err="1">
                <a:solidFill>
                  <a:schemeClr val="tx1"/>
                </a:solidFill>
              </a:rPr>
              <a:t>Tujuan</a:t>
            </a:r>
            <a:r>
              <a:rPr lang="en-US" b="1" dirty="0">
                <a:solidFill>
                  <a:schemeClr val="tx1"/>
                </a:solidFill>
              </a:rPr>
              <a:t> pro</a:t>
            </a:r>
            <a:r>
              <a:rPr lang="id-ID" b="1" dirty="0">
                <a:solidFill>
                  <a:schemeClr val="tx1"/>
                </a:solidFill>
              </a:rPr>
              <a:t>gram</a:t>
            </a:r>
            <a:r>
              <a:rPr lang="en-US" b="1" dirty="0">
                <a:solidFill>
                  <a:schemeClr val="tx1"/>
                </a:solidFill>
              </a:rPr>
              <a:t>  </a:t>
            </a:r>
            <a:r>
              <a:rPr lang="en-US" b="1" dirty="0" err="1">
                <a:solidFill>
                  <a:schemeClr val="tx1"/>
                </a:solidFill>
              </a:rPr>
              <a:t>harus</a:t>
            </a:r>
            <a:r>
              <a:rPr lang="en-US" b="1" dirty="0">
                <a:solidFill>
                  <a:schemeClr val="tx1"/>
                </a:solidFill>
              </a:rPr>
              <a:t> </a:t>
            </a:r>
            <a:r>
              <a:rPr lang="en-US" b="1" dirty="0" err="1">
                <a:solidFill>
                  <a:schemeClr val="tx1"/>
                </a:solidFill>
              </a:rPr>
              <a:t>jelas</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realistik</a:t>
            </a:r>
            <a:r>
              <a:rPr lang="en-US" b="1" dirty="0">
                <a:solidFill>
                  <a:schemeClr val="tx1"/>
                </a:solidFill>
              </a:rPr>
              <a:t>, </a:t>
            </a:r>
            <a:r>
              <a:rPr lang="en-US" b="1" dirty="0" err="1">
                <a:solidFill>
                  <a:schemeClr val="tx1"/>
                </a:solidFill>
              </a:rPr>
              <a:t>yakni</a:t>
            </a:r>
            <a:r>
              <a:rPr lang="en-US" b="1" dirty="0">
                <a:solidFill>
                  <a:schemeClr val="tx1"/>
                </a:solidFill>
              </a:rPr>
              <a:t> </a:t>
            </a:r>
            <a:r>
              <a:rPr lang="en-US" b="1" dirty="0" err="1">
                <a:solidFill>
                  <a:schemeClr val="tx1"/>
                </a:solidFill>
              </a:rPr>
              <a:t>memuat</a:t>
            </a:r>
            <a:r>
              <a:rPr lang="en-US" b="1" dirty="0">
                <a:solidFill>
                  <a:schemeClr val="tx1"/>
                </a:solidFill>
              </a:rPr>
              <a:t>: </a:t>
            </a:r>
            <a:endParaRPr lang="id-ID" b="1" dirty="0">
              <a:solidFill>
                <a:schemeClr val="tx1"/>
              </a:solidFill>
            </a:endParaRPr>
          </a:p>
          <a:p>
            <a:pPr marL="514350" indent="-514350" algn="l">
              <a:buAutoNum type="alphaLcPeriod"/>
            </a:pPr>
            <a:endParaRPr lang="id-ID" dirty="0">
              <a:solidFill>
                <a:schemeClr val="tx1"/>
              </a:solidFill>
            </a:endParaRPr>
          </a:p>
          <a:p>
            <a:pPr marL="719138" lvl="0" indent="-358775" algn="l">
              <a:buFont typeface="Wingdings" pitchFamily="2" charset="2"/>
              <a:buChar char="§"/>
            </a:pPr>
            <a:r>
              <a:rPr lang="en-US" b="1" dirty="0" err="1">
                <a:solidFill>
                  <a:schemeClr val="tx1"/>
                </a:solidFill>
              </a:rPr>
              <a:t>Gambaran</a:t>
            </a:r>
            <a:r>
              <a:rPr lang="en-US" b="1" dirty="0">
                <a:solidFill>
                  <a:schemeClr val="tx1"/>
                </a:solidFill>
              </a:rPr>
              <a:t> </a:t>
            </a:r>
            <a:r>
              <a:rPr lang="en-US" b="1" dirty="0" err="1">
                <a:solidFill>
                  <a:schemeClr val="tx1"/>
                </a:solidFill>
              </a:rPr>
              <a:t>tentang</a:t>
            </a:r>
            <a:r>
              <a:rPr lang="en-US" b="1" dirty="0">
                <a:solidFill>
                  <a:schemeClr val="tx1"/>
                </a:solidFill>
              </a:rPr>
              <a:t> </a:t>
            </a:r>
            <a:r>
              <a:rPr lang="en-US" b="1" dirty="0" err="1">
                <a:solidFill>
                  <a:schemeClr val="tx1"/>
                </a:solidFill>
              </a:rPr>
              <a:t>kejelasan</a:t>
            </a:r>
            <a:r>
              <a:rPr lang="en-US" b="1" dirty="0">
                <a:solidFill>
                  <a:schemeClr val="tx1"/>
                </a:solidFill>
              </a:rPr>
              <a:t> </a:t>
            </a:r>
            <a:r>
              <a:rPr lang="en-US" b="1" dirty="0" err="1">
                <a:solidFill>
                  <a:schemeClr val="tx1"/>
                </a:solidFill>
              </a:rPr>
              <a:t>perbedaan</a:t>
            </a:r>
            <a:r>
              <a:rPr lang="en-US" b="1" dirty="0">
                <a:solidFill>
                  <a:schemeClr val="tx1"/>
                </a:solidFill>
              </a:rPr>
              <a:t> </a:t>
            </a:r>
            <a:r>
              <a:rPr lang="en-US" b="1" dirty="0" err="1">
                <a:solidFill>
                  <a:schemeClr val="tx1"/>
                </a:solidFill>
              </a:rPr>
              <a:t>antara</a:t>
            </a:r>
            <a:r>
              <a:rPr lang="en-US" b="1" dirty="0">
                <a:solidFill>
                  <a:schemeClr val="tx1"/>
                </a:solidFill>
              </a:rPr>
              <a:t> </a:t>
            </a:r>
            <a:r>
              <a:rPr lang="en-US" b="1" dirty="0" err="1">
                <a:solidFill>
                  <a:schemeClr val="tx1"/>
                </a:solidFill>
              </a:rPr>
              <a:t>tujuan</a:t>
            </a:r>
            <a:r>
              <a:rPr lang="en-US" b="1" dirty="0">
                <a:solidFill>
                  <a:schemeClr val="tx1"/>
                </a:solidFill>
              </a:rPr>
              <a:t> </a:t>
            </a:r>
            <a:r>
              <a:rPr lang="en-US" b="1" dirty="0" err="1">
                <a:solidFill>
                  <a:schemeClr val="tx1"/>
                </a:solidFill>
              </a:rPr>
              <a:t>dengan</a:t>
            </a:r>
            <a:r>
              <a:rPr lang="en-US" b="1" dirty="0">
                <a:solidFill>
                  <a:schemeClr val="tx1"/>
                </a:solidFill>
              </a:rPr>
              <a:t> </a:t>
            </a:r>
            <a:r>
              <a:rPr lang="en-US" b="1" dirty="0" err="1">
                <a:solidFill>
                  <a:schemeClr val="tx1"/>
                </a:solidFill>
              </a:rPr>
              <a:t>perangkat</a:t>
            </a:r>
            <a:r>
              <a:rPr lang="en-US" b="1" dirty="0">
                <a:solidFill>
                  <a:schemeClr val="tx1"/>
                </a:solidFill>
              </a:rPr>
              <a:t> </a:t>
            </a:r>
            <a:r>
              <a:rPr lang="en-US" b="1" dirty="0" err="1">
                <a:solidFill>
                  <a:schemeClr val="tx1"/>
                </a:solidFill>
              </a:rPr>
              <a:t>untuk</a:t>
            </a:r>
            <a:r>
              <a:rPr lang="en-US" b="1" dirty="0">
                <a:solidFill>
                  <a:schemeClr val="tx1"/>
                </a:solidFill>
              </a:rPr>
              <a:t> </a:t>
            </a:r>
            <a:r>
              <a:rPr lang="en-US" b="1" dirty="0" err="1">
                <a:solidFill>
                  <a:schemeClr val="tx1"/>
                </a:solidFill>
              </a:rPr>
              <a:t>mencapainya</a:t>
            </a:r>
            <a:r>
              <a:rPr lang="en-US" b="1" dirty="0">
                <a:solidFill>
                  <a:schemeClr val="tx1"/>
                </a:solidFill>
              </a:rPr>
              <a:t> </a:t>
            </a:r>
            <a:endParaRPr lang="id-ID" b="1" dirty="0">
              <a:solidFill>
                <a:schemeClr val="tx1"/>
              </a:solidFill>
            </a:endParaRPr>
          </a:p>
          <a:p>
            <a:pPr marL="719138" lvl="0" indent="-358775" algn="l"/>
            <a:endParaRPr lang="id-ID" b="1" dirty="0">
              <a:solidFill>
                <a:schemeClr val="tx1"/>
              </a:solidFill>
            </a:endParaRPr>
          </a:p>
          <a:p>
            <a:pPr marL="719138" lvl="0" indent="-358775" algn="l">
              <a:buFont typeface="Wingdings" pitchFamily="2" charset="2"/>
              <a:buChar char="§"/>
            </a:pPr>
            <a:r>
              <a:rPr lang="en-US" b="1" dirty="0" err="1">
                <a:solidFill>
                  <a:schemeClr val="tx1"/>
                </a:solidFill>
              </a:rPr>
              <a:t>Sebuah</a:t>
            </a:r>
            <a:r>
              <a:rPr lang="en-US" b="1" dirty="0">
                <a:solidFill>
                  <a:schemeClr val="tx1"/>
                </a:solidFill>
              </a:rPr>
              <a:t> </a:t>
            </a:r>
            <a:r>
              <a:rPr lang="en-US" b="1" dirty="0" err="1">
                <a:solidFill>
                  <a:schemeClr val="tx1"/>
                </a:solidFill>
              </a:rPr>
              <a:t>definisi</a:t>
            </a:r>
            <a:r>
              <a:rPr lang="en-US" b="1" dirty="0">
                <a:solidFill>
                  <a:schemeClr val="tx1"/>
                </a:solidFill>
              </a:rPr>
              <a:t> yang </a:t>
            </a:r>
            <a:r>
              <a:rPr lang="en-US" b="1" dirty="0" err="1">
                <a:solidFill>
                  <a:schemeClr val="tx1"/>
                </a:solidFill>
              </a:rPr>
              <a:t>jelas</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realistik</a:t>
            </a:r>
            <a:r>
              <a:rPr lang="en-US" b="1" dirty="0">
                <a:solidFill>
                  <a:schemeClr val="tx1"/>
                </a:solidFill>
              </a:rPr>
              <a:t> </a:t>
            </a:r>
            <a:r>
              <a:rPr lang="en-US" b="1" dirty="0" err="1">
                <a:solidFill>
                  <a:schemeClr val="tx1"/>
                </a:solidFill>
              </a:rPr>
              <a:t>tentang</a:t>
            </a:r>
            <a:r>
              <a:rPr lang="en-US" b="1" dirty="0">
                <a:solidFill>
                  <a:schemeClr val="tx1"/>
                </a:solidFill>
              </a:rPr>
              <a:t> </a:t>
            </a:r>
            <a:r>
              <a:rPr lang="en-US" b="1" dirty="0" err="1">
                <a:solidFill>
                  <a:schemeClr val="tx1"/>
                </a:solidFill>
              </a:rPr>
              <a:t>sasaran</a:t>
            </a:r>
            <a:r>
              <a:rPr lang="en-US" b="1" dirty="0">
                <a:solidFill>
                  <a:schemeClr val="tx1"/>
                </a:solidFill>
              </a:rPr>
              <a:t> pro</a:t>
            </a:r>
            <a:r>
              <a:rPr lang="id-ID" b="1" dirty="0">
                <a:solidFill>
                  <a:schemeClr val="tx1"/>
                </a:solidFill>
              </a:rPr>
              <a:t>gram</a:t>
            </a:r>
            <a:r>
              <a:rPr lang="en-US" b="1" dirty="0">
                <a:solidFill>
                  <a:schemeClr val="tx1"/>
                </a:solidFill>
              </a:rPr>
              <a:t> yang </a:t>
            </a:r>
            <a:r>
              <a:rPr lang="en-US" b="1" dirty="0" err="1">
                <a:solidFill>
                  <a:schemeClr val="tx1"/>
                </a:solidFill>
              </a:rPr>
              <a:t>harus</a:t>
            </a:r>
            <a:r>
              <a:rPr lang="en-US" b="1" dirty="0">
                <a:solidFill>
                  <a:schemeClr val="tx1"/>
                </a:solidFill>
              </a:rPr>
              <a:t> </a:t>
            </a:r>
            <a:r>
              <a:rPr lang="en-US" b="1" dirty="0" err="1">
                <a:solidFill>
                  <a:schemeClr val="tx1"/>
                </a:solidFill>
              </a:rPr>
              <a:t>selalu</a:t>
            </a:r>
            <a:r>
              <a:rPr lang="en-US" b="1" dirty="0">
                <a:solidFill>
                  <a:schemeClr val="tx1"/>
                </a:solidFill>
              </a:rPr>
              <a:t> </a:t>
            </a:r>
            <a:r>
              <a:rPr lang="en-US" b="1" dirty="0" err="1">
                <a:solidFill>
                  <a:schemeClr val="tx1"/>
                </a:solidFill>
              </a:rPr>
              <a:t>memperhatikan</a:t>
            </a:r>
            <a:r>
              <a:rPr lang="en-US" b="1" dirty="0">
                <a:solidFill>
                  <a:schemeClr val="tx1"/>
                </a:solidFill>
              </a:rPr>
              <a:t> </a:t>
            </a:r>
            <a:r>
              <a:rPr lang="en-US" b="1" dirty="0" err="1">
                <a:solidFill>
                  <a:schemeClr val="tx1"/>
                </a:solidFill>
              </a:rPr>
              <a:t>keberlanjutan</a:t>
            </a:r>
            <a:r>
              <a:rPr lang="en-US" b="1" dirty="0">
                <a:solidFill>
                  <a:schemeClr val="tx1"/>
                </a:solidFill>
              </a:rPr>
              <a:t> </a:t>
            </a:r>
            <a:r>
              <a:rPr lang="en-US" b="1" dirty="0" err="1">
                <a:solidFill>
                  <a:schemeClr val="tx1"/>
                </a:solidFill>
              </a:rPr>
              <a:t>manfaat</a:t>
            </a:r>
            <a:r>
              <a:rPr lang="en-US" b="1" dirty="0">
                <a:solidFill>
                  <a:schemeClr val="tx1"/>
                </a:solidFill>
              </a:rPr>
              <a:t> </a:t>
            </a:r>
            <a:r>
              <a:rPr lang="en-US" b="1" dirty="0" err="1">
                <a:solidFill>
                  <a:schemeClr val="tx1"/>
                </a:solidFill>
              </a:rPr>
              <a:t>bagi</a:t>
            </a:r>
            <a:r>
              <a:rPr lang="en-US" b="1" dirty="0">
                <a:solidFill>
                  <a:schemeClr val="tx1"/>
                </a:solidFill>
              </a:rPr>
              <a:t> </a:t>
            </a:r>
            <a:r>
              <a:rPr lang="en-US" b="1" dirty="0" err="1">
                <a:solidFill>
                  <a:schemeClr val="tx1"/>
                </a:solidFill>
              </a:rPr>
              <a:t>kelompok</a:t>
            </a:r>
            <a:r>
              <a:rPr lang="en-US" b="1" dirty="0">
                <a:solidFill>
                  <a:schemeClr val="tx1"/>
                </a:solidFill>
              </a:rPr>
              <a:t> </a:t>
            </a:r>
            <a:r>
              <a:rPr lang="en-US" b="1" dirty="0" err="1">
                <a:solidFill>
                  <a:schemeClr val="tx1"/>
                </a:solidFill>
              </a:rPr>
              <a:t>sasaran</a:t>
            </a:r>
            <a:r>
              <a:rPr lang="en-US" b="1" dirty="0">
                <a:solidFill>
                  <a:schemeClr val="tx1"/>
                </a:solidFill>
              </a:rPr>
              <a:t> pro</a:t>
            </a:r>
            <a:r>
              <a:rPr lang="id-ID" b="1" dirty="0">
                <a:solidFill>
                  <a:schemeClr val="tx1"/>
                </a:solidFill>
              </a:rPr>
              <a:t>gram</a:t>
            </a:r>
            <a:r>
              <a:rPr lang="en-US" b="1" dirty="0">
                <a:solidFill>
                  <a:schemeClr val="tx1"/>
                </a:solidFill>
              </a:rPr>
              <a:t> </a:t>
            </a:r>
            <a:endParaRPr lang="id-ID" b="1" dirty="0">
              <a:solidFill>
                <a:schemeClr val="tx1"/>
              </a:solidFill>
            </a:endParaRPr>
          </a:p>
          <a:p>
            <a:pPr marL="719138" lvl="0" indent="-358775" algn="l"/>
            <a:endParaRPr lang="id-ID" b="1" dirty="0">
              <a:solidFill>
                <a:schemeClr val="tx1"/>
              </a:solidFill>
            </a:endParaRPr>
          </a:p>
          <a:p>
            <a:pPr marL="719138" lvl="0" indent="-358775" algn="l">
              <a:buFont typeface="Wingdings" pitchFamily="2" charset="2"/>
              <a:buChar char="§"/>
            </a:pPr>
            <a:r>
              <a:rPr lang="en-US" b="1" dirty="0" err="1">
                <a:solidFill>
                  <a:schemeClr val="tx1"/>
                </a:solidFill>
              </a:rPr>
              <a:t>Risiko</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asumsi</a:t>
            </a:r>
            <a:r>
              <a:rPr lang="en-US" b="1" dirty="0">
                <a:solidFill>
                  <a:schemeClr val="tx1"/>
                </a:solidFill>
              </a:rPr>
              <a:t>: </a:t>
            </a:r>
            <a:r>
              <a:rPr lang="en-US" b="1" dirty="0" err="1">
                <a:solidFill>
                  <a:schemeClr val="tx1"/>
                </a:solidFill>
              </a:rPr>
              <a:t>faktor-faktor</a:t>
            </a:r>
            <a:r>
              <a:rPr lang="en-US" b="1" dirty="0">
                <a:solidFill>
                  <a:schemeClr val="tx1"/>
                </a:solidFill>
              </a:rPr>
              <a:t> </a:t>
            </a:r>
            <a:r>
              <a:rPr lang="en-US" b="1" dirty="0" err="1">
                <a:solidFill>
                  <a:schemeClr val="tx1"/>
                </a:solidFill>
              </a:rPr>
              <a:t>makro</a:t>
            </a:r>
            <a:r>
              <a:rPr lang="en-US" b="1" dirty="0">
                <a:solidFill>
                  <a:schemeClr val="tx1"/>
                </a:solidFill>
              </a:rPr>
              <a:t> </a:t>
            </a:r>
            <a:r>
              <a:rPr lang="en-US" b="1" dirty="0" err="1">
                <a:solidFill>
                  <a:schemeClr val="tx1"/>
                </a:solidFill>
              </a:rPr>
              <a:t>eksternal</a:t>
            </a:r>
            <a:r>
              <a:rPr lang="en-US" b="1" dirty="0">
                <a:solidFill>
                  <a:schemeClr val="tx1"/>
                </a:solidFill>
              </a:rPr>
              <a:t> yang </a:t>
            </a:r>
            <a:r>
              <a:rPr lang="en-US" b="1" dirty="0" err="1">
                <a:solidFill>
                  <a:schemeClr val="tx1"/>
                </a:solidFill>
              </a:rPr>
              <a:t>dapat</a:t>
            </a:r>
            <a:r>
              <a:rPr lang="en-US" b="1" dirty="0">
                <a:solidFill>
                  <a:schemeClr val="tx1"/>
                </a:solidFill>
              </a:rPr>
              <a:t> </a:t>
            </a:r>
            <a:r>
              <a:rPr lang="en-US" b="1" dirty="0" err="1">
                <a:solidFill>
                  <a:schemeClr val="tx1"/>
                </a:solidFill>
              </a:rPr>
              <a:t>secara</a:t>
            </a:r>
            <a:r>
              <a:rPr lang="en-US" b="1" dirty="0">
                <a:solidFill>
                  <a:schemeClr val="tx1"/>
                </a:solidFill>
              </a:rPr>
              <a:t> </a:t>
            </a:r>
            <a:r>
              <a:rPr lang="en-US" b="1" dirty="0" err="1">
                <a:solidFill>
                  <a:schemeClr val="tx1"/>
                </a:solidFill>
              </a:rPr>
              <a:t>signifikan</a:t>
            </a:r>
            <a:r>
              <a:rPr lang="en-US" b="1" dirty="0">
                <a:solidFill>
                  <a:schemeClr val="tx1"/>
                </a:solidFill>
              </a:rPr>
              <a:t> </a:t>
            </a:r>
            <a:r>
              <a:rPr lang="en-US" b="1" dirty="0" err="1">
                <a:solidFill>
                  <a:schemeClr val="tx1"/>
                </a:solidFill>
              </a:rPr>
              <a:t>berpengaruh</a:t>
            </a:r>
            <a:r>
              <a:rPr lang="en-US" b="1" dirty="0">
                <a:solidFill>
                  <a:schemeClr val="tx1"/>
                </a:solidFill>
              </a:rPr>
              <a:t> </a:t>
            </a:r>
            <a:r>
              <a:rPr lang="en-US" b="1" dirty="0" err="1">
                <a:solidFill>
                  <a:schemeClr val="tx1"/>
                </a:solidFill>
              </a:rPr>
              <a:t>terhadap</a:t>
            </a:r>
            <a:r>
              <a:rPr lang="en-US" b="1" dirty="0">
                <a:solidFill>
                  <a:schemeClr val="tx1"/>
                </a:solidFill>
              </a:rPr>
              <a:t> </a:t>
            </a:r>
            <a:r>
              <a:rPr lang="en-US" b="1" dirty="0" err="1">
                <a:solidFill>
                  <a:schemeClr val="tx1"/>
                </a:solidFill>
              </a:rPr>
              <a:t>keberhasilan</a:t>
            </a:r>
            <a:r>
              <a:rPr lang="en-US" b="1" dirty="0">
                <a:solidFill>
                  <a:schemeClr val="tx1"/>
                </a:solidFill>
              </a:rPr>
              <a:t> pro</a:t>
            </a:r>
            <a:r>
              <a:rPr lang="id-ID" b="1" dirty="0">
                <a:solidFill>
                  <a:schemeClr val="tx1"/>
                </a:solidFill>
              </a:rPr>
              <a:t>gram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1260</Words>
  <Application>Microsoft Office PowerPoint</Application>
  <PresentationFormat>On-screen Show (4:3)</PresentationFormat>
  <Paragraphs>107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Office Theme</vt:lpstr>
      <vt:lpstr>Siklus Manajemen Program (SMP)</vt:lpstr>
      <vt:lpstr> 1. Pengertian</vt:lpstr>
      <vt:lpstr>PowerPoint Presentation</vt:lpstr>
      <vt:lpstr>Bagan  Siklus (Dasar) Manajemen Program(SMP)</vt:lpstr>
      <vt:lpstr>SMP secara generik dibagi menjadi tiga tahap:  perencanaan, implementasi dan evaluasi</vt:lpstr>
      <vt:lpstr>Tidak ada perencanaan program yang benar secara obyektif. Tetapi perencanaan program bisa dianggap relatif baik bila pengelola program dan penerima manfaat menerima kerangka kerja (rencana program) sebagai kaidah penuntun tindakan mereka. </vt:lpstr>
      <vt:lpstr>2.  SMP menyumbangkan tiga tema umum Yaitu: </vt:lpstr>
      <vt:lpstr>SMP juga dikatakan sebagai pendekatan terpadu pengelolaan program yang mengumpulkan konsep-konsep yang relatif sederhana, tugas-tugas dan tekniknya, yakni: </vt:lpstr>
      <vt:lpstr>3.  Sejumlah isu yang perlu diperhatikan dalam SMP </vt:lpstr>
      <vt:lpstr>b. Faktor-faktor kualitas yang memperkuat manfaat program dalam jangka panjang yang memuat:</vt:lpstr>
      <vt:lpstr>c. Kontribusi proyek terhadap pencapaian tujuan kebijakan universal  </vt:lpstr>
      <vt:lpstr>B.  Rasionalitas dan Relevansi Program</vt:lpstr>
      <vt:lpstr>SMP menjamin: Relevansi Fisibilitas Keberlanjutan</vt:lpstr>
      <vt:lpstr>PowerPoint Presentation</vt:lpstr>
      <vt:lpstr>C. Enam Tahap SMP</vt:lpstr>
      <vt:lpstr>1.    Pemrograman</vt:lpstr>
      <vt:lpstr>2.   Identifikasi </vt:lpstr>
      <vt:lpstr>PowerPoint Presentation</vt:lpstr>
      <vt:lpstr>Urgensi NA: </vt:lpstr>
      <vt:lpstr>PowerPoint Presentation</vt:lpstr>
      <vt:lpstr>3. Formulasi </vt:lpstr>
      <vt:lpstr>4.   Penganggaran</vt:lpstr>
      <vt:lpstr>5.  Implementasi</vt:lpstr>
      <vt:lpstr>6. Evaluasi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Siklus Manajemen Program (SMP)</dc:title>
  <dc:creator>Asus</dc:creator>
  <cp:lastModifiedBy>Asus</cp:lastModifiedBy>
  <cp:revision>34</cp:revision>
  <dcterms:created xsi:type="dcterms:W3CDTF">2020-03-13T15:24:06Z</dcterms:created>
  <dcterms:modified xsi:type="dcterms:W3CDTF">2021-03-08T16:54:36Z</dcterms:modified>
</cp:coreProperties>
</file>