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9" r:id="rId11"/>
    <p:sldId id="265" r:id="rId12"/>
    <p:sldId id="266" r:id="rId13"/>
    <p:sldId id="268" r:id="rId14"/>
    <p:sldId id="264" r:id="rId1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05F2C04-C923-438B-8C0F-E0CD2BADF298}">
      <wppc:fontMiss xmlns:wppc="http://www.wps.cn/officeDocument/PresentationCustomData" type="true"/>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1164" y="2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D746B92-629F-426A-B9A4-D9D1EBEA8005}" type="datetimeFigureOut">
              <a:rPr lang="id-ID" smtClean="0"/>
            </a:fld>
            <a:endParaRPr lang="id-ID"/>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id-ID"/>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72B8AFBE-8D9B-4C6D-AC77-585BFD3ADEB2}" type="slidenum">
              <a:rPr lang="id-ID" smtClean="0"/>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746B92-629F-426A-B9A4-D9D1EBEA8005}" type="datetimeFigureOut">
              <a:rPr lang="id-ID" smtClean="0"/>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2B8AFBE-8D9B-4C6D-AC77-585BFD3ADEB2}" type="slidenum">
              <a:rPr lang="id-ID" smtClean="0"/>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D746B92-629F-426A-B9A4-D9D1EBEA8005}" type="datetimeFigureOut">
              <a:rPr lang="id-ID" smtClean="0"/>
            </a:fld>
            <a:endParaRPr lang="id-ID"/>
          </a:p>
        </p:txBody>
      </p:sp>
      <p:sp>
        <p:nvSpPr>
          <p:cNvPr id="5" name="Footer Placeholder 4"/>
          <p:cNvSpPr>
            <a:spLocks noGrp="1"/>
          </p:cNvSpPr>
          <p:nvPr>
            <p:ph type="ftr" sz="quarter" idx="11"/>
          </p:nvPr>
        </p:nvSpPr>
        <p:spPr>
          <a:xfrm>
            <a:off x="457201" y="6248207"/>
            <a:ext cx="5573483" cy="365125"/>
          </a:xfrm>
        </p:spPr>
        <p:txBody>
          <a:bodyPr/>
          <a:lstStyle/>
          <a:p>
            <a:endParaRPr lang="id-ID"/>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72B8AFBE-8D9B-4C6D-AC77-585BFD3ADEB2}" type="slidenum">
              <a:rPr lang="id-ID" smtClean="0"/>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D746B92-629F-426A-B9A4-D9D1EBEA8005}" type="datetimeFigureOut">
              <a:rPr lang="id-ID" smtClean="0"/>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2B8AFBE-8D9B-4C6D-AC77-585BFD3ADEB2}" type="slidenum">
              <a:rPr lang="id-ID" smtClean="0"/>
            </a:fld>
            <a:endParaRPr lang="id-ID"/>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endParaRPr kumimoji="0" lang="en-US" smtClean="0"/>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7D746B92-629F-426A-B9A4-D9D1EBEA8005}" type="datetimeFigureOut">
              <a:rPr lang="id-ID" smtClean="0"/>
            </a:fld>
            <a:endParaRPr lang="id-ID"/>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2B8AFBE-8D9B-4C6D-AC77-585BFD3ADEB2}" type="slidenum">
              <a:rPr lang="id-ID" smtClean="0"/>
            </a:fld>
            <a:endParaRPr lang="id-ID"/>
          </a:p>
        </p:txBody>
      </p:sp>
      <p:sp>
        <p:nvSpPr>
          <p:cNvPr id="14" name="Footer Placeholder 13"/>
          <p:cNvSpPr>
            <a:spLocks noGrp="1"/>
          </p:cNvSpPr>
          <p:nvPr>
            <p:ph type="ftr" sz="quarter" idx="12"/>
          </p:nvPr>
        </p:nvSpPr>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7D746B92-629F-426A-B9A4-D9D1EBEA8005}" type="datetimeFigureOut">
              <a:rPr lang="id-ID" smtClean="0"/>
            </a:fld>
            <a:endParaRPr lang="id-ID"/>
          </a:p>
        </p:txBody>
      </p:sp>
      <p:sp>
        <p:nvSpPr>
          <p:cNvPr id="10" name="Slide Number Placeholder 9"/>
          <p:cNvSpPr>
            <a:spLocks noGrp="1"/>
          </p:cNvSpPr>
          <p:nvPr>
            <p:ph type="sldNum" sz="quarter" idx="16"/>
          </p:nvPr>
        </p:nvSpPr>
        <p:spPr/>
        <p:txBody>
          <a:bodyPr rtlCol="0"/>
          <a:lstStyle/>
          <a:p>
            <a:fld id="{72B8AFBE-8D9B-4C6D-AC77-585BFD3ADEB2}" type="slidenum">
              <a:rPr lang="id-ID" smtClean="0"/>
            </a:fld>
            <a:endParaRPr lang="id-ID"/>
          </a:p>
        </p:txBody>
      </p:sp>
      <p:sp>
        <p:nvSpPr>
          <p:cNvPr id="12" name="Footer Placeholder 11"/>
          <p:cNvSpPr>
            <a:spLocks noGrp="1"/>
          </p:cNvSpPr>
          <p:nvPr>
            <p:ph type="ftr" sz="quarter" idx="17"/>
          </p:nvPr>
        </p:nvSpPr>
        <p:spPr/>
        <p:txBody>
          <a:bodyPr rtlCol="0"/>
          <a:lstStyle/>
          <a:p>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7D746B92-629F-426A-B9A4-D9D1EBEA8005}" type="datetimeFigureOut">
              <a:rPr lang="id-ID" smtClean="0"/>
            </a:fld>
            <a:endParaRPr lang="id-ID"/>
          </a:p>
        </p:txBody>
      </p:sp>
      <p:sp>
        <p:nvSpPr>
          <p:cNvPr id="12" name="Slide Number Placeholder 11"/>
          <p:cNvSpPr>
            <a:spLocks noGrp="1"/>
          </p:cNvSpPr>
          <p:nvPr>
            <p:ph type="sldNum" sz="quarter" idx="16"/>
          </p:nvPr>
        </p:nvSpPr>
        <p:spPr/>
        <p:txBody>
          <a:bodyPr rtlCol="0"/>
          <a:lstStyle/>
          <a:p>
            <a:fld id="{72B8AFBE-8D9B-4C6D-AC77-585BFD3ADEB2}" type="slidenum">
              <a:rPr lang="id-ID" smtClean="0"/>
            </a:fld>
            <a:endParaRPr lang="id-ID"/>
          </a:p>
        </p:txBody>
      </p:sp>
      <p:sp>
        <p:nvSpPr>
          <p:cNvPr id="14" name="Footer Placeholder 13"/>
          <p:cNvSpPr>
            <a:spLocks noGrp="1"/>
          </p:cNvSpPr>
          <p:nvPr>
            <p:ph type="ftr" sz="quarter" idx="17"/>
          </p:nvPr>
        </p:nvSpPr>
        <p:spPr/>
        <p:txBody>
          <a:bodyPr rtlCol="0"/>
          <a:lstStyle/>
          <a:p>
            <a:endParaRPr lang="id-ID"/>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endParaRPr kumimoji="0" lang="en-US" smtClean="0"/>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endParaRPr kumimoji="0" lang="en-US" smtClean="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D746B92-629F-426A-B9A4-D9D1EBEA8005}" type="datetimeFigureOut">
              <a:rPr lang="id-ID" smtClean="0"/>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72B8AFBE-8D9B-4C6D-AC77-585BFD3ADEB2}" type="slidenum">
              <a:rPr lang="id-ID" smtClean="0"/>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746B92-629F-426A-B9A4-D9D1EBEA8005}" type="datetimeFigureOut">
              <a:rPr lang="id-ID" smtClean="0"/>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72B8AFBE-8D9B-4C6D-AC77-585BFD3ADEB2}" type="slidenum">
              <a:rPr lang="id-ID" smtClean="0"/>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D746B92-629F-426A-B9A4-D9D1EBEA8005}" type="datetimeFigureOut">
              <a:rPr lang="id-ID" smtClean="0"/>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72B8AFBE-8D9B-4C6D-AC77-585BFD3ADEB2}" type="slidenum">
              <a:rPr lang="id-ID" smtClean="0"/>
            </a:fld>
            <a:endParaRPr lang="id-ID"/>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endParaRPr kumimoji="0" lang="en-US" smtClean="0"/>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endParaRPr kumimoji="0" lang="en-US" smtClean="0"/>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7D746B92-629F-426A-B9A4-D9D1EBEA8005}" type="datetimeFigureOut">
              <a:rPr lang="id-ID" smtClean="0"/>
            </a:fld>
            <a:endParaRPr lang="id-ID"/>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72B8AFBE-8D9B-4C6D-AC77-585BFD3ADEB2}" type="slidenum">
              <a:rPr lang="id-ID" smtClean="0"/>
            </a:fld>
            <a:endParaRPr lang="id-ID"/>
          </a:p>
        </p:txBody>
      </p:sp>
      <p:sp>
        <p:nvSpPr>
          <p:cNvPr id="14" name="Footer Placeholder 13"/>
          <p:cNvSpPr>
            <a:spLocks noGrp="1"/>
          </p:cNvSpPr>
          <p:nvPr>
            <p:ph type="ftr" sz="quarter" idx="12"/>
          </p:nvPr>
        </p:nvSpPr>
        <p:spPr>
          <a:xfrm>
            <a:off x="1600200" y="6248206"/>
            <a:ext cx="4572000" cy="365125"/>
          </a:xfrm>
        </p:spPr>
        <p:txBody>
          <a:bodyPr rtlCol="0"/>
          <a:lstStyle/>
          <a:p>
            <a:endParaRPr lang="id-ID"/>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endParaRPr kumimoji="0" lang="en-US" smtClean="0"/>
          </a:p>
          <a:p>
            <a:pPr lvl="1" eaLnBrk="1" latinLnBrk="0" hangingPunct="1"/>
            <a:r>
              <a:rPr kumimoji="0" lang="en-US" smtClean="0"/>
              <a:t>Second level</a:t>
            </a:r>
            <a:endParaRPr kumimoji="0" lang="en-US" smtClean="0"/>
          </a:p>
          <a:p>
            <a:pPr lvl="2" eaLnBrk="1" latinLnBrk="0" hangingPunct="1"/>
            <a:r>
              <a:rPr kumimoji="0" lang="en-US" smtClean="0"/>
              <a:t>Third level</a:t>
            </a:r>
            <a:endParaRPr kumimoji="0" lang="en-US" smtClean="0"/>
          </a:p>
          <a:p>
            <a:pPr lvl="3" eaLnBrk="1" latinLnBrk="0" hangingPunct="1"/>
            <a:r>
              <a:rPr kumimoji="0" lang="en-US" smtClean="0"/>
              <a:t>Fourth level</a:t>
            </a:r>
            <a:endParaRPr kumimoji="0" lang="en-US" smtClean="0"/>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D746B92-629F-426A-B9A4-D9D1EBEA8005}" type="datetimeFigureOut">
              <a:rPr lang="id-ID" smtClean="0"/>
            </a:fld>
            <a:endParaRPr lang="id-ID"/>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id-ID"/>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2B8AFBE-8D9B-4C6D-AC77-585BFD3ADEB2}" type="slidenum">
              <a:rPr lang="id-ID" smtClean="0"/>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panose="05000000000000000000"/>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panose="05020102010507070707"/>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panose="05000000000000000000"/>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panose="05000000000000000000"/>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panose="05000000000000000000"/>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panose="05000000000000000000"/>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panose="05000000000000000000"/>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panose="05000000000000000000"/>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panose="05000000000000000000"/>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2132856"/>
            <a:ext cx="7557120" cy="1828800"/>
          </a:xfrm>
        </p:spPr>
        <p:txBody>
          <a:bodyPr>
            <a:normAutofit fontScale="90000"/>
          </a:bodyPr>
          <a:lstStyle/>
          <a:p>
            <a:r>
              <a:rPr lang="id-ID" dirty="0" smtClean="0"/>
              <a:t>Perbandingan pemerintahan: </a:t>
            </a:r>
            <a:br>
              <a:rPr lang="id-ID" dirty="0" smtClean="0"/>
            </a:br>
            <a:r>
              <a:rPr lang="id-ID" dirty="0" smtClean="0"/>
              <a:t>RUSIA-TIONGKOK</a:t>
            </a:r>
            <a:endParaRPr lang="id-ID" dirty="0"/>
          </a:p>
        </p:txBody>
      </p:sp>
      <p:sp>
        <p:nvSpPr>
          <p:cNvPr id="3" name="Subtitle 2"/>
          <p:cNvSpPr>
            <a:spLocks noGrp="1"/>
          </p:cNvSpPr>
          <p:nvPr>
            <p:ph type="subTitle" idx="1"/>
          </p:nvPr>
        </p:nvSpPr>
        <p:spPr/>
        <p:txBody>
          <a:bodyPr/>
          <a:lstStyle/>
          <a:p>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Pembuatan Kebijakan: Tahapan</a:t>
            </a:r>
            <a:endParaRPr lang="id-ID" dirty="0"/>
          </a:p>
        </p:txBody>
      </p:sp>
      <p:graphicFrame>
        <p:nvGraphicFramePr>
          <p:cNvPr id="4" name="Content Placeholder 3"/>
          <p:cNvGraphicFramePr>
            <a:graphicFrameLocks noGrp="1"/>
          </p:cNvGraphicFramePr>
          <p:nvPr>
            <p:ph sz="quarter" idx="1"/>
          </p:nvPr>
        </p:nvGraphicFramePr>
        <p:xfrm>
          <a:off x="323528" y="1916832"/>
          <a:ext cx="8640962" cy="4785190"/>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RUSIA</a:t>
                      </a:r>
                      <a:endParaRPr lang="id-ID" dirty="0"/>
                    </a:p>
                  </a:txBody>
                  <a:tcPr/>
                </a:tc>
                <a:tc>
                  <a:txBody>
                    <a:bodyPr/>
                    <a:lstStyle/>
                    <a:p>
                      <a:r>
                        <a:rPr lang="id-ID" dirty="0" smtClean="0"/>
                        <a:t>TIONGKOK</a:t>
                      </a:r>
                      <a:endParaRPr lang="id-ID" dirty="0"/>
                    </a:p>
                  </a:txBody>
                  <a:tcPr/>
                </a:tc>
              </a:tr>
              <a:tr h="3283768">
                <a:tc>
                  <a:txBody>
                    <a:bodyPr/>
                    <a:lstStyle/>
                    <a:p>
                      <a:pPr algn="just">
                        <a:lnSpc>
                          <a:spcPct val="115000"/>
                        </a:lnSpc>
                        <a:spcAft>
                          <a:spcPts val="0"/>
                        </a:spcAft>
                      </a:pPr>
                      <a:r>
                        <a:rPr lang="en-US" sz="1800" dirty="0" err="1">
                          <a:effectLst/>
                          <a:latin typeface="Times New Roman" panose="02020603050405020304"/>
                          <a:ea typeface="Times New Roman" panose="02020603050405020304"/>
                          <a:cs typeface="Times New Roman" panose="02020603050405020304"/>
                        </a:rPr>
                        <a:t>Setiap</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kebijakan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publik</a:t>
                      </a:r>
                      <a:r>
                        <a:rPr lang="en-US" sz="1800" dirty="0">
                          <a:effectLst/>
                          <a:latin typeface="Times New Roman" panose="02020603050405020304"/>
                          <a:ea typeface="Times New Roman" panose="02020603050405020304"/>
                          <a:cs typeface="Times New Roman" panose="02020603050405020304"/>
                        </a:rPr>
                        <a:t>, draft </a:t>
                      </a:r>
                      <a:r>
                        <a:rPr lang="en-US" sz="1800" dirty="0" err="1">
                          <a:effectLst/>
                          <a:latin typeface="Times New Roman" panose="02020603050405020304"/>
                          <a:ea typeface="Times New Roman" panose="02020603050405020304"/>
                          <a:cs typeface="Times New Roman" panose="02020603050405020304"/>
                        </a:rPr>
                        <a:t>rancangan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undang-undangnya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dikoordinasi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disusun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oleh</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otoritas</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eksekutif</a:t>
                      </a:r>
                      <a:r>
                        <a:rPr lang="en-US" sz="1800" dirty="0">
                          <a:effectLst/>
                          <a:latin typeface="Times New Roman" panose="02020603050405020304"/>
                          <a:ea typeface="Times New Roman" panose="02020603050405020304"/>
                          <a:cs typeface="Times New Roman" panose="02020603050405020304"/>
                        </a:rPr>
                        <a:t> federal. </a:t>
                      </a:r>
                      <a:r>
                        <a:rPr lang="en-US" sz="1800" dirty="0" err="1">
                          <a:effectLst/>
                          <a:latin typeface="Times New Roman" panose="02020603050405020304"/>
                          <a:ea typeface="Times New Roman" panose="02020603050405020304"/>
                          <a:cs typeface="Times New Roman" panose="02020603050405020304"/>
                        </a:rPr>
                        <a:t>Kemudian</a:t>
                      </a:r>
                      <a:r>
                        <a:rPr lang="en-US" sz="1800" dirty="0">
                          <a:effectLst/>
                          <a:latin typeface="Times New Roman" panose="02020603050405020304"/>
                          <a:ea typeface="Times New Roman" panose="02020603050405020304"/>
                          <a:cs typeface="Times New Roman" panose="02020603050405020304"/>
                        </a:rPr>
                        <a:t>, draft </a:t>
                      </a:r>
                      <a:r>
                        <a:rPr lang="en-US" sz="1800" dirty="0" err="1">
                          <a:effectLst/>
                          <a:latin typeface="Times New Roman" panose="02020603050405020304"/>
                          <a:ea typeface="Times New Roman" panose="02020603050405020304"/>
                          <a:cs typeface="Times New Roman" panose="02020603050405020304"/>
                        </a:rPr>
                        <a:t>itu</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dikirim</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parlemen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untuk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dibahas</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sebanyak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tiga</a:t>
                      </a:r>
                      <a:r>
                        <a:rPr lang="en-US" sz="1800" dirty="0">
                          <a:effectLst/>
                          <a:latin typeface="Times New Roman" panose="02020603050405020304"/>
                          <a:ea typeface="Times New Roman" panose="02020603050405020304"/>
                          <a:cs typeface="Times New Roman" panose="02020603050405020304"/>
                        </a:rPr>
                        <a:t> kali di </a:t>
                      </a:r>
                      <a:r>
                        <a:rPr lang="en-US" sz="1800" i="1" dirty="0">
                          <a:effectLst/>
                          <a:latin typeface="Times New Roman" panose="02020603050405020304"/>
                          <a:ea typeface="Times New Roman" panose="02020603050405020304"/>
                          <a:cs typeface="Times New Roman" panose="02020603050405020304"/>
                        </a:rPr>
                        <a:t>State Duma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Setelah</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itu</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dicari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persetujuan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dari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Majelis</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Tinggi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untuk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dicarikan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masukan</a:t>
                      </a:r>
                      <a:r>
                        <a:rPr lang="en-US" sz="1800" dirty="0">
                          <a:effectLst/>
                          <a:latin typeface="Times New Roman" panose="02020603050405020304"/>
                          <a:ea typeface="Times New Roman" panose="02020603050405020304"/>
                          <a:cs typeface="Times New Roman" panose="02020603050405020304"/>
                        </a:rPr>
                        <a:t>. Proses </a:t>
                      </a:r>
                      <a:r>
                        <a:rPr lang="en-US" sz="1800" dirty="0" err="1">
                          <a:effectLst/>
                          <a:latin typeface="Times New Roman" panose="02020603050405020304"/>
                          <a:ea typeface="Times New Roman" panose="02020603050405020304"/>
                          <a:cs typeface="Times New Roman" panose="02020603050405020304"/>
                        </a:rPr>
                        <a:t>pembahasan</a:t>
                      </a:r>
                      <a:r>
                        <a:rPr lang="en-US" sz="1800" dirty="0">
                          <a:effectLst/>
                          <a:latin typeface="Times New Roman" panose="02020603050405020304"/>
                          <a:ea typeface="Times New Roman" panose="02020603050405020304"/>
                          <a:cs typeface="Times New Roman" panose="02020603050405020304"/>
                        </a:rPr>
                        <a:t> di </a:t>
                      </a:r>
                      <a:r>
                        <a:rPr lang="en-US" sz="1800" dirty="0" err="1">
                          <a:effectLst/>
                          <a:latin typeface="Times New Roman" panose="02020603050405020304"/>
                          <a:ea typeface="Times New Roman" panose="02020603050405020304"/>
                          <a:cs typeface="Times New Roman" panose="02020603050405020304"/>
                        </a:rPr>
                        <a:t>Majelis</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Tinggi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untuk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masalah-masalah</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khusus</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penting</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dilakukan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konsultasi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dengan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kelompok</a:t>
                      </a:r>
                      <a:r>
                        <a:rPr lang="en-US" sz="1800" dirty="0">
                          <a:effectLst/>
                          <a:latin typeface="Times New Roman" panose="02020603050405020304"/>
                          <a:ea typeface="Times New Roman" panose="02020603050405020304"/>
                          <a:cs typeface="Times New Roman" panose="02020603050405020304"/>
                        </a:rPr>
                        <a:t> LSM. </a:t>
                      </a:r>
                      <a:r>
                        <a:rPr lang="en-US" sz="1800" dirty="0" err="1">
                          <a:effectLst/>
                          <a:latin typeface="Times New Roman" panose="02020603050405020304"/>
                          <a:ea typeface="Times New Roman" panose="02020603050405020304"/>
                          <a:cs typeface="Times New Roman" panose="02020603050405020304"/>
                        </a:rPr>
                        <a:t>Setelah</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melewati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pembahasan</a:t>
                      </a:r>
                      <a:r>
                        <a:rPr lang="en-US" sz="1800" dirty="0">
                          <a:effectLst/>
                          <a:latin typeface="Times New Roman" panose="02020603050405020304"/>
                          <a:ea typeface="Times New Roman" panose="02020603050405020304"/>
                          <a:cs typeface="Times New Roman" panose="02020603050405020304"/>
                        </a:rPr>
                        <a:t> di </a:t>
                      </a:r>
                      <a:r>
                        <a:rPr lang="en-US" sz="1800" dirty="0" err="1">
                          <a:effectLst/>
                          <a:latin typeface="Times New Roman" panose="02020603050405020304"/>
                          <a:ea typeface="Times New Roman" panose="02020603050405020304"/>
                          <a:cs typeface="Times New Roman" panose="02020603050405020304"/>
                        </a:rPr>
                        <a:t>parlemen</a:t>
                      </a:r>
                      <a:r>
                        <a:rPr lang="en-US" sz="1800" dirty="0">
                          <a:effectLst/>
                          <a:latin typeface="Times New Roman" panose="02020603050405020304"/>
                          <a:ea typeface="Times New Roman" panose="02020603050405020304"/>
                          <a:cs typeface="Times New Roman" panose="02020603050405020304"/>
                        </a:rPr>
                        <a:t>, draft </a:t>
                      </a:r>
                      <a:r>
                        <a:rPr lang="en-US" sz="1800" dirty="0" err="1">
                          <a:effectLst/>
                          <a:latin typeface="Times New Roman" panose="02020603050405020304"/>
                          <a:ea typeface="Times New Roman" panose="02020603050405020304"/>
                          <a:cs typeface="Times New Roman" panose="02020603050405020304"/>
                        </a:rPr>
                        <a:t>kebijakan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dikirim</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presiden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untuk</a:t>
                      </a:r>
                      <a:r>
                        <a:rPr lang="en-US" sz="1800" dirty="0">
                          <a:effectLst/>
                          <a:latin typeface="Times New Roman" panose="02020603050405020304"/>
                          <a:ea typeface="Times New Roman" panose="02020603050405020304"/>
                          <a:cs typeface="Times New Roman" panose="02020603050405020304"/>
                        </a:rPr>
                        <a:t> di-</a:t>
                      </a:r>
                      <a:r>
                        <a:rPr lang="en-US" sz="1800" i="1" dirty="0">
                          <a:effectLst/>
                          <a:latin typeface="Times New Roman" panose="02020603050405020304"/>
                          <a:ea typeface="Times New Roman" panose="02020603050405020304"/>
                          <a:cs typeface="Times New Roman" panose="02020603050405020304"/>
                        </a:rPr>
                        <a:t>review</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kembali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disahkan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menjadi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produk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undang-undang</a:t>
                      </a:r>
                      <a:r>
                        <a:rPr lang="en-US" sz="1800" dirty="0">
                          <a:effectLst/>
                          <a:latin typeface="Times New Roman" panose="02020603050405020304"/>
                          <a:ea typeface="Times New Roman" panose="02020603050405020304"/>
                          <a:cs typeface="Times New Roman" panose="02020603050405020304"/>
                        </a:rPr>
                        <a:t>. </a:t>
                      </a:r>
                      <a:endParaRPr lang="id-ID" sz="1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600"/>
                        </a:spcAft>
                      </a:pPr>
                      <a:r>
                        <a:rPr lang="en-US" sz="1800" dirty="0">
                          <a:effectLst/>
                          <a:latin typeface="Times New Roman" panose="02020603050405020304"/>
                          <a:ea typeface="Times New Roman" panose="02020603050405020304"/>
                          <a:cs typeface="Times New Roman" panose="02020603050405020304"/>
                        </a:rPr>
                        <a:t>Proses </a:t>
                      </a:r>
                      <a:r>
                        <a:rPr lang="en-US" sz="1800" dirty="0" err="1">
                          <a:effectLst/>
                          <a:latin typeface="Times New Roman" panose="02020603050405020304"/>
                          <a:ea typeface="Times New Roman" panose="02020603050405020304"/>
                          <a:cs typeface="Times New Roman" panose="02020603050405020304"/>
                        </a:rPr>
                        <a:t>pembuatan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kebijakan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dilakukan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dengan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mekanisme</a:t>
                      </a:r>
                      <a:r>
                        <a:rPr lang="en-US" sz="1800" dirty="0">
                          <a:effectLst/>
                          <a:latin typeface="Times New Roman" panose="02020603050405020304"/>
                          <a:ea typeface="Times New Roman" panose="02020603050405020304"/>
                          <a:cs typeface="Times New Roman" panose="02020603050405020304"/>
                        </a:rPr>
                        <a:t> </a:t>
                      </a:r>
                      <a:r>
                        <a:rPr lang="en-US" sz="1800" i="1" dirty="0">
                          <a:effectLst/>
                          <a:latin typeface="Times New Roman" panose="02020603050405020304"/>
                          <a:ea typeface="Times New Roman" panose="02020603050405020304"/>
                          <a:cs typeface="Times New Roman" panose="02020603050405020304"/>
                        </a:rPr>
                        <a:t>top-down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sangat</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elitis</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dalam</a:t>
                      </a:r>
                      <a:r>
                        <a:rPr lang="en-US" sz="1800" i="1" dirty="0">
                          <a:effectLst/>
                          <a:latin typeface="Times New Roman" panose="02020603050405020304"/>
                          <a:ea typeface="Times New Roman" panose="02020603050405020304"/>
                          <a:cs typeface="Times New Roman" panose="02020603050405020304"/>
                        </a:rPr>
                        <a:t> </a:t>
                      </a:r>
                      <a:r>
                        <a:rPr lang="en-US" sz="1800" dirty="0">
                          <a:effectLst/>
                          <a:latin typeface="Times New Roman" panose="02020603050405020304"/>
                          <a:ea typeface="Times New Roman" panose="02020603050405020304"/>
                          <a:cs typeface="Times New Roman" panose="02020603050405020304"/>
                        </a:rPr>
                        <a:t>6 </a:t>
                      </a:r>
                      <a:r>
                        <a:rPr lang="en-US" sz="1800" dirty="0" err="1">
                          <a:effectLst/>
                          <a:latin typeface="Times New Roman" panose="02020603050405020304"/>
                          <a:ea typeface="Times New Roman" panose="02020603050405020304"/>
                          <a:cs typeface="Times New Roman" panose="02020603050405020304"/>
                        </a:rPr>
                        <a:t>tahapan</a:t>
                      </a:r>
                      <a:r>
                        <a:rPr lang="en-US" sz="1800" dirty="0">
                          <a:effectLst/>
                          <a:latin typeface="Times New Roman" panose="02020603050405020304"/>
                          <a:ea typeface="Times New Roman" panose="02020603050405020304"/>
                          <a:cs typeface="Times New Roman" panose="02020603050405020304"/>
                        </a:rPr>
                        <a:t>. 1) </a:t>
                      </a:r>
                      <a:r>
                        <a:rPr lang="en-US" sz="1800" dirty="0" err="1">
                          <a:effectLst/>
                          <a:latin typeface="Times New Roman" panose="02020603050405020304"/>
                          <a:ea typeface="Times New Roman" panose="02020603050405020304"/>
                          <a:cs typeface="Times New Roman" panose="02020603050405020304"/>
                        </a:rPr>
                        <a:t>Lembaga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negara</a:t>
                      </a:r>
                      <a:r>
                        <a:rPr lang="en-US" sz="1800" dirty="0">
                          <a:effectLst/>
                          <a:latin typeface="Times New Roman" panose="02020603050405020304"/>
                          <a:ea typeface="Times New Roman" panose="02020603050405020304"/>
                          <a:cs typeface="Times New Roman" panose="02020603050405020304"/>
                        </a:rPr>
                        <a:t> yang </a:t>
                      </a:r>
                      <a:r>
                        <a:rPr lang="en-US" sz="1800" dirty="0" err="1">
                          <a:effectLst/>
                          <a:latin typeface="Times New Roman" panose="02020603050405020304"/>
                          <a:ea typeface="Times New Roman" panose="02020603050405020304"/>
                          <a:cs typeface="Times New Roman" panose="02020603050405020304"/>
                        </a:rPr>
                        <a:t>memiliki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otoritas</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mengajukan</a:t>
                      </a:r>
                      <a:r>
                        <a:rPr lang="en-US" sz="1800" dirty="0">
                          <a:effectLst/>
                          <a:latin typeface="Times New Roman" panose="02020603050405020304"/>
                          <a:ea typeface="Times New Roman" panose="02020603050405020304"/>
                          <a:cs typeface="Times New Roman" panose="02020603050405020304"/>
                        </a:rPr>
                        <a:t> ide </a:t>
                      </a:r>
                      <a:r>
                        <a:rPr lang="en-US" sz="1800" dirty="0" err="1">
                          <a:effectLst/>
                          <a:latin typeface="Times New Roman" panose="02020603050405020304"/>
                          <a:ea typeface="Times New Roman" panose="02020603050405020304"/>
                          <a:cs typeface="Times New Roman" panose="02020603050405020304"/>
                        </a:rPr>
                        <a:t>kebijakan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kementerian</a:t>
                      </a:r>
                      <a:r>
                        <a:rPr lang="en-US" sz="1800" dirty="0">
                          <a:effectLst/>
                          <a:latin typeface="Times New Roman" panose="02020603050405020304"/>
                          <a:ea typeface="Times New Roman" panose="02020603050405020304"/>
                          <a:cs typeface="Times New Roman" panose="02020603050405020304"/>
                        </a:rPr>
                        <a:t>; 2) </a:t>
                      </a:r>
                      <a:r>
                        <a:rPr lang="en-US" sz="1800" i="1" dirty="0">
                          <a:effectLst/>
                          <a:latin typeface="Times New Roman" panose="02020603050405020304"/>
                          <a:ea typeface="Times New Roman" panose="02020603050405020304"/>
                          <a:cs typeface="Times New Roman" panose="02020603050405020304"/>
                        </a:rPr>
                        <a:t>drafting</a:t>
                      </a:r>
                      <a:r>
                        <a:rPr lang="en-US" sz="1800" dirty="0">
                          <a:effectLst/>
                          <a:latin typeface="Times New Roman" panose="02020603050405020304"/>
                          <a:ea typeface="Times New Roman" panose="02020603050405020304"/>
                          <a:cs typeface="Times New Roman" panose="02020603050405020304"/>
                        </a:rPr>
                        <a:t> di </a:t>
                      </a:r>
                      <a:r>
                        <a:rPr lang="en-US" sz="1800" dirty="0" err="1">
                          <a:effectLst/>
                          <a:latin typeface="Times New Roman" panose="02020603050405020304"/>
                          <a:ea typeface="Times New Roman" panose="02020603050405020304"/>
                          <a:cs typeface="Times New Roman" panose="02020603050405020304"/>
                        </a:rPr>
                        <a:t>kementerian</a:t>
                      </a:r>
                      <a:r>
                        <a:rPr lang="en-US" sz="1800" dirty="0">
                          <a:effectLst/>
                          <a:latin typeface="Times New Roman" panose="02020603050405020304"/>
                          <a:ea typeface="Times New Roman" panose="02020603050405020304"/>
                          <a:cs typeface="Times New Roman" panose="02020603050405020304"/>
                        </a:rPr>
                        <a:t>; 3) </a:t>
                      </a:r>
                      <a:r>
                        <a:rPr lang="en-US" sz="1800" dirty="0" err="1">
                          <a:effectLst/>
                          <a:latin typeface="Times New Roman" panose="02020603050405020304"/>
                          <a:ea typeface="Times New Roman" panose="02020603050405020304"/>
                          <a:cs typeface="Times New Roman" panose="02020603050405020304"/>
                        </a:rPr>
                        <a:t>draf</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kebijakan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dikirim</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a:t>
                      </a:r>
                      <a:r>
                        <a:rPr lang="en-US" sz="1800" dirty="0">
                          <a:effectLst/>
                          <a:latin typeface="Times New Roman" panose="02020603050405020304"/>
                          <a:ea typeface="Times New Roman" panose="02020603050405020304"/>
                          <a:cs typeface="Times New Roman" panose="02020603050405020304"/>
                        </a:rPr>
                        <a:t> </a:t>
                      </a:r>
                      <a:r>
                        <a:rPr lang="en-US" sz="1800" i="1" dirty="0">
                          <a:effectLst/>
                          <a:latin typeface="Times New Roman" panose="02020603050405020304"/>
                          <a:ea typeface="Times New Roman" panose="02020603050405020304"/>
                          <a:cs typeface="Times New Roman" panose="02020603050405020304"/>
                        </a:rPr>
                        <a:t>Legislative Affair Office</a:t>
                      </a:r>
                      <a:r>
                        <a:rPr lang="en-US" sz="1800" dirty="0">
                          <a:effectLst/>
                          <a:latin typeface="Times New Roman" panose="02020603050405020304"/>
                          <a:ea typeface="Times New Roman" panose="02020603050405020304"/>
                          <a:cs typeface="Times New Roman" panose="02020603050405020304"/>
                        </a:rPr>
                        <a:t> (SCLAO) </a:t>
                      </a:r>
                      <a:r>
                        <a:rPr lang="en-US" sz="1800" dirty="0" err="1">
                          <a:effectLst/>
                          <a:latin typeface="Times New Roman" panose="02020603050405020304"/>
                          <a:ea typeface="Times New Roman" panose="02020603050405020304"/>
                          <a:cs typeface="Times New Roman" panose="02020603050405020304"/>
                        </a:rPr>
                        <a:t>untuk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dikoreksi</a:t>
                      </a:r>
                      <a:r>
                        <a:rPr lang="en-US" sz="1800" dirty="0">
                          <a:effectLst/>
                          <a:latin typeface="Times New Roman" panose="02020603050405020304"/>
                          <a:ea typeface="Times New Roman" panose="02020603050405020304"/>
                          <a:cs typeface="Times New Roman" panose="02020603050405020304"/>
                        </a:rPr>
                        <a:t>; 4) SCLAO </a:t>
                      </a:r>
                      <a:r>
                        <a:rPr lang="en-US" sz="1800" dirty="0" err="1">
                          <a:effectLst/>
                          <a:latin typeface="Times New Roman" panose="02020603050405020304"/>
                          <a:ea typeface="Times New Roman" panose="02020603050405020304"/>
                          <a:cs typeface="Times New Roman" panose="02020603050405020304"/>
                        </a:rPr>
                        <a:t>mengirim</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kementerian</a:t>
                      </a:r>
                      <a:r>
                        <a:rPr lang="en-US" sz="1800" dirty="0">
                          <a:effectLst/>
                          <a:latin typeface="Times New Roman" panose="02020603050405020304"/>
                          <a:ea typeface="Times New Roman" panose="02020603050405020304"/>
                          <a:cs typeface="Times New Roman" panose="02020603050405020304"/>
                        </a:rPr>
                        <a:t> draft </a:t>
                      </a:r>
                      <a:r>
                        <a:rPr lang="en-US" sz="1800" dirty="0" err="1">
                          <a:effectLst/>
                          <a:latin typeface="Times New Roman" panose="02020603050405020304"/>
                          <a:ea typeface="Times New Roman" panose="02020603050405020304"/>
                          <a:cs typeface="Times New Roman" panose="02020603050405020304"/>
                        </a:rPr>
                        <a:t>untuk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direvisi</a:t>
                      </a:r>
                      <a:r>
                        <a:rPr lang="en-US" sz="1800" dirty="0">
                          <a:effectLst/>
                          <a:latin typeface="Times New Roman" panose="02020603050405020304"/>
                          <a:ea typeface="Times New Roman" panose="02020603050405020304"/>
                          <a:cs typeface="Times New Roman" panose="02020603050405020304"/>
                        </a:rPr>
                        <a:t>; 5) </a:t>
                      </a:r>
                      <a:r>
                        <a:rPr lang="en-US" sz="1800" dirty="0" err="1">
                          <a:effectLst/>
                          <a:latin typeface="Times New Roman" panose="02020603050405020304"/>
                          <a:ea typeface="Times New Roman" panose="02020603050405020304"/>
                          <a:cs typeface="Times New Roman" panose="02020603050405020304"/>
                        </a:rPr>
                        <a:t>kemudian</a:t>
                      </a:r>
                      <a:r>
                        <a:rPr lang="en-US" sz="1800" dirty="0">
                          <a:effectLst/>
                          <a:latin typeface="Times New Roman" panose="02020603050405020304"/>
                          <a:ea typeface="Times New Roman" panose="02020603050405020304"/>
                          <a:cs typeface="Times New Roman" panose="02020603050405020304"/>
                        </a:rPr>
                        <a:t> draft </a:t>
                      </a:r>
                      <a:r>
                        <a:rPr lang="en-US" sz="1800" dirty="0" err="1">
                          <a:effectLst/>
                          <a:latin typeface="Times New Roman" panose="02020603050405020304"/>
                          <a:ea typeface="Times New Roman" panose="02020603050405020304"/>
                          <a:cs typeface="Times New Roman" panose="02020603050405020304"/>
                        </a:rPr>
                        <a:t>dikirim</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Dewan</a:t>
                      </a:r>
                      <a:r>
                        <a:rPr lang="en-US" sz="1800" dirty="0">
                          <a:effectLst/>
                          <a:latin typeface="Times New Roman" panose="02020603050405020304"/>
                          <a:ea typeface="Times New Roman" panose="02020603050405020304"/>
                          <a:cs typeface="Times New Roman" panose="02020603050405020304"/>
                        </a:rPr>
                        <a:t> Negara </a:t>
                      </a:r>
                      <a:r>
                        <a:rPr lang="en-US" sz="1800" dirty="0" err="1">
                          <a:effectLst/>
                          <a:latin typeface="Times New Roman" panose="02020603050405020304"/>
                          <a:ea typeface="Times New Roman" panose="02020603050405020304"/>
                          <a:cs typeface="Times New Roman" panose="02020603050405020304"/>
                        </a:rPr>
                        <a:t>untuk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disetujui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disahkan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6) </a:t>
                      </a:r>
                      <a:r>
                        <a:rPr lang="en-US" sz="1800" dirty="0" err="1">
                          <a:effectLst/>
                          <a:latin typeface="Times New Roman" panose="02020603050405020304"/>
                          <a:ea typeface="Times New Roman" panose="02020603050405020304"/>
                          <a:cs typeface="Times New Roman" panose="02020603050405020304"/>
                        </a:rPr>
                        <a:t>implementasi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kebijakan</a:t>
                      </a:r>
                      <a:r>
                        <a:rPr lang="en-US" sz="1800" dirty="0">
                          <a:effectLst/>
                          <a:latin typeface="Times New Roman" panose="02020603050405020304"/>
                          <a:ea typeface="Times New Roman" panose="02020603050405020304"/>
                          <a:cs typeface="Times New Roman" panose="02020603050405020304"/>
                        </a:rPr>
                        <a:t>.</a:t>
                      </a:r>
                      <a:endParaRPr lang="id-ID" sz="18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Pembuatan Kebijakan:Aktor</a:t>
            </a:r>
            <a:endParaRPr lang="id-ID" dirty="0"/>
          </a:p>
        </p:txBody>
      </p:sp>
      <p:graphicFrame>
        <p:nvGraphicFramePr>
          <p:cNvPr id="4" name="Content Placeholder 3"/>
          <p:cNvGraphicFramePr>
            <a:graphicFrameLocks noGrp="1"/>
          </p:cNvGraphicFramePr>
          <p:nvPr>
            <p:ph sz="quarter" idx="1"/>
          </p:nvPr>
        </p:nvGraphicFramePr>
        <p:xfrm>
          <a:off x="323528" y="1916832"/>
          <a:ext cx="8640962" cy="3672408"/>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RUSIA</a:t>
                      </a:r>
                      <a:endParaRPr lang="id-ID" dirty="0"/>
                    </a:p>
                  </a:txBody>
                  <a:tcPr/>
                </a:tc>
                <a:tc>
                  <a:txBody>
                    <a:bodyPr/>
                    <a:lstStyle/>
                    <a:p>
                      <a:r>
                        <a:rPr lang="id-ID" dirty="0" smtClean="0"/>
                        <a:t>TIONGKOK</a:t>
                      </a:r>
                      <a:endParaRPr lang="id-ID" dirty="0"/>
                    </a:p>
                  </a:txBody>
                  <a:tcPr/>
                </a:tc>
              </a:tr>
              <a:tr h="3283768">
                <a:tc>
                  <a:txBody>
                    <a:bodyPr/>
                    <a:lstStyle/>
                    <a:p>
                      <a:pPr algn="just">
                        <a:lnSpc>
                          <a:spcPct val="115000"/>
                        </a:lnSpc>
                        <a:spcAft>
                          <a:spcPts val="0"/>
                        </a:spcAft>
                      </a:pPr>
                      <a:r>
                        <a:rPr lang="en-US" sz="2000" dirty="0" err="1">
                          <a:effectLst/>
                          <a:latin typeface="Times New Roman" panose="02020603050405020304"/>
                          <a:ea typeface="Times New Roman" panose="02020603050405020304"/>
                          <a:cs typeface="Times New Roman" panose="02020603050405020304"/>
                        </a:rPr>
                        <a:t>Terdapat</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tiga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aktor</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kunci</a:t>
                      </a:r>
                      <a:r>
                        <a:rPr lang="en-US" sz="2000" dirty="0">
                          <a:effectLst/>
                          <a:latin typeface="Times New Roman" panose="02020603050405020304"/>
                          <a:ea typeface="Times New Roman" panose="02020603050405020304"/>
                          <a:cs typeface="Times New Roman" panose="02020603050405020304"/>
                        </a:rPr>
                        <a:t> yang </a:t>
                      </a:r>
                      <a:r>
                        <a:rPr lang="en-US" sz="2000" dirty="0" err="1">
                          <a:effectLst/>
                          <a:latin typeface="Times New Roman" panose="02020603050405020304"/>
                          <a:ea typeface="Times New Roman" panose="02020603050405020304"/>
                          <a:cs typeface="Times New Roman" panose="02020603050405020304"/>
                        </a:rPr>
                        <a:t>memiliki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peran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penting</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dalam</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menentukan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keputusan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yaitu</a:t>
                      </a:r>
                      <a:r>
                        <a:rPr lang="en-US" sz="2000" dirty="0">
                          <a:effectLst/>
                          <a:latin typeface="Times New Roman" panose="02020603050405020304"/>
                          <a:ea typeface="Times New Roman" panose="02020603050405020304"/>
                          <a:cs typeface="Times New Roman" panose="02020603050405020304"/>
                        </a:rPr>
                        <a:t>: elite </a:t>
                      </a:r>
                      <a:r>
                        <a:rPr lang="en-US" sz="2000" dirty="0" err="1">
                          <a:effectLst/>
                          <a:latin typeface="Times New Roman" panose="02020603050405020304"/>
                          <a:ea typeface="Times New Roman" panose="02020603050405020304"/>
                          <a:cs typeface="Times New Roman" panose="02020603050405020304"/>
                        </a:rPr>
                        <a:t>eksekutif</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presiden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Perdana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Menteri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deputi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Perdana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Menteri</a:t>
                      </a:r>
                      <a:r>
                        <a:rPr lang="en-US" sz="2000" dirty="0">
                          <a:effectLst/>
                          <a:latin typeface="Times New Roman" panose="02020603050405020304"/>
                          <a:ea typeface="Times New Roman" panose="02020603050405020304"/>
                          <a:cs typeface="Times New Roman" panose="02020603050405020304"/>
                        </a:rPr>
                        <a:t>), elite </a:t>
                      </a:r>
                      <a:r>
                        <a:rPr lang="en-US" sz="2000" i="1" dirty="0">
                          <a:effectLst/>
                          <a:latin typeface="Times New Roman" panose="02020603050405020304"/>
                          <a:ea typeface="Times New Roman" panose="02020603050405020304"/>
                          <a:cs typeface="Times New Roman" panose="02020603050405020304"/>
                        </a:rPr>
                        <a:t>State Duma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para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ketua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komisi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kelompok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korporasi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bisnis</a:t>
                      </a:r>
                      <a:r>
                        <a:rPr lang="en-US" sz="2000" dirty="0">
                          <a:effectLst/>
                          <a:latin typeface="Times New Roman" panose="02020603050405020304"/>
                          <a:ea typeface="Times New Roman" panose="02020603050405020304"/>
                          <a:cs typeface="Times New Roman" panose="02020603050405020304"/>
                        </a:rPr>
                        <a:t>.</a:t>
                      </a:r>
                      <a:endParaRPr lang="id-ID" sz="20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2000" dirty="0" err="1">
                          <a:effectLst/>
                          <a:latin typeface="Times New Roman" panose="02020603050405020304"/>
                          <a:ea typeface="Times New Roman" panose="02020603050405020304"/>
                          <a:cs typeface="Times New Roman" panose="02020603050405020304"/>
                        </a:rPr>
                        <a:t>Terdapat</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dua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aktor</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kunci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dalam</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menentukan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keputusan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yaitu</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Komite</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Tetap</a:t>
                      </a:r>
                      <a:r>
                        <a:rPr lang="en-US" sz="2000" dirty="0">
                          <a:effectLst/>
                          <a:latin typeface="Times New Roman" panose="02020603050405020304"/>
                          <a:ea typeface="Times New Roman" panose="02020603050405020304"/>
                          <a:cs typeface="Times New Roman" panose="02020603050405020304"/>
                        </a:rPr>
                        <a:t> Politburo (PSC)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Dewan</a:t>
                      </a:r>
                      <a:r>
                        <a:rPr lang="en-US" sz="2000" dirty="0">
                          <a:effectLst/>
                          <a:latin typeface="Times New Roman" panose="02020603050405020304"/>
                          <a:ea typeface="Times New Roman" panose="02020603050405020304"/>
                          <a:cs typeface="Times New Roman" panose="02020603050405020304"/>
                        </a:rPr>
                        <a:t> Negara.</a:t>
                      </a:r>
                      <a:endParaRPr lang="id-ID" sz="20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Budaya Politik</a:t>
            </a:r>
            <a:endParaRPr lang="id-ID" dirty="0"/>
          </a:p>
        </p:txBody>
      </p:sp>
      <p:graphicFrame>
        <p:nvGraphicFramePr>
          <p:cNvPr id="4" name="Content Placeholder 3"/>
          <p:cNvGraphicFramePr>
            <a:graphicFrameLocks noGrp="1"/>
          </p:cNvGraphicFramePr>
          <p:nvPr>
            <p:ph sz="quarter" idx="1"/>
          </p:nvPr>
        </p:nvGraphicFramePr>
        <p:xfrm>
          <a:off x="251520" y="1556792"/>
          <a:ext cx="8640962" cy="4881392"/>
        </p:xfrm>
        <a:graphic>
          <a:graphicData uri="http://schemas.openxmlformats.org/drawingml/2006/table">
            <a:tbl>
              <a:tblPr firstRow="1" bandRow="1">
                <a:tableStyleId>{5C22544A-7EE6-4342-B048-85BDC9FD1C3A}</a:tableStyleId>
              </a:tblPr>
              <a:tblGrid>
                <a:gridCol w="5040560"/>
                <a:gridCol w="3600402"/>
              </a:tblGrid>
              <a:tr h="388640">
                <a:tc>
                  <a:txBody>
                    <a:bodyPr/>
                    <a:lstStyle/>
                    <a:p>
                      <a:r>
                        <a:rPr lang="id-ID" dirty="0" smtClean="0"/>
                        <a:t>RUSIA</a:t>
                      </a:r>
                      <a:endParaRPr lang="id-ID" dirty="0"/>
                    </a:p>
                  </a:txBody>
                  <a:tcPr/>
                </a:tc>
                <a:tc>
                  <a:txBody>
                    <a:bodyPr/>
                    <a:lstStyle/>
                    <a:p>
                      <a:r>
                        <a:rPr lang="id-ID" smtClean="0"/>
                        <a:t>TIONGKOK</a:t>
                      </a:r>
                      <a:endParaRPr lang="id-ID" dirty="0"/>
                    </a:p>
                  </a:txBody>
                  <a:tcPr/>
                </a:tc>
              </a:tr>
              <a:tr h="3283768">
                <a:tc>
                  <a:txBody>
                    <a:bodyPr/>
                    <a:lstStyle/>
                    <a:p>
                      <a:pPr algn="just">
                        <a:lnSpc>
                          <a:spcPct val="115000"/>
                        </a:lnSpc>
                        <a:spcAft>
                          <a:spcPts val="600"/>
                        </a:spcAft>
                      </a:pPr>
                      <a:r>
                        <a:rPr lang="en-US" sz="1800" dirty="0" err="1">
                          <a:effectLst/>
                          <a:latin typeface="Times New Roman" panose="02020603050405020304"/>
                          <a:ea typeface="Gungsuh"/>
                          <a:cs typeface="Times New Roman" panose="02020603050405020304"/>
                        </a:rPr>
                        <a:t>Terdapat</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konsep</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kunci</a:t>
                      </a:r>
                      <a:r>
                        <a:rPr lang="en-US" sz="1800" dirty="0">
                          <a:effectLst/>
                          <a:latin typeface="Times New Roman" panose="02020603050405020304"/>
                          <a:ea typeface="Gungsuh"/>
                          <a:cs typeface="Times New Roman" panose="02020603050405020304"/>
                        </a:rPr>
                        <a:t> yang </a:t>
                      </a:r>
                      <a:r>
                        <a:rPr lang="en-US" sz="1800" dirty="0" err="1">
                          <a:effectLst/>
                          <a:latin typeface="Times New Roman" panose="02020603050405020304"/>
                          <a:ea typeface="Gungsuh"/>
                          <a:cs typeface="Times New Roman" panose="02020603050405020304"/>
                        </a:rPr>
                        <a:t>dapat</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menjelaskan</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budaya</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politik</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Rusia</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yaitu</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konsep</a:t>
                      </a:r>
                      <a:r>
                        <a:rPr lang="en-US" sz="1800" dirty="0">
                          <a:effectLst/>
                          <a:latin typeface="Times New Roman" panose="02020603050405020304"/>
                          <a:ea typeface="Gungsuh"/>
                          <a:cs typeface="Times New Roman" panose="02020603050405020304"/>
                        </a:rPr>
                        <a:t> yang </a:t>
                      </a:r>
                      <a:r>
                        <a:rPr lang="en-US" sz="1800" dirty="0" err="1">
                          <a:effectLst/>
                          <a:latin typeface="Times New Roman" panose="02020603050405020304"/>
                          <a:ea typeface="Gungsuh"/>
                          <a:cs typeface="Times New Roman" panose="02020603050405020304"/>
                        </a:rPr>
                        <a:t>dalam</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bahasa</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Rusia</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disebut</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dengan</a:t>
                      </a:r>
                      <a:r>
                        <a:rPr lang="en-US" sz="1800" dirty="0">
                          <a:effectLst/>
                          <a:latin typeface="Times New Roman" panose="02020603050405020304"/>
                          <a:ea typeface="Gungsuh"/>
                          <a:cs typeface="Times New Roman" panose="02020603050405020304"/>
                        </a:rPr>
                        <a:t> “</a:t>
                      </a:r>
                      <a:r>
                        <a:rPr lang="en-US" sz="1800" i="1" dirty="0" err="1">
                          <a:effectLst/>
                          <a:latin typeface="Times New Roman" panose="02020603050405020304"/>
                          <a:ea typeface="Gungsuh"/>
                          <a:cs typeface="Times New Roman" panose="02020603050405020304"/>
                        </a:rPr>
                        <a:t>Subornost</a:t>
                      </a:r>
                      <a:r>
                        <a:rPr lang="en-US" sz="1800" dirty="0">
                          <a:effectLst/>
                          <a:latin typeface="Times New Roman" panose="02020603050405020304"/>
                          <a:ea typeface="Gungsuh"/>
                          <a:cs typeface="Times New Roman" panose="02020603050405020304"/>
                        </a:rPr>
                        <a:t>”, yang </a:t>
                      </a:r>
                      <a:r>
                        <a:rPr lang="en-US" sz="1800" dirty="0" err="1">
                          <a:effectLst/>
                          <a:latin typeface="Times New Roman" panose="02020603050405020304"/>
                          <a:ea typeface="Gungsuh"/>
                          <a:cs typeface="Times New Roman" panose="02020603050405020304"/>
                        </a:rPr>
                        <a:t>mencakup</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sejumlah</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nilai</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nilai</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dan</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keyakinan</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hidup</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berpolitik</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seperti</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kolektivisme</a:t>
                      </a:r>
                      <a:r>
                        <a:rPr lang="en-US" sz="1800" dirty="0">
                          <a:effectLst/>
                          <a:latin typeface="Times New Roman" panose="02020603050405020304"/>
                          <a:ea typeface="Gungsuh"/>
                          <a:cs typeface="Times New Roman" panose="02020603050405020304"/>
                        </a:rPr>
                        <a:t>, anti-</a:t>
                      </a:r>
                      <a:r>
                        <a:rPr lang="en-US" sz="1800" dirty="0" err="1">
                          <a:effectLst/>
                          <a:latin typeface="Times New Roman" panose="02020603050405020304"/>
                          <a:ea typeface="Gungsuh"/>
                          <a:cs typeface="Times New Roman" panose="02020603050405020304"/>
                        </a:rPr>
                        <a:t>individualisme</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dan</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memusuhi</a:t>
                      </a:r>
                      <a:r>
                        <a:rPr lang="en-US" sz="1800" dirty="0">
                          <a:effectLst/>
                          <a:latin typeface="Times New Roman" panose="02020603050405020304"/>
                          <a:ea typeface="Gungsuh"/>
                          <a:cs typeface="Times New Roman" panose="02020603050405020304"/>
                        </a:rPr>
                        <a:t> (</a:t>
                      </a:r>
                      <a:r>
                        <a:rPr lang="en-US" sz="1800" i="1" dirty="0">
                          <a:effectLst/>
                          <a:latin typeface="Times New Roman" panose="02020603050405020304"/>
                          <a:ea typeface="Gungsuh"/>
                          <a:cs typeface="Times New Roman" panose="02020603050405020304"/>
                        </a:rPr>
                        <a:t>hostility</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atau</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tidak</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menyukai</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institusi-institusi</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perwakilan</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pluralistik</a:t>
                      </a:r>
                      <a:endParaRPr lang="id-ID" sz="1800" dirty="0">
                        <a:effectLst/>
                        <a:latin typeface="Calibri" panose="020F0502020204030204"/>
                        <a:ea typeface="Times New Roman" panose="02020603050405020304"/>
                        <a:cs typeface="Times New Roman" panose="02020603050405020304"/>
                      </a:endParaRPr>
                    </a:p>
                    <a:p>
                      <a:pPr algn="just">
                        <a:lnSpc>
                          <a:spcPct val="115000"/>
                        </a:lnSpc>
                        <a:spcAft>
                          <a:spcPts val="600"/>
                        </a:spcAft>
                      </a:pPr>
                      <a:r>
                        <a:rPr lang="en-US" sz="1800" dirty="0" err="1">
                          <a:effectLst/>
                          <a:latin typeface="Times New Roman" panose="02020603050405020304"/>
                          <a:ea typeface="Gungsuh"/>
                          <a:cs typeface="Times New Roman" panose="02020603050405020304"/>
                        </a:rPr>
                        <a:t>Memasuki</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akhir</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abad</a:t>
                      </a:r>
                      <a:r>
                        <a:rPr lang="en-US" sz="1800" dirty="0">
                          <a:effectLst/>
                          <a:latin typeface="Times New Roman" panose="02020603050405020304"/>
                          <a:ea typeface="Gungsuh"/>
                          <a:cs typeface="Times New Roman" panose="02020603050405020304"/>
                        </a:rPr>
                        <a:t> ke-20, </a:t>
                      </a:r>
                      <a:r>
                        <a:rPr lang="en-US" sz="1800" dirty="0" err="1">
                          <a:effectLst/>
                          <a:latin typeface="Times New Roman" panose="02020603050405020304"/>
                          <a:ea typeface="Gungsuh"/>
                          <a:cs typeface="Times New Roman" panose="02020603050405020304"/>
                        </a:rPr>
                        <a:t>Rusia</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telah</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mengadopsi</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nilai-nilai</a:t>
                      </a:r>
                      <a:r>
                        <a:rPr lang="en-US" sz="1800" dirty="0">
                          <a:effectLst/>
                          <a:latin typeface="Times New Roman" panose="02020603050405020304"/>
                          <a:ea typeface="Gungsuh"/>
                          <a:cs typeface="Times New Roman" panose="02020603050405020304"/>
                        </a:rPr>
                        <a:t> yang </a:t>
                      </a:r>
                      <a:r>
                        <a:rPr lang="en-US" sz="1800" dirty="0" err="1">
                          <a:effectLst/>
                          <a:latin typeface="Times New Roman" panose="02020603050405020304"/>
                          <a:ea typeface="Gungsuh"/>
                          <a:cs typeface="Times New Roman" panose="02020603050405020304"/>
                        </a:rPr>
                        <a:t>menjadi</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landasan</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budaya</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politik</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demokrasi</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seperti</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sekulerisasi</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dan</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negara</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sosial</a:t>
                      </a:r>
                      <a:r>
                        <a:rPr lang="en-US" sz="1800" dirty="0">
                          <a:effectLst/>
                          <a:latin typeface="Times New Roman" panose="02020603050405020304"/>
                          <a:ea typeface="Gungsuh"/>
                          <a:cs typeface="Times New Roman" panose="02020603050405020304"/>
                        </a:rPr>
                        <a:t> yang </a:t>
                      </a:r>
                      <a:r>
                        <a:rPr lang="en-US" sz="1800" dirty="0" err="1">
                          <a:effectLst/>
                          <a:latin typeface="Times New Roman" panose="02020603050405020304"/>
                          <a:ea typeface="Gungsuh"/>
                          <a:cs typeface="Times New Roman" panose="02020603050405020304"/>
                        </a:rPr>
                        <a:t>dibangun</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berdasarkan</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kepemilikan</a:t>
                      </a:r>
                      <a:r>
                        <a:rPr lang="en-US" sz="1800" dirty="0">
                          <a:effectLst/>
                          <a:latin typeface="Times New Roman" panose="02020603050405020304"/>
                          <a:ea typeface="Gungsuh"/>
                          <a:cs typeface="Times New Roman" panose="02020603050405020304"/>
                        </a:rPr>
                        <a:t> </a:t>
                      </a:r>
                      <a:r>
                        <a:rPr lang="en-US" sz="1800" i="1" dirty="0">
                          <a:effectLst/>
                          <a:latin typeface="Times New Roman" panose="02020603050405020304"/>
                          <a:ea typeface="Gungsuh"/>
                          <a:cs typeface="Times New Roman" panose="02020603050405020304"/>
                        </a:rPr>
                        <a:t>property</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secara</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privat</a:t>
                      </a:r>
                      <a:r>
                        <a:rPr lang="en-US" sz="1800" dirty="0">
                          <a:effectLst/>
                          <a:latin typeface="Times New Roman" panose="02020603050405020304"/>
                          <a:ea typeface="Gungsuh"/>
                          <a:cs typeface="Times New Roman" panose="02020603050405020304"/>
                        </a:rPr>
                        <a:t>, </a:t>
                      </a:r>
                      <a:r>
                        <a:rPr lang="en-US" sz="1800" i="1" dirty="0">
                          <a:effectLst/>
                          <a:latin typeface="Times New Roman" panose="02020603050405020304"/>
                          <a:ea typeface="Gungsuh"/>
                          <a:cs typeface="Times New Roman" panose="02020603050405020304"/>
                        </a:rPr>
                        <a:t>rule of law</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dan</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mengikuti</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aturan</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pasar</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egalitarianisme</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dan</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keyakinan</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atas</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kedaulatan</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berada</a:t>
                      </a:r>
                      <a:r>
                        <a:rPr lang="en-US" sz="1800" dirty="0">
                          <a:effectLst/>
                          <a:latin typeface="Times New Roman" panose="02020603050405020304"/>
                          <a:ea typeface="Gungsuh"/>
                          <a:cs typeface="Times New Roman" panose="02020603050405020304"/>
                        </a:rPr>
                        <a:t> di </a:t>
                      </a:r>
                      <a:r>
                        <a:rPr lang="en-US" sz="1800" dirty="0" err="1">
                          <a:effectLst/>
                          <a:latin typeface="Times New Roman" panose="02020603050405020304"/>
                          <a:ea typeface="Gungsuh"/>
                          <a:cs typeface="Times New Roman" panose="02020603050405020304"/>
                        </a:rPr>
                        <a:t>tangan</a:t>
                      </a:r>
                      <a:r>
                        <a:rPr lang="en-US" sz="1800" dirty="0">
                          <a:effectLst/>
                          <a:latin typeface="Times New Roman" panose="02020603050405020304"/>
                          <a:ea typeface="Gungsuh"/>
                          <a:cs typeface="Times New Roman" panose="02020603050405020304"/>
                        </a:rPr>
                        <a:t> </a:t>
                      </a:r>
                      <a:r>
                        <a:rPr lang="en-US" sz="1800" dirty="0" err="1">
                          <a:effectLst/>
                          <a:latin typeface="Times New Roman" panose="02020603050405020304"/>
                          <a:ea typeface="Gungsuh"/>
                          <a:cs typeface="Times New Roman" panose="02020603050405020304"/>
                        </a:rPr>
                        <a:t>rakyat</a:t>
                      </a:r>
                      <a:r>
                        <a:rPr lang="en-US" sz="1800" dirty="0">
                          <a:effectLst/>
                          <a:latin typeface="Times New Roman" panose="02020603050405020304"/>
                          <a:ea typeface="Gungsuh"/>
                          <a:cs typeface="Times New Roman" panose="02020603050405020304"/>
                        </a:rPr>
                        <a:t>.</a:t>
                      </a:r>
                      <a:endParaRPr lang="id-ID" sz="1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800" dirty="0" err="1">
                          <a:effectLst/>
                          <a:latin typeface="Times New Roman" panose="02020603050405020304"/>
                          <a:ea typeface="Times New Roman" panose="02020603050405020304"/>
                          <a:cs typeface="Times New Roman" panose="02020603050405020304"/>
                        </a:rPr>
                        <a:t>Budaya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politik</a:t>
                      </a:r>
                      <a:r>
                        <a:rPr lang="en-US" sz="1800" dirty="0">
                          <a:effectLst/>
                          <a:latin typeface="Times New Roman" panose="02020603050405020304"/>
                          <a:ea typeface="Times New Roman" panose="02020603050405020304"/>
                          <a:cs typeface="Times New Roman" panose="02020603050405020304"/>
                        </a:rPr>
                        <a:t> yang </a:t>
                      </a:r>
                      <a:r>
                        <a:rPr lang="en-US" sz="1800" dirty="0" err="1">
                          <a:effectLst/>
                          <a:latin typeface="Times New Roman" panose="02020603050405020304"/>
                          <a:ea typeface="Times New Roman" panose="02020603050405020304"/>
                          <a:cs typeface="Times New Roman" panose="02020603050405020304"/>
                        </a:rPr>
                        <a:t>berkembang</a:t>
                      </a:r>
                      <a:r>
                        <a:rPr lang="en-US" sz="1800" dirty="0">
                          <a:effectLst/>
                          <a:latin typeface="Times New Roman" panose="02020603050405020304"/>
                          <a:ea typeface="Times New Roman" panose="02020603050405020304"/>
                          <a:cs typeface="Times New Roman" panose="02020603050405020304"/>
                        </a:rPr>
                        <a:t> di </a:t>
                      </a:r>
                      <a:r>
                        <a:rPr lang="en-US" sz="1800" dirty="0" err="1">
                          <a:effectLst/>
                          <a:latin typeface="Times New Roman" panose="02020603050405020304"/>
                          <a:ea typeface="Times New Roman" panose="02020603050405020304"/>
                          <a:cs typeface="Times New Roman" panose="02020603050405020304"/>
                        </a:rPr>
                        <a:t>Tiongkok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berbasis</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pada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ajaran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ideologi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Konfusianisme</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Komunisme</a:t>
                      </a:r>
                      <a:r>
                        <a:rPr lang="en-US" sz="1800" dirty="0">
                          <a:effectLst/>
                          <a:latin typeface="Times New Roman" panose="02020603050405020304"/>
                          <a:ea typeface="Times New Roman" panose="02020603050405020304"/>
                          <a:cs typeface="Times New Roman" panose="02020603050405020304"/>
                        </a:rPr>
                        <a:t> yang </a:t>
                      </a:r>
                      <a:r>
                        <a:rPr lang="en-US" sz="1800" dirty="0" err="1">
                          <a:effectLst/>
                          <a:latin typeface="Times New Roman" panose="02020603050405020304"/>
                          <a:ea typeface="Times New Roman" panose="02020603050405020304"/>
                          <a:cs typeface="Times New Roman" panose="02020603050405020304"/>
                        </a:rPr>
                        <a:t>bersumber</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dari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Marxisme-Leninisme</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Ajaran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Konfusianisme</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itu</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adalah</a:t>
                      </a:r>
                      <a:r>
                        <a:rPr lang="en-US" sz="1800" dirty="0">
                          <a:effectLst/>
                          <a:latin typeface="Times New Roman" panose="02020603050405020304"/>
                          <a:ea typeface="Times New Roman" panose="02020603050405020304"/>
                          <a:cs typeface="Times New Roman" panose="02020603050405020304"/>
                        </a:rPr>
                        <a:t>: 1) </a:t>
                      </a:r>
                      <a:r>
                        <a:rPr lang="en-US" sz="1800" dirty="0" err="1">
                          <a:effectLst/>
                          <a:latin typeface="Times New Roman" panose="02020603050405020304"/>
                          <a:ea typeface="Times New Roman" panose="02020603050405020304"/>
                          <a:cs typeface="Times New Roman" panose="02020603050405020304"/>
                        </a:rPr>
                        <a:t>moralitas</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atau</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sikap</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berbudi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luhur</a:t>
                      </a:r>
                      <a:r>
                        <a:rPr lang="en-US" sz="1800" dirty="0">
                          <a:effectLst/>
                          <a:latin typeface="Times New Roman" panose="02020603050405020304"/>
                          <a:ea typeface="Times New Roman" panose="02020603050405020304"/>
                          <a:cs typeface="Times New Roman" panose="02020603050405020304"/>
                        </a:rPr>
                        <a:t>; 2) </a:t>
                      </a:r>
                      <a:r>
                        <a:rPr lang="en-US" sz="1800" dirty="0" err="1">
                          <a:effectLst/>
                          <a:latin typeface="Times New Roman" panose="02020603050405020304"/>
                          <a:ea typeface="Times New Roman" panose="02020603050405020304"/>
                          <a:cs typeface="Times New Roman" panose="02020603050405020304"/>
                        </a:rPr>
                        <a:t>Konfusianisme</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berbasis</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pada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otoritarian</a:t>
                      </a:r>
                      <a:r>
                        <a:rPr lang="en-US" sz="1800" dirty="0">
                          <a:effectLst/>
                          <a:latin typeface="Times New Roman" panose="02020603050405020304"/>
                          <a:ea typeface="Times New Roman" panose="02020603050405020304"/>
                          <a:cs typeface="Times New Roman" panose="02020603050405020304"/>
                        </a:rPr>
                        <a:t>; 3) “</a:t>
                      </a:r>
                      <a:r>
                        <a:rPr lang="en-US" sz="1800" i="1" dirty="0">
                          <a:effectLst/>
                          <a:latin typeface="Times New Roman" panose="02020603050405020304"/>
                          <a:ea typeface="Times New Roman" panose="02020603050405020304"/>
                          <a:cs typeface="Times New Roman" panose="02020603050405020304"/>
                        </a:rPr>
                        <a:t>government of goodness</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melalui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pengendalian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diri</a:t>
                      </a:r>
                      <a:r>
                        <a:rPr lang="en-US" sz="1800" dirty="0">
                          <a:effectLst/>
                          <a:latin typeface="Times New Roman" panose="02020603050405020304"/>
                          <a:ea typeface="Times New Roman" panose="02020603050405020304"/>
                          <a:cs typeface="Times New Roman" panose="02020603050405020304"/>
                        </a:rPr>
                        <a:t>; 4) </a:t>
                      </a:r>
                      <a:r>
                        <a:rPr lang="en-US" sz="1800" dirty="0" err="1">
                          <a:effectLst/>
                          <a:latin typeface="Times New Roman" panose="02020603050405020304"/>
                          <a:ea typeface="Times New Roman" panose="02020603050405020304"/>
                          <a:cs typeface="Times New Roman" panose="02020603050405020304"/>
                        </a:rPr>
                        <a:t>sifat</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elitis</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Beberapa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ajaran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Konfusianisme</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itu</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memiliki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banyak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kecocokan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dengan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ajaran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Komunisme</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seperti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kolektivitas</a:t>
                      </a:r>
                      <a:r>
                        <a:rPr lang="en-US" sz="1800" dirty="0">
                          <a:effectLst/>
                          <a:latin typeface="Times New Roman" panose="02020603050405020304"/>
                          <a:ea typeface="Times New Roman" panose="02020603050405020304"/>
                          <a:cs typeface="Times New Roman" panose="02020603050405020304"/>
                        </a:rPr>
                        <a:t>. </a:t>
                      </a:r>
                      <a:endParaRPr lang="id-ID" sz="18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sz="quarter" idx="1"/>
          </p:nvPr>
        </p:nvSpPr>
        <p:spPr/>
        <p:txBody>
          <a:bodyPr/>
          <a:lstStyle/>
          <a:p>
            <a:pPr marL="0" indent="0" algn="ctr">
              <a:buNone/>
            </a:pPr>
            <a:endParaRPr lang="id-ID" dirty="0" smtClean="0"/>
          </a:p>
          <a:p>
            <a:pPr marL="0" indent="0" algn="ctr">
              <a:buNone/>
            </a:pPr>
            <a:endParaRPr lang="id-ID" dirty="0"/>
          </a:p>
          <a:p>
            <a:pPr marL="0" indent="0" algn="ctr">
              <a:buNone/>
            </a:pPr>
            <a:endParaRPr lang="id-ID" dirty="0" smtClean="0"/>
          </a:p>
          <a:p>
            <a:pPr marL="0" indent="0" algn="ctr">
              <a:buNone/>
            </a:pPr>
            <a:r>
              <a:rPr lang="id-ID" sz="4400" dirty="0" smtClean="0"/>
              <a:t>MARI DISKUSI</a:t>
            </a:r>
            <a:endParaRPr lang="id-ID" sz="4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Bentuk Negara: Sejarah</a:t>
            </a:r>
            <a:endParaRPr lang="id-ID" dirty="0"/>
          </a:p>
        </p:txBody>
      </p:sp>
      <p:graphicFrame>
        <p:nvGraphicFramePr>
          <p:cNvPr id="4" name="Content Placeholder 3"/>
          <p:cNvGraphicFramePr>
            <a:graphicFrameLocks noGrp="1"/>
          </p:cNvGraphicFramePr>
          <p:nvPr>
            <p:ph sz="quarter" idx="1"/>
          </p:nvPr>
        </p:nvGraphicFramePr>
        <p:xfrm>
          <a:off x="251520" y="1600200"/>
          <a:ext cx="8784975" cy="4552081"/>
        </p:xfrm>
        <a:graphic>
          <a:graphicData uri="http://schemas.openxmlformats.org/drawingml/2006/table">
            <a:tbl>
              <a:tblPr firstRow="1" bandRow="1">
                <a:tableStyleId>{5C22544A-7EE6-4342-B048-85BDC9FD1C3A}</a:tableStyleId>
              </a:tblPr>
              <a:tblGrid>
                <a:gridCol w="4431584"/>
                <a:gridCol w="4353391"/>
              </a:tblGrid>
              <a:tr h="388640">
                <a:tc>
                  <a:txBody>
                    <a:bodyPr/>
                    <a:lstStyle/>
                    <a:p>
                      <a:r>
                        <a:rPr lang="id-ID" dirty="0" smtClean="0"/>
                        <a:t>RUSIA</a:t>
                      </a:r>
                      <a:endParaRPr lang="id-ID" dirty="0"/>
                    </a:p>
                  </a:txBody>
                  <a:tcPr/>
                </a:tc>
                <a:tc>
                  <a:txBody>
                    <a:bodyPr/>
                    <a:lstStyle/>
                    <a:p>
                      <a:r>
                        <a:rPr lang="id-ID" dirty="0" smtClean="0"/>
                        <a:t>TIONGKOK</a:t>
                      </a:r>
                      <a:endParaRPr lang="id-ID" dirty="0"/>
                    </a:p>
                  </a:txBody>
                  <a:tcPr/>
                </a:tc>
              </a:tr>
              <a:tr h="672715">
                <a:tc>
                  <a:txBody>
                    <a:bodyPr/>
                    <a:lstStyle/>
                    <a:p>
                      <a:pPr algn="just">
                        <a:lnSpc>
                          <a:spcPct val="115000"/>
                        </a:lnSpc>
                        <a:spcAft>
                          <a:spcPts val="0"/>
                        </a:spcAft>
                      </a:pPr>
                      <a:r>
                        <a:rPr lang="en-US" sz="2000" dirty="0" err="1">
                          <a:effectLst/>
                          <a:latin typeface="Times New Roman" panose="02020603050405020304"/>
                          <a:ea typeface="Times New Roman" panose="02020603050405020304"/>
                          <a:cs typeface="Times New Roman" panose="02020603050405020304"/>
                        </a:rPr>
                        <a:t>Rusia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adalah</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negara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berbentuk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federasi</a:t>
                      </a:r>
                      <a:r>
                        <a:rPr lang="en-US" sz="2000" dirty="0">
                          <a:effectLst/>
                          <a:latin typeface="Times New Roman" panose="02020603050405020304"/>
                          <a:ea typeface="Times New Roman" panose="02020603050405020304"/>
                          <a:cs typeface="Times New Roman" panose="02020603050405020304"/>
                        </a:rPr>
                        <a:t> yang </a:t>
                      </a:r>
                      <a:r>
                        <a:rPr lang="en-US" sz="2000" dirty="0" err="1">
                          <a:effectLst/>
                          <a:latin typeface="Times New Roman" panose="02020603050405020304"/>
                          <a:ea typeface="Times New Roman" panose="02020603050405020304"/>
                          <a:cs typeface="Times New Roman" panose="02020603050405020304"/>
                        </a:rPr>
                        <a:t>menganut</a:t>
                      </a:r>
                      <a:r>
                        <a:rPr lang="en-US" sz="2000" dirty="0">
                          <a:effectLst/>
                          <a:latin typeface="Times New Roman" panose="02020603050405020304"/>
                          <a:ea typeface="Times New Roman" panose="02020603050405020304"/>
                          <a:cs typeface="Times New Roman" panose="02020603050405020304"/>
                        </a:rPr>
                        <a:t> model </a:t>
                      </a:r>
                      <a:r>
                        <a:rPr lang="en-US" sz="2000" dirty="0" err="1" smtClean="0">
                          <a:effectLst/>
                          <a:latin typeface="Times New Roman" panose="02020603050405020304"/>
                          <a:ea typeface="Times New Roman" panose="02020603050405020304"/>
                          <a:cs typeface="Times New Roman" panose="02020603050405020304"/>
                        </a:rPr>
                        <a:t>republik</a:t>
                      </a:r>
                      <a:r>
                        <a:rPr lang="id-ID" sz="2000" dirty="0" smtClean="0">
                          <a:effectLst/>
                          <a:latin typeface="Times New Roman" panose="02020603050405020304"/>
                          <a:ea typeface="Times New Roman" panose="02020603050405020304"/>
                          <a:cs typeface="Times New Roman" panose="02020603050405020304"/>
                        </a:rPr>
                        <a:t>.</a:t>
                      </a:r>
                      <a:endParaRPr lang="id-ID" sz="2000" dirty="0" smtClean="0">
                        <a:effectLst/>
                        <a:latin typeface="Times New Roman" panose="02020603050405020304"/>
                        <a:ea typeface="Times New Roman" panose="02020603050405020304"/>
                        <a:cs typeface="Times New Roman" panose="02020603050405020304"/>
                      </a:endParaRPr>
                    </a:p>
                    <a:p>
                      <a:pPr algn="just">
                        <a:lnSpc>
                          <a:spcPct val="115000"/>
                        </a:lnSpc>
                        <a:spcAft>
                          <a:spcPts val="0"/>
                        </a:spcAft>
                      </a:pPr>
                      <a:endParaRPr lang="id-ID" sz="20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2000">
                          <a:effectLst/>
                          <a:latin typeface="Times New Roman" panose="02020603050405020304"/>
                          <a:ea typeface="Times New Roman" panose="02020603050405020304"/>
                          <a:cs typeface="Times New Roman" panose="02020603050405020304"/>
                        </a:rPr>
                        <a:t>Tiongkok adalah negara berbentuk kesatuan yang menganut model republik</a:t>
                      </a:r>
                      <a:endParaRPr lang="id-ID" sz="2000">
                        <a:effectLst/>
                        <a:latin typeface="Calibri" panose="020F0502020204030204"/>
                        <a:ea typeface="Times New Roman" panose="02020603050405020304"/>
                        <a:cs typeface="Times New Roman" panose="02020603050405020304"/>
                      </a:endParaRPr>
                    </a:p>
                  </a:txBody>
                  <a:tcPr marL="68580" marR="68580" marT="0" marB="0"/>
                </a:tc>
              </a:tr>
              <a:tr h="2683095">
                <a:tc>
                  <a:txBody>
                    <a:bodyPr/>
                    <a:lstStyle/>
                    <a:p>
                      <a:pPr algn="just">
                        <a:lnSpc>
                          <a:spcPct val="115000"/>
                        </a:lnSpc>
                        <a:spcAft>
                          <a:spcPts val="600"/>
                        </a:spcAft>
                      </a:pPr>
                      <a:r>
                        <a:rPr lang="en-US" sz="2000" dirty="0" err="1">
                          <a:effectLst/>
                          <a:latin typeface="Times New Roman" panose="02020603050405020304"/>
                          <a:ea typeface="Times New Roman" panose="02020603050405020304"/>
                          <a:cs typeface="Times New Roman" panose="02020603050405020304"/>
                        </a:rPr>
                        <a:t>Rusia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secara</a:t>
                      </a:r>
                      <a:r>
                        <a:rPr lang="en-US" sz="2000" dirty="0">
                          <a:effectLst/>
                          <a:latin typeface="Times New Roman" panose="02020603050405020304"/>
                          <a:ea typeface="Times New Roman" panose="02020603050405020304"/>
                          <a:cs typeface="Times New Roman" panose="02020603050405020304"/>
                        </a:rPr>
                        <a:t> formal </a:t>
                      </a:r>
                      <a:r>
                        <a:rPr lang="en-US" sz="2000" dirty="0" err="1">
                          <a:effectLst/>
                          <a:latin typeface="Times New Roman" panose="02020603050405020304"/>
                          <a:ea typeface="Times New Roman" panose="02020603050405020304"/>
                          <a:cs typeface="Times New Roman" panose="02020603050405020304"/>
                        </a:rPr>
                        <a:t>dibentuk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berdasarkan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Konstitusi</a:t>
                      </a:r>
                      <a:r>
                        <a:rPr lang="en-US" sz="2000" dirty="0">
                          <a:effectLst/>
                          <a:latin typeface="Times New Roman" panose="02020603050405020304"/>
                          <a:ea typeface="Times New Roman" panose="02020603050405020304"/>
                          <a:cs typeface="Times New Roman" panose="02020603050405020304"/>
                        </a:rPr>
                        <a:t> 1918. </a:t>
                      </a:r>
                      <a:r>
                        <a:rPr lang="en-US" sz="2000" dirty="0" err="1">
                          <a:effectLst/>
                          <a:latin typeface="Times New Roman" panose="02020603050405020304"/>
                          <a:ea typeface="Times New Roman" panose="02020603050405020304"/>
                          <a:cs typeface="Times New Roman" panose="02020603050405020304"/>
                        </a:rPr>
                        <a:t>Pada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saat</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itu</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Rusia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disebut</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sebagai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Republik</a:t>
                      </a:r>
                      <a:r>
                        <a:rPr lang="en-US" sz="2000" dirty="0">
                          <a:effectLst/>
                          <a:latin typeface="Times New Roman" panose="02020603050405020304"/>
                          <a:ea typeface="Times New Roman" panose="02020603050405020304"/>
                          <a:cs typeface="Times New Roman" panose="02020603050405020304"/>
                        </a:rPr>
                        <a:t> Soviet Federal </a:t>
                      </a:r>
                      <a:r>
                        <a:rPr lang="en-US" sz="2000" dirty="0" err="1">
                          <a:effectLst/>
                          <a:latin typeface="Times New Roman" panose="02020603050405020304"/>
                          <a:ea typeface="Times New Roman" panose="02020603050405020304"/>
                          <a:cs typeface="Times New Roman" panose="02020603050405020304"/>
                        </a:rPr>
                        <a:t>Sosialis</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Rusia</a:t>
                      </a:r>
                      <a:r>
                        <a:rPr lang="en-US" sz="2000" dirty="0">
                          <a:effectLst/>
                          <a:latin typeface="Times New Roman" panose="02020603050405020304"/>
                          <a:ea typeface="Times New Roman" panose="02020603050405020304"/>
                          <a:cs typeface="Times New Roman" panose="02020603050405020304"/>
                        </a:rPr>
                        <a:t> (RSFSR) yang </a:t>
                      </a:r>
                      <a:r>
                        <a:rPr lang="en-US" sz="2000" dirty="0" err="1">
                          <a:effectLst/>
                          <a:latin typeface="Times New Roman" panose="02020603050405020304"/>
                          <a:ea typeface="Times New Roman" panose="02020603050405020304"/>
                          <a:cs typeface="Times New Roman" panose="02020603050405020304"/>
                        </a:rPr>
                        <a:t>termasuk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bagian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dari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Komunisme</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Uni</a:t>
                      </a:r>
                      <a:r>
                        <a:rPr lang="en-US" sz="2000" dirty="0">
                          <a:effectLst/>
                          <a:latin typeface="Times New Roman" panose="02020603050405020304"/>
                          <a:ea typeface="Times New Roman" panose="02020603050405020304"/>
                          <a:cs typeface="Times New Roman" panose="02020603050405020304"/>
                        </a:rPr>
                        <a:t> Soviet.  </a:t>
                      </a:r>
                      <a:r>
                        <a:rPr lang="en-US" sz="2000" dirty="0" err="1">
                          <a:effectLst/>
                          <a:latin typeface="Times New Roman" panose="02020603050405020304"/>
                          <a:ea typeface="Times New Roman" panose="02020603050405020304"/>
                          <a:cs typeface="Times New Roman" panose="02020603050405020304"/>
                        </a:rPr>
                        <a:t>Pasca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Perang</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Dunia</a:t>
                      </a:r>
                      <a:r>
                        <a:rPr lang="en-US" sz="2000" dirty="0">
                          <a:effectLst/>
                          <a:latin typeface="Times New Roman" panose="02020603050405020304"/>
                          <a:ea typeface="Times New Roman" panose="02020603050405020304"/>
                          <a:cs typeface="Times New Roman" panose="02020603050405020304"/>
                        </a:rPr>
                        <a:t> II, </a:t>
                      </a:r>
                      <a:r>
                        <a:rPr lang="en-US" sz="2000" dirty="0" err="1">
                          <a:effectLst/>
                          <a:latin typeface="Times New Roman" panose="02020603050405020304"/>
                          <a:ea typeface="Times New Roman" panose="02020603050405020304"/>
                          <a:cs typeface="Times New Roman" panose="02020603050405020304"/>
                        </a:rPr>
                        <a:t>Rusia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dikukuhkan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sebagai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negara</a:t>
                      </a:r>
                      <a:r>
                        <a:rPr lang="en-US" sz="2000" dirty="0">
                          <a:effectLst/>
                          <a:latin typeface="Times New Roman" panose="02020603050405020304"/>
                          <a:ea typeface="Times New Roman" panose="02020603050405020304"/>
                          <a:cs typeface="Times New Roman" panose="02020603050405020304"/>
                        </a:rPr>
                        <a:t> Federal </a:t>
                      </a:r>
                      <a:r>
                        <a:rPr lang="en-US" sz="2000" dirty="0" err="1">
                          <a:effectLst/>
                          <a:latin typeface="Times New Roman" panose="02020603050405020304"/>
                          <a:ea typeface="Times New Roman" panose="02020603050405020304"/>
                          <a:cs typeface="Times New Roman" panose="02020603050405020304"/>
                        </a:rPr>
                        <a:t>dengan</a:t>
                      </a:r>
                      <a:r>
                        <a:rPr lang="en-US" sz="2000" dirty="0">
                          <a:effectLst/>
                          <a:latin typeface="Times New Roman" panose="02020603050405020304"/>
                          <a:ea typeface="Times New Roman" panose="02020603050405020304"/>
                          <a:cs typeface="Times New Roman" panose="02020603050405020304"/>
                        </a:rPr>
                        <a:t> model </a:t>
                      </a:r>
                      <a:r>
                        <a:rPr lang="en-US" sz="2000" dirty="0" err="1">
                          <a:effectLst/>
                          <a:latin typeface="Times New Roman" panose="02020603050405020304"/>
                          <a:ea typeface="Times New Roman" panose="02020603050405020304"/>
                          <a:cs typeface="Times New Roman" panose="02020603050405020304"/>
                        </a:rPr>
                        <a:t>republik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melalui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pembentukan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Konstitusi</a:t>
                      </a:r>
                      <a:r>
                        <a:rPr lang="en-US" sz="2000" dirty="0">
                          <a:effectLst/>
                          <a:latin typeface="Times New Roman" panose="02020603050405020304"/>
                          <a:ea typeface="Times New Roman" panose="02020603050405020304"/>
                          <a:cs typeface="Times New Roman" panose="02020603050405020304"/>
                        </a:rPr>
                        <a:t> 1993.</a:t>
                      </a:r>
                      <a:endParaRPr lang="id-ID" sz="20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2000" dirty="0" err="1">
                          <a:effectLst/>
                          <a:latin typeface="Times New Roman" panose="02020603050405020304"/>
                          <a:ea typeface="Times New Roman" panose="02020603050405020304"/>
                          <a:cs typeface="Times New Roman" panose="02020603050405020304"/>
                        </a:rPr>
                        <a:t>Tiongkok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secara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resmi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berdiri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sebagai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negara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merdeka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pada</a:t>
                      </a:r>
                      <a:r>
                        <a:rPr lang="en-US" sz="2000" dirty="0">
                          <a:effectLst/>
                          <a:latin typeface="Times New Roman" panose="02020603050405020304"/>
                          <a:ea typeface="Times New Roman" panose="02020603050405020304"/>
                          <a:cs typeface="Times New Roman" panose="02020603050405020304"/>
                        </a:rPr>
                        <a:t> 1 </a:t>
                      </a:r>
                      <a:r>
                        <a:rPr lang="en-US" sz="2000" dirty="0" err="1">
                          <a:effectLst/>
                          <a:latin typeface="Times New Roman" panose="02020603050405020304"/>
                          <a:ea typeface="Times New Roman" panose="02020603050405020304"/>
                          <a:cs typeface="Times New Roman" panose="02020603050405020304"/>
                        </a:rPr>
                        <a:t>Oktober</a:t>
                      </a:r>
                      <a:r>
                        <a:rPr lang="en-US" sz="2000" dirty="0">
                          <a:effectLst/>
                          <a:latin typeface="Times New Roman" panose="02020603050405020304"/>
                          <a:ea typeface="Times New Roman" panose="02020603050405020304"/>
                          <a:cs typeface="Times New Roman" panose="02020603050405020304"/>
                        </a:rPr>
                        <a:t> 1949 </a:t>
                      </a:r>
                      <a:r>
                        <a:rPr lang="en-US" sz="2000" dirty="0" err="1">
                          <a:effectLst/>
                          <a:latin typeface="Times New Roman" panose="02020603050405020304"/>
                          <a:ea typeface="Times New Roman" panose="02020603050405020304"/>
                          <a:cs typeface="Times New Roman" panose="02020603050405020304"/>
                        </a:rPr>
                        <a:t>dengan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sistem</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politik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pemerintahan</a:t>
                      </a:r>
                      <a:r>
                        <a:rPr lang="en-US" sz="2000" dirty="0">
                          <a:effectLst/>
                          <a:latin typeface="Times New Roman" panose="02020603050405020304"/>
                          <a:ea typeface="Times New Roman" panose="02020603050405020304"/>
                          <a:cs typeface="Times New Roman" panose="02020603050405020304"/>
                        </a:rPr>
                        <a:t> yang </a:t>
                      </a:r>
                      <a:r>
                        <a:rPr lang="en-US" sz="2000" dirty="0" err="1">
                          <a:effectLst/>
                          <a:latin typeface="Times New Roman" panose="02020603050405020304"/>
                          <a:ea typeface="Times New Roman" panose="02020603050405020304"/>
                          <a:cs typeface="Times New Roman" panose="02020603050405020304"/>
                        </a:rPr>
                        <a:t>bercorak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sosialis</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a:t>
                      </a:r>
                      <a:r>
                        <a:rPr lang="en-US" sz="2000" dirty="0" err="1">
                          <a:effectLst/>
                          <a:latin typeface="Times New Roman" panose="02020603050405020304"/>
                          <a:ea typeface="Times New Roman" panose="02020603050405020304"/>
                          <a:cs typeface="Times New Roman" panose="02020603050405020304"/>
                        </a:rPr>
                        <a:t>atau</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komunis</a:t>
                      </a:r>
                      <a:r>
                        <a:rPr lang="en-US" sz="2000" dirty="0">
                          <a:effectLst/>
                          <a:latin typeface="Times New Roman" panose="02020603050405020304"/>
                          <a:ea typeface="Times New Roman" panose="02020603050405020304"/>
                          <a:cs typeface="Times New Roman" panose="02020603050405020304"/>
                        </a:rPr>
                        <a:t>. Mao Zedong </a:t>
                      </a:r>
                      <a:r>
                        <a:rPr lang="en-US" sz="2000" dirty="0" err="1">
                          <a:effectLst/>
                          <a:latin typeface="Times New Roman" panose="02020603050405020304"/>
                          <a:ea typeface="Times New Roman" panose="02020603050405020304"/>
                          <a:cs typeface="Times New Roman" panose="02020603050405020304"/>
                        </a:rPr>
                        <a:t>adalah</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pendiri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pemimpin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pertamanya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Komunisme</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Tiongkok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ini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banyak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dipengaruhi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oleh</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Komunisme</a:t>
                      </a:r>
                      <a:r>
                        <a:rPr lang="en-US" sz="2000" dirty="0">
                          <a:effectLst/>
                          <a:latin typeface="Times New Roman" panose="02020603050405020304"/>
                          <a:ea typeface="Times New Roman" panose="02020603050405020304"/>
                          <a:cs typeface="Times New Roman" panose="02020603050405020304"/>
                        </a:rPr>
                        <a:t> Soviet.</a:t>
                      </a:r>
                      <a:endParaRPr lang="id-ID" sz="20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Bentuk Negara: Konstitusi</a:t>
            </a:r>
            <a:endParaRPr lang="id-ID" dirty="0"/>
          </a:p>
        </p:txBody>
      </p:sp>
      <p:graphicFrame>
        <p:nvGraphicFramePr>
          <p:cNvPr id="4" name="Content Placeholder 3"/>
          <p:cNvGraphicFramePr>
            <a:graphicFrameLocks noGrp="1"/>
          </p:cNvGraphicFramePr>
          <p:nvPr>
            <p:ph sz="quarter" idx="1"/>
          </p:nvPr>
        </p:nvGraphicFramePr>
        <p:xfrm>
          <a:off x="179512" y="1628800"/>
          <a:ext cx="8856984" cy="3875404"/>
        </p:xfrm>
        <a:graphic>
          <a:graphicData uri="http://schemas.openxmlformats.org/drawingml/2006/table">
            <a:tbl>
              <a:tblPr firstRow="1" bandRow="1">
                <a:tableStyleId>{5C22544A-7EE6-4342-B048-85BDC9FD1C3A}</a:tableStyleId>
              </a:tblPr>
              <a:tblGrid>
                <a:gridCol w="4428492"/>
                <a:gridCol w="4428492"/>
              </a:tblGrid>
              <a:tr h="306780">
                <a:tc>
                  <a:txBody>
                    <a:bodyPr/>
                    <a:lstStyle/>
                    <a:p>
                      <a:r>
                        <a:rPr lang="id-ID" dirty="0" smtClean="0"/>
                        <a:t>RUSIA</a:t>
                      </a:r>
                      <a:endParaRPr lang="id-ID" dirty="0"/>
                    </a:p>
                  </a:txBody>
                  <a:tcPr/>
                </a:tc>
                <a:tc>
                  <a:txBody>
                    <a:bodyPr/>
                    <a:lstStyle/>
                    <a:p>
                      <a:r>
                        <a:rPr lang="id-ID" dirty="0" smtClean="0"/>
                        <a:t>TIONGKOK</a:t>
                      </a:r>
                      <a:endParaRPr lang="id-ID" dirty="0"/>
                    </a:p>
                  </a:txBody>
                  <a:tcPr/>
                </a:tc>
              </a:tr>
              <a:tr h="3509644">
                <a:tc>
                  <a:txBody>
                    <a:bodyPr/>
                    <a:lstStyle/>
                    <a:p>
                      <a:pPr algn="just">
                        <a:lnSpc>
                          <a:spcPct val="115000"/>
                        </a:lnSpc>
                        <a:spcAft>
                          <a:spcPts val="0"/>
                        </a:spcAft>
                      </a:pPr>
                      <a:r>
                        <a:rPr lang="en-US" sz="2000" b="0" dirty="0" err="1">
                          <a:effectLst/>
                          <a:latin typeface="Times New Roman" panose="02020603050405020304"/>
                          <a:ea typeface="Times New Roman" panose="02020603050405020304"/>
                          <a:cs typeface="Times New Roman" panose="02020603050405020304"/>
                        </a:rPr>
                        <a:t>Konstitusi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Rusia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adalah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Konstitusi</a:t>
                      </a:r>
                      <a:r>
                        <a:rPr lang="en-US" sz="2000" b="0" dirty="0">
                          <a:effectLst/>
                          <a:latin typeface="Times New Roman" panose="02020603050405020304"/>
                          <a:ea typeface="Times New Roman" panose="02020603050405020304"/>
                          <a:cs typeface="Times New Roman" panose="02020603050405020304"/>
                        </a:rPr>
                        <a:t> 1993 yang </a:t>
                      </a:r>
                      <a:r>
                        <a:rPr lang="en-US" sz="2000" b="0" dirty="0" err="1">
                          <a:effectLst/>
                          <a:latin typeface="Times New Roman" panose="02020603050405020304"/>
                          <a:ea typeface="Times New Roman" panose="02020603050405020304"/>
                          <a:cs typeface="Times New Roman" panose="02020603050405020304"/>
                        </a:rPr>
                        <a:t>disusun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melalui</a:t>
                      </a:r>
                      <a:r>
                        <a:rPr lang="en-US" sz="2000" b="0" dirty="0">
                          <a:effectLst/>
                          <a:latin typeface="Times New Roman" panose="02020603050405020304"/>
                          <a:ea typeface="Times New Roman" panose="02020603050405020304"/>
                          <a:cs typeface="Times New Roman" panose="02020603050405020304"/>
                        </a:rPr>
                        <a:t> referendum. </a:t>
                      </a:r>
                      <a:r>
                        <a:rPr lang="en-US" sz="2000" b="0" dirty="0" err="1">
                          <a:effectLst/>
                          <a:latin typeface="Times New Roman" panose="02020603050405020304"/>
                          <a:ea typeface="Times New Roman" panose="02020603050405020304"/>
                          <a:cs typeface="Times New Roman" panose="02020603050405020304"/>
                        </a:rPr>
                        <a:t>Konstitusi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ini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bersifat</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tertulis</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dalam</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satu</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dokumen</a:t>
                      </a:r>
                      <a:r>
                        <a:rPr lang="en-US" sz="2000" b="0" dirty="0">
                          <a:effectLst/>
                          <a:latin typeface="Times New Roman" panose="02020603050405020304"/>
                          <a:ea typeface="Times New Roman" panose="02020603050405020304"/>
                          <a:cs typeface="Times New Roman" panose="02020603050405020304"/>
                        </a:rPr>
                        <a:t> yang </a:t>
                      </a:r>
                      <a:r>
                        <a:rPr lang="en-US" sz="2000" b="0" dirty="0" err="1">
                          <a:effectLst/>
                          <a:latin typeface="Times New Roman" panose="02020603050405020304"/>
                          <a:ea typeface="Times New Roman" panose="02020603050405020304"/>
                          <a:cs typeface="Times New Roman" panose="02020603050405020304"/>
                        </a:rPr>
                        <a:t>memuat</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sejumlah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prinsip-prinsip</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dasar</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tentang</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pembagian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kekuasaan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hak</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kewajiban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dari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setiap</a:t>
                      </a:r>
                      <a:r>
                        <a:rPr lang="en-US" sz="2000" b="0" dirty="0">
                          <a:effectLst/>
                          <a:latin typeface="Times New Roman" panose="02020603050405020304"/>
                          <a:ea typeface="Times New Roman" panose="02020603050405020304"/>
                          <a:cs typeface="Times New Roman" panose="02020603050405020304"/>
                        </a:rPr>
                        <a:t> level </a:t>
                      </a:r>
                      <a:r>
                        <a:rPr lang="en-US" sz="2000" b="0" dirty="0" err="1">
                          <a:effectLst/>
                          <a:latin typeface="Times New Roman" panose="02020603050405020304"/>
                          <a:ea typeface="Times New Roman" panose="02020603050405020304"/>
                          <a:cs typeface="Times New Roman" panose="02020603050405020304"/>
                        </a:rPr>
                        <a:t>pemerintahan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penyelenggaraan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pemilihan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umum</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pembaharuan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kekuasaan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presiden</a:t>
                      </a:r>
                      <a:r>
                        <a:rPr lang="en-US" sz="2000" b="0" dirty="0">
                          <a:effectLst/>
                          <a:latin typeface="Times New Roman" panose="02020603050405020304"/>
                          <a:ea typeface="Times New Roman" panose="02020603050405020304"/>
                          <a:cs typeface="Times New Roman" panose="02020603050405020304"/>
                        </a:rPr>
                        <a:t>.</a:t>
                      </a:r>
                      <a:endParaRPr lang="id-ID" sz="2000" b="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2000" b="0" dirty="0" err="1">
                          <a:effectLst/>
                          <a:latin typeface="Times New Roman" panose="02020603050405020304"/>
                          <a:ea typeface="Times New Roman" panose="02020603050405020304"/>
                          <a:cs typeface="Times New Roman" panose="02020603050405020304"/>
                        </a:rPr>
                        <a:t>Konstitusi</a:t>
                      </a:r>
                      <a:r>
                        <a:rPr lang="en-US" sz="2000" b="0" dirty="0">
                          <a:effectLst/>
                          <a:latin typeface="Times New Roman" panose="02020603050405020304"/>
                          <a:ea typeface="Times New Roman" panose="02020603050405020304"/>
                          <a:cs typeface="Times New Roman" panose="02020603050405020304"/>
                        </a:rPr>
                        <a:t> RRT </a:t>
                      </a:r>
                      <a:r>
                        <a:rPr lang="en-US" sz="2000" b="0" dirty="0" err="1">
                          <a:effectLst/>
                          <a:latin typeface="Times New Roman" panose="02020603050405020304"/>
                          <a:ea typeface="Times New Roman" panose="02020603050405020304"/>
                          <a:cs typeface="Times New Roman" panose="02020603050405020304"/>
                        </a:rPr>
                        <a:t>adalah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konstitusi</a:t>
                      </a:r>
                      <a:r>
                        <a:rPr lang="en-US" sz="2000" b="0" dirty="0">
                          <a:effectLst/>
                          <a:latin typeface="Times New Roman" panose="02020603050405020304"/>
                          <a:ea typeface="Times New Roman" panose="02020603050405020304"/>
                          <a:cs typeface="Times New Roman" panose="02020603050405020304"/>
                        </a:rPr>
                        <a:t> yang </a:t>
                      </a:r>
                      <a:r>
                        <a:rPr lang="en-US" sz="2000" b="0" dirty="0" err="1">
                          <a:effectLst/>
                          <a:latin typeface="Times New Roman" panose="02020603050405020304"/>
                          <a:ea typeface="Times New Roman" panose="02020603050405020304"/>
                          <a:cs typeface="Times New Roman" panose="02020603050405020304"/>
                        </a:rPr>
                        <a:t>diadopsi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oleh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Kongres</a:t>
                      </a:r>
                      <a:r>
                        <a:rPr lang="en-US" sz="2000" b="0" dirty="0">
                          <a:effectLst/>
                          <a:latin typeface="Times New Roman" panose="02020603050405020304"/>
                          <a:ea typeface="Times New Roman" panose="02020603050405020304"/>
                          <a:cs typeface="Times New Roman" panose="02020603050405020304"/>
                        </a:rPr>
                        <a:t> Rakyat </a:t>
                      </a:r>
                      <a:r>
                        <a:rPr lang="en-US" sz="2000" b="0" dirty="0" err="1">
                          <a:effectLst/>
                          <a:latin typeface="Times New Roman" panose="02020603050405020304"/>
                          <a:ea typeface="Times New Roman" panose="02020603050405020304"/>
                          <a:cs typeface="Times New Roman" panose="02020603050405020304"/>
                        </a:rPr>
                        <a:t>Nasional</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kelima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pada</a:t>
                      </a:r>
                      <a:r>
                        <a:rPr lang="en-US" sz="2000" b="0" dirty="0">
                          <a:effectLst/>
                          <a:latin typeface="Times New Roman" panose="02020603050405020304"/>
                          <a:ea typeface="Times New Roman" panose="02020603050405020304"/>
                          <a:cs typeface="Times New Roman" panose="02020603050405020304"/>
                        </a:rPr>
                        <a:t> 4 </a:t>
                      </a:r>
                      <a:r>
                        <a:rPr lang="en-US" sz="2000" b="0" dirty="0" err="1">
                          <a:effectLst/>
                          <a:latin typeface="Times New Roman" panose="02020603050405020304"/>
                          <a:ea typeface="Times New Roman" panose="02020603050405020304"/>
                          <a:cs typeface="Times New Roman" panose="02020603050405020304"/>
                        </a:rPr>
                        <a:t>Desember</a:t>
                      </a:r>
                      <a:r>
                        <a:rPr lang="en-US" sz="2000" b="0" dirty="0">
                          <a:effectLst/>
                          <a:latin typeface="Times New Roman" panose="02020603050405020304"/>
                          <a:ea typeface="Times New Roman" panose="02020603050405020304"/>
                          <a:cs typeface="Times New Roman" panose="02020603050405020304"/>
                        </a:rPr>
                        <a:t> 1982. </a:t>
                      </a:r>
                      <a:r>
                        <a:rPr lang="en-US" sz="2000" b="0" dirty="0" err="1">
                          <a:effectLst/>
                          <a:latin typeface="Times New Roman" panose="02020603050405020304"/>
                          <a:ea typeface="Times New Roman" panose="02020603050405020304"/>
                          <a:cs typeface="Times New Roman" panose="02020603050405020304"/>
                        </a:rPr>
                        <a:t>Konstitusi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ini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telah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diamandemen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sebanyak</a:t>
                      </a:r>
                      <a:r>
                        <a:rPr lang="en-US" sz="2000" b="0" dirty="0">
                          <a:effectLst/>
                          <a:latin typeface="Times New Roman" panose="02020603050405020304"/>
                          <a:ea typeface="Times New Roman" panose="02020603050405020304"/>
                          <a:cs typeface="Times New Roman" panose="02020603050405020304"/>
                        </a:rPr>
                        <a:t> 4 kali (1988, 1993, 1999 </a:t>
                      </a:r>
                      <a:r>
                        <a:rPr lang="en-US" sz="2000" b="0" dirty="0" err="1">
                          <a:effectLst/>
                          <a:latin typeface="Times New Roman" panose="02020603050405020304"/>
                          <a:ea typeface="Times New Roman" panose="02020603050405020304"/>
                          <a:cs typeface="Times New Roman" panose="02020603050405020304"/>
                        </a:rPr>
                        <a:t>dan</a:t>
                      </a:r>
                      <a:r>
                        <a:rPr lang="en-US" sz="2000" b="0" dirty="0">
                          <a:effectLst/>
                          <a:latin typeface="Times New Roman" panose="02020603050405020304"/>
                          <a:ea typeface="Times New Roman" panose="02020603050405020304"/>
                          <a:cs typeface="Times New Roman" panose="02020603050405020304"/>
                        </a:rPr>
                        <a:t> 2004). </a:t>
                      </a:r>
                      <a:r>
                        <a:rPr lang="en-US" sz="2000" b="0" dirty="0" err="1">
                          <a:effectLst/>
                          <a:latin typeface="Times New Roman" panose="02020603050405020304"/>
                          <a:ea typeface="Times New Roman" panose="02020603050405020304"/>
                          <a:cs typeface="Times New Roman" panose="02020603050405020304"/>
                        </a:rPr>
                        <a:t>Amandemen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dilakukan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untuk</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melakukan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reformasi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sistem</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politik</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ekonomi</a:t>
                      </a:r>
                      <a:r>
                        <a:rPr lang="en-US" sz="2000" b="0" dirty="0">
                          <a:effectLst/>
                          <a:latin typeface="Times New Roman" panose="02020603050405020304"/>
                          <a:ea typeface="Times New Roman" panose="02020603050405020304"/>
                          <a:cs typeface="Times New Roman" panose="02020603050405020304"/>
                        </a:rPr>
                        <a:t> yang </a:t>
                      </a:r>
                      <a:r>
                        <a:rPr lang="en-US" sz="2000" b="0" dirty="0" err="1">
                          <a:effectLst/>
                          <a:latin typeface="Times New Roman" panose="02020603050405020304"/>
                          <a:ea typeface="Times New Roman" panose="02020603050405020304"/>
                          <a:cs typeface="Times New Roman" panose="02020603050405020304"/>
                        </a:rPr>
                        <a:t>memadukan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komunisme</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kapitalisme</a:t>
                      </a:r>
                      <a:r>
                        <a:rPr lang="en-US" sz="2000" b="0" dirty="0">
                          <a:effectLst/>
                          <a:latin typeface="Times New Roman" panose="02020603050405020304"/>
                          <a:ea typeface="Times New Roman" panose="02020603050405020304"/>
                          <a:cs typeface="Times New Roman" panose="02020603050405020304"/>
                        </a:rPr>
                        <a:t>. </a:t>
                      </a:r>
                      <a:endParaRPr lang="id-ID" sz="2000" b="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Bentuk Negara: Relasi Pusat-Daerah</a:t>
            </a:r>
            <a:endParaRPr lang="id-ID" dirty="0"/>
          </a:p>
        </p:txBody>
      </p:sp>
      <p:graphicFrame>
        <p:nvGraphicFramePr>
          <p:cNvPr id="4" name="Content Placeholder 3"/>
          <p:cNvGraphicFramePr>
            <a:graphicFrameLocks noGrp="1"/>
          </p:cNvGraphicFramePr>
          <p:nvPr>
            <p:ph sz="quarter" idx="1"/>
          </p:nvPr>
        </p:nvGraphicFramePr>
        <p:xfrm>
          <a:off x="323525" y="1600200"/>
          <a:ext cx="8640962" cy="3593103"/>
        </p:xfrm>
        <a:graphic>
          <a:graphicData uri="http://schemas.openxmlformats.org/drawingml/2006/table">
            <a:tbl>
              <a:tblPr firstRow="1" bandRow="1">
                <a:tableStyleId>{5C22544A-7EE6-4342-B048-85BDC9FD1C3A}</a:tableStyleId>
              </a:tblPr>
              <a:tblGrid>
                <a:gridCol w="4320481"/>
                <a:gridCol w="4320481"/>
              </a:tblGrid>
              <a:tr h="460648">
                <a:tc>
                  <a:txBody>
                    <a:bodyPr/>
                    <a:lstStyle/>
                    <a:p>
                      <a:r>
                        <a:rPr lang="id-ID" dirty="0" smtClean="0"/>
                        <a:t>RUSIA</a:t>
                      </a:r>
                      <a:endParaRPr lang="id-ID" dirty="0"/>
                    </a:p>
                  </a:txBody>
                  <a:tcPr/>
                </a:tc>
                <a:tc>
                  <a:txBody>
                    <a:bodyPr/>
                    <a:lstStyle/>
                    <a:p>
                      <a:r>
                        <a:rPr lang="id-ID" dirty="0" smtClean="0"/>
                        <a:t>TIONGKOK</a:t>
                      </a:r>
                      <a:endParaRPr lang="id-ID" dirty="0"/>
                    </a:p>
                  </a:txBody>
                  <a:tcPr/>
                </a:tc>
              </a:tr>
              <a:tr h="2920908">
                <a:tc>
                  <a:txBody>
                    <a:bodyPr/>
                    <a:lstStyle/>
                    <a:p>
                      <a:pPr algn="just">
                        <a:lnSpc>
                          <a:spcPct val="115000"/>
                        </a:lnSpc>
                        <a:spcAft>
                          <a:spcPts val="0"/>
                        </a:spcAft>
                      </a:pPr>
                      <a:r>
                        <a:rPr lang="en-US" sz="2000" b="0" dirty="0" err="1">
                          <a:effectLst/>
                          <a:latin typeface="Times New Roman" panose="02020603050405020304"/>
                          <a:ea typeface="Times New Roman" panose="02020603050405020304"/>
                          <a:cs typeface="Times New Roman" panose="02020603050405020304"/>
                        </a:rPr>
                        <a:t>Hubungan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antara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pemerintah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pusat</a:t>
                      </a:r>
                      <a:r>
                        <a:rPr lang="en-US" sz="2000" b="0" dirty="0">
                          <a:effectLst/>
                          <a:latin typeface="Times New Roman" panose="02020603050405020304"/>
                          <a:ea typeface="Times New Roman" panose="02020603050405020304"/>
                          <a:cs typeface="Times New Roman" panose="02020603050405020304"/>
                        </a:rPr>
                        <a:t> (federal) </a:t>
                      </a:r>
                      <a:r>
                        <a:rPr lang="en-US" sz="2000" b="0" dirty="0" err="1">
                          <a:effectLst/>
                          <a:latin typeface="Times New Roman" panose="02020603050405020304"/>
                          <a:ea typeface="Times New Roman" panose="02020603050405020304"/>
                          <a:cs typeface="Times New Roman" panose="02020603050405020304"/>
                        </a:rPr>
                        <a:t>dan</a:t>
                      </a:r>
                      <a:r>
                        <a:rPr lang="en-US" sz="2000" b="0" dirty="0">
                          <a:effectLst/>
                          <a:latin typeface="Times New Roman" panose="02020603050405020304"/>
                          <a:ea typeface="Times New Roman" panose="02020603050405020304"/>
                          <a:cs typeface="Times New Roman" panose="02020603050405020304"/>
                        </a:rPr>
                        <a:t> unit </a:t>
                      </a:r>
                      <a:r>
                        <a:rPr lang="en-US" sz="2000" b="0" dirty="0" err="1">
                          <a:effectLst/>
                          <a:latin typeface="Times New Roman" panose="02020603050405020304"/>
                          <a:ea typeface="Times New Roman" panose="02020603050405020304"/>
                          <a:cs typeface="Times New Roman" panose="02020603050405020304"/>
                        </a:rPr>
                        <a:t>pemerintahan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bersifat</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koordinatif</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dalam</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posisi</a:t>
                      </a:r>
                      <a:r>
                        <a:rPr lang="en-US" sz="2000" b="0" dirty="0">
                          <a:effectLst/>
                          <a:latin typeface="Times New Roman" panose="02020603050405020304"/>
                          <a:ea typeface="Times New Roman" panose="02020603050405020304"/>
                          <a:cs typeface="Times New Roman" panose="02020603050405020304"/>
                        </a:rPr>
                        <a:t> yang </a:t>
                      </a:r>
                      <a:r>
                        <a:rPr lang="en-US" sz="2000" b="0" dirty="0" err="1">
                          <a:effectLst/>
                          <a:latin typeface="Times New Roman" panose="02020603050405020304"/>
                          <a:ea typeface="Times New Roman" panose="02020603050405020304"/>
                          <a:cs typeface="Times New Roman" panose="02020603050405020304"/>
                        </a:rPr>
                        <a:t>setara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Semua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wilayah</a:t>
                      </a:r>
                      <a:r>
                        <a:rPr lang="en-US" sz="2000" b="0" dirty="0">
                          <a:effectLst/>
                          <a:latin typeface="Times New Roman" panose="02020603050405020304"/>
                          <a:ea typeface="Times New Roman" panose="02020603050405020304"/>
                          <a:cs typeface="Times New Roman" panose="02020603050405020304"/>
                        </a:rPr>
                        <a:t> yang </a:t>
                      </a:r>
                      <a:r>
                        <a:rPr lang="en-US" sz="2000" b="0" dirty="0" err="1">
                          <a:effectLst/>
                          <a:latin typeface="Times New Roman" panose="02020603050405020304"/>
                          <a:ea typeface="Times New Roman" panose="02020603050405020304"/>
                          <a:cs typeface="Times New Roman" panose="02020603050405020304"/>
                        </a:rPr>
                        <a:t>tergabung</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dalam</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Federasi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Rusia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oleh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konstitusi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diakui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sebagai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entitas</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pemerintahan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tersendiri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Namun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tidak</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dengan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daulat</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penuh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Karena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kedaulatan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penuh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tetap</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berada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pada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negara</a:t>
                      </a:r>
                      <a:r>
                        <a:rPr lang="en-US" sz="2000" b="0" dirty="0">
                          <a:effectLst/>
                          <a:latin typeface="Times New Roman" panose="02020603050405020304"/>
                          <a:ea typeface="Times New Roman" panose="02020603050405020304"/>
                          <a:cs typeface="Times New Roman" panose="02020603050405020304"/>
                        </a:rPr>
                        <a:t> federal. </a:t>
                      </a:r>
                      <a:endParaRPr lang="id-ID" sz="2000" b="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2000" b="0" dirty="0" err="1">
                          <a:effectLst/>
                          <a:latin typeface="Times New Roman" panose="02020603050405020304"/>
                          <a:ea typeface="Times New Roman" panose="02020603050405020304"/>
                          <a:cs typeface="Times New Roman" panose="02020603050405020304"/>
                        </a:rPr>
                        <a:t>Hubungan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antara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pemerintah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pusat</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daerah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dijalankan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dengan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sistem</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sentralistik</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Kekuasaan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terpusat</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pada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pemerintah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nasional</a:t>
                      </a:r>
                      <a:r>
                        <a:rPr lang="en-US" sz="2000" b="0" dirty="0">
                          <a:effectLst/>
                          <a:latin typeface="Times New Roman" panose="02020603050405020304"/>
                          <a:ea typeface="Times New Roman" panose="02020603050405020304"/>
                          <a:cs typeface="Times New Roman" panose="02020603050405020304"/>
                        </a:rPr>
                        <a:t> di </a:t>
                      </a:r>
                      <a:r>
                        <a:rPr lang="en-US" sz="2000" b="0" dirty="0" err="1">
                          <a:effectLst/>
                          <a:latin typeface="Times New Roman" panose="02020603050405020304"/>
                          <a:ea typeface="Times New Roman" panose="02020603050405020304"/>
                          <a:cs typeface="Times New Roman" panose="02020603050405020304"/>
                        </a:rPr>
                        <a:t>bawah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dominasi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Partai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Komunis</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Tiongkok</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Namun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setiap</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pemerintah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lokal</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diberi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kedudukan</a:t>
                      </a:r>
                      <a:r>
                        <a:rPr lang="en-US" sz="2000" b="0" dirty="0">
                          <a:effectLst/>
                          <a:latin typeface="Times New Roman" panose="02020603050405020304"/>
                          <a:ea typeface="Times New Roman" panose="02020603050405020304"/>
                          <a:cs typeface="Times New Roman" panose="02020603050405020304"/>
                        </a:rPr>
                        <a:t> yang </a:t>
                      </a:r>
                      <a:r>
                        <a:rPr lang="en-US" sz="2000" b="0" dirty="0" err="1">
                          <a:effectLst/>
                          <a:latin typeface="Times New Roman" panose="02020603050405020304"/>
                          <a:ea typeface="Times New Roman" panose="02020603050405020304"/>
                          <a:cs typeface="Times New Roman" panose="02020603050405020304"/>
                        </a:rPr>
                        <a:t>berbeda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ada</a:t>
                      </a:r>
                      <a:r>
                        <a:rPr lang="en-US" sz="2000" b="0" dirty="0">
                          <a:effectLst/>
                          <a:latin typeface="Times New Roman" panose="02020603050405020304"/>
                          <a:ea typeface="Times New Roman" panose="02020603050405020304"/>
                          <a:cs typeface="Times New Roman" panose="02020603050405020304"/>
                        </a:rPr>
                        <a:t> yang </a:t>
                      </a:r>
                      <a:r>
                        <a:rPr lang="en-US" sz="2000" b="0" dirty="0" err="1">
                          <a:effectLst/>
                          <a:latin typeface="Times New Roman" panose="02020603050405020304"/>
                          <a:ea typeface="Times New Roman" panose="02020603050405020304"/>
                          <a:cs typeface="Times New Roman" panose="02020603050405020304"/>
                        </a:rPr>
                        <a:t>menjadi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wilayah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administratif</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ada</a:t>
                      </a:r>
                      <a:r>
                        <a:rPr lang="en-US" sz="2000" b="0" dirty="0">
                          <a:effectLst/>
                          <a:latin typeface="Times New Roman" panose="02020603050405020304"/>
                          <a:ea typeface="Times New Roman" panose="02020603050405020304"/>
                          <a:cs typeface="Times New Roman" panose="02020603050405020304"/>
                        </a:rPr>
                        <a:t> yang </a:t>
                      </a:r>
                      <a:r>
                        <a:rPr lang="en-US" sz="2000" b="0" dirty="0" err="1">
                          <a:effectLst/>
                          <a:latin typeface="Times New Roman" panose="02020603050405020304"/>
                          <a:ea typeface="Times New Roman" panose="02020603050405020304"/>
                          <a:cs typeface="Times New Roman" panose="02020603050405020304"/>
                        </a:rPr>
                        <a:t>mendapat</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otonomi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khusus</a:t>
                      </a:r>
                      <a:r>
                        <a:rPr lang="en-US" sz="2000" b="0" dirty="0">
                          <a:effectLst/>
                          <a:latin typeface="Times New Roman" panose="02020603050405020304"/>
                          <a:ea typeface="Times New Roman" panose="02020603050405020304"/>
                          <a:cs typeface="Times New Roman" panose="02020603050405020304"/>
                        </a:rPr>
                        <a:t>. </a:t>
                      </a:r>
                      <a:endParaRPr lang="id-ID" sz="2000" b="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Pemerintahan: Eksekutif</a:t>
            </a:r>
            <a:endParaRPr lang="id-ID" dirty="0"/>
          </a:p>
        </p:txBody>
      </p:sp>
      <p:graphicFrame>
        <p:nvGraphicFramePr>
          <p:cNvPr id="4" name="Content Placeholder 3"/>
          <p:cNvGraphicFramePr>
            <a:graphicFrameLocks noGrp="1"/>
          </p:cNvGraphicFramePr>
          <p:nvPr>
            <p:ph sz="quarter" idx="1"/>
          </p:nvPr>
        </p:nvGraphicFramePr>
        <p:xfrm>
          <a:off x="323525" y="1600200"/>
          <a:ext cx="8640962" cy="5132832"/>
        </p:xfrm>
        <a:graphic>
          <a:graphicData uri="http://schemas.openxmlformats.org/drawingml/2006/table">
            <a:tbl>
              <a:tblPr firstRow="1" bandRow="1">
                <a:tableStyleId>{5C22544A-7EE6-4342-B048-85BDC9FD1C3A}</a:tableStyleId>
              </a:tblPr>
              <a:tblGrid>
                <a:gridCol w="4536507"/>
                <a:gridCol w="4104455"/>
              </a:tblGrid>
              <a:tr h="316632">
                <a:tc>
                  <a:txBody>
                    <a:bodyPr/>
                    <a:lstStyle/>
                    <a:p>
                      <a:r>
                        <a:rPr lang="id-ID" dirty="0" smtClean="0"/>
                        <a:t>RUSIA</a:t>
                      </a:r>
                      <a:endParaRPr lang="id-ID" dirty="0"/>
                    </a:p>
                  </a:txBody>
                  <a:tcPr/>
                </a:tc>
                <a:tc>
                  <a:txBody>
                    <a:bodyPr/>
                    <a:lstStyle/>
                    <a:p>
                      <a:r>
                        <a:rPr lang="id-ID" dirty="0" smtClean="0"/>
                        <a:t>TIONGKOK</a:t>
                      </a:r>
                      <a:endParaRPr lang="id-ID" dirty="0"/>
                    </a:p>
                  </a:txBody>
                  <a:tcPr/>
                </a:tc>
              </a:tr>
              <a:tr h="768933">
                <a:tc>
                  <a:txBody>
                    <a:bodyPr/>
                    <a:lstStyle/>
                    <a:p>
                      <a:pPr algn="just">
                        <a:lnSpc>
                          <a:spcPct val="115000"/>
                        </a:lnSpc>
                        <a:spcAft>
                          <a:spcPts val="0"/>
                        </a:spcAft>
                      </a:pPr>
                      <a:r>
                        <a:rPr lang="en-US" sz="1600" b="0" dirty="0" err="1">
                          <a:effectLst/>
                          <a:latin typeface="Times New Roman" panose="02020603050405020304"/>
                          <a:ea typeface="Times New Roman" panose="02020603050405020304"/>
                          <a:cs typeface="Times New Roman" panose="02020603050405020304"/>
                        </a:rPr>
                        <a:t>Rusia</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menganut</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sistem</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pemerintahan</a:t>
                      </a:r>
                      <a:r>
                        <a:rPr lang="en-US" sz="1600" b="0" dirty="0">
                          <a:effectLst/>
                          <a:latin typeface="Times New Roman" panose="02020603050405020304"/>
                          <a:ea typeface="Times New Roman" panose="02020603050405020304"/>
                          <a:cs typeface="Times New Roman" panose="02020603050405020304"/>
                        </a:rPr>
                        <a:t> semi-</a:t>
                      </a:r>
                      <a:r>
                        <a:rPr lang="en-US" sz="1600" b="0" dirty="0" err="1">
                          <a:effectLst/>
                          <a:latin typeface="Times New Roman" panose="02020603050405020304"/>
                          <a:ea typeface="Times New Roman" panose="02020603050405020304"/>
                          <a:cs typeface="Times New Roman" panose="02020603050405020304"/>
                        </a:rPr>
                        <a:t>presidensial</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demokratik</a:t>
                      </a:r>
                      <a:r>
                        <a:rPr lang="en-US" sz="1600" b="0" dirty="0">
                          <a:effectLst/>
                          <a:latin typeface="Times New Roman" panose="02020603050405020304"/>
                          <a:ea typeface="Times New Roman" panose="02020603050405020304"/>
                          <a:cs typeface="Times New Roman" panose="02020603050405020304"/>
                        </a:rPr>
                        <a:t>. </a:t>
                      </a:r>
                      <a:endParaRPr lang="id-ID" sz="1600" b="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600" b="0">
                          <a:effectLst/>
                          <a:latin typeface="Times New Roman" panose="02020603050405020304"/>
                          <a:ea typeface="Times New Roman" panose="02020603050405020304"/>
                          <a:cs typeface="Times New Roman" panose="02020603050405020304"/>
                        </a:rPr>
                        <a:t>RRT menganut sistem pemerintahan parlementer di bawah demokrasi diktatorsip rakyat Tiongkok</a:t>
                      </a:r>
                      <a:endParaRPr lang="id-ID" sz="1600" b="0">
                        <a:effectLst/>
                        <a:latin typeface="Calibri" panose="020F0502020204030204"/>
                        <a:ea typeface="Times New Roman" panose="02020603050405020304"/>
                        <a:cs typeface="Times New Roman" panose="02020603050405020304"/>
                      </a:endParaRPr>
                    </a:p>
                  </a:txBody>
                  <a:tcPr marL="68580" marR="68580" marT="0" marB="0"/>
                </a:tc>
              </a:tr>
              <a:tr h="3465639">
                <a:tc>
                  <a:txBody>
                    <a:bodyPr/>
                    <a:lstStyle/>
                    <a:p>
                      <a:pPr algn="just">
                        <a:lnSpc>
                          <a:spcPct val="115000"/>
                        </a:lnSpc>
                        <a:spcAft>
                          <a:spcPts val="0"/>
                        </a:spcAft>
                      </a:pPr>
                      <a:r>
                        <a:rPr lang="en-US" sz="1600" b="0" dirty="0" err="1">
                          <a:effectLst/>
                          <a:latin typeface="Times New Roman" panose="02020603050405020304"/>
                          <a:ea typeface="Times New Roman" panose="02020603050405020304"/>
                          <a:cs typeface="Times New Roman" panose="02020603050405020304"/>
                        </a:rPr>
                        <a:t>Rusia</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mamakai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sistem</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dwi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eksekutif</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sebagaimana</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negara</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Perancis</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Presiden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sebagai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kepala</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negara</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sedangkan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Perdana</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Menteri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sebagai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kepala</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pemerintahan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Pengangkatan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Perdana</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Menteri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memerlukan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persetujuan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parlemen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namun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presiden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tidak</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perlu</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Presiden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memiliki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kekuasaan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tertinggi</a:t>
                      </a:r>
                      <a:r>
                        <a:rPr lang="en-US" sz="1600" b="0" dirty="0">
                          <a:effectLst/>
                          <a:latin typeface="Times New Roman" panose="02020603050405020304"/>
                          <a:ea typeface="Times New Roman" panose="02020603050405020304"/>
                          <a:cs typeface="Times New Roman" panose="02020603050405020304"/>
                        </a:rPr>
                        <a:t> di </a:t>
                      </a:r>
                      <a:r>
                        <a:rPr lang="en-US" sz="1600" b="0" dirty="0" err="1">
                          <a:effectLst/>
                          <a:latin typeface="Times New Roman" panose="02020603050405020304"/>
                          <a:ea typeface="Times New Roman" panose="02020603050405020304"/>
                          <a:cs typeface="Times New Roman" panose="02020603050405020304"/>
                        </a:rPr>
                        <a:t>eksekutif</a:t>
                      </a:r>
                      <a:r>
                        <a:rPr lang="en-US" sz="1600" b="0" dirty="0">
                          <a:effectLst/>
                          <a:latin typeface="Times New Roman" panose="02020603050405020304"/>
                          <a:ea typeface="Times New Roman" panose="02020603050405020304"/>
                          <a:cs typeface="Times New Roman" panose="02020603050405020304"/>
                        </a:rPr>
                        <a:t> (yang </a:t>
                      </a:r>
                      <a:r>
                        <a:rPr lang="en-US" sz="1600" b="0" dirty="0" err="1">
                          <a:effectLst/>
                          <a:latin typeface="Times New Roman" panose="02020603050405020304"/>
                          <a:ea typeface="Times New Roman" panose="02020603050405020304"/>
                          <a:cs typeface="Times New Roman" panose="02020603050405020304"/>
                        </a:rPr>
                        <a:t>dijalankan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oleh</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Perdana</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Menteri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sedangkan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Perdana</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Menteri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memiliki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kekuasaan</a:t>
                      </a:r>
                      <a:r>
                        <a:rPr lang="en-US" sz="1600" b="0" dirty="0">
                          <a:effectLst/>
                          <a:latin typeface="Times New Roman" panose="02020603050405020304"/>
                          <a:ea typeface="Times New Roman" panose="02020603050405020304"/>
                          <a:cs typeface="Times New Roman" panose="02020603050405020304"/>
                        </a:rPr>
                        <a:t> yang </a:t>
                      </a:r>
                      <a:r>
                        <a:rPr lang="en-US" sz="1600" b="0" dirty="0" err="1">
                          <a:effectLst/>
                          <a:latin typeface="Times New Roman" panose="02020603050405020304"/>
                          <a:ea typeface="Times New Roman" panose="02020603050405020304"/>
                          <a:cs typeface="Times New Roman" panose="02020603050405020304"/>
                        </a:rPr>
                        <a:t>terbatas</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Perdana</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Menteri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secara</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langsung</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bertanggungjawab</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atas</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manajemen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ekonomi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sementara</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presiden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mengawasi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kebijakan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luar</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negeri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dan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keamanan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memberikan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arahan-arahan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strategis</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dan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menekankan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loyalitas</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dari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pemerintah</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daerah</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terhadap</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pemerintah</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pusat</a:t>
                      </a:r>
                      <a:endParaRPr lang="id-ID" sz="1600" b="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600" b="0" dirty="0" err="1">
                          <a:effectLst/>
                          <a:latin typeface="Times New Roman" panose="02020603050405020304"/>
                          <a:ea typeface="Times New Roman" panose="02020603050405020304"/>
                          <a:cs typeface="Times New Roman" panose="02020603050405020304"/>
                        </a:rPr>
                        <a:t>Lembaga</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eksekutif</a:t>
                      </a:r>
                      <a:r>
                        <a:rPr lang="en-US" sz="1600" b="0" dirty="0">
                          <a:effectLst/>
                          <a:latin typeface="Times New Roman" panose="02020603050405020304"/>
                          <a:ea typeface="Times New Roman" panose="02020603050405020304"/>
                          <a:cs typeface="Times New Roman" panose="02020603050405020304"/>
                        </a:rPr>
                        <a:t> di </a:t>
                      </a:r>
                      <a:r>
                        <a:rPr lang="en-US" sz="1600" b="0" dirty="0" err="1">
                          <a:effectLst/>
                          <a:latin typeface="Times New Roman" panose="02020603050405020304"/>
                          <a:ea typeface="Times New Roman" panose="02020603050405020304"/>
                          <a:cs typeface="Times New Roman" panose="02020603050405020304"/>
                        </a:rPr>
                        <a:t>Tiongkok</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disebut</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Dewan</a:t>
                      </a:r>
                      <a:r>
                        <a:rPr lang="en-US" sz="1600" b="0" dirty="0">
                          <a:effectLst/>
                          <a:latin typeface="Times New Roman" panose="02020603050405020304"/>
                          <a:ea typeface="Times New Roman" panose="02020603050405020304"/>
                          <a:cs typeface="Times New Roman" panose="02020603050405020304"/>
                        </a:rPr>
                        <a:t> Negara, yang </a:t>
                      </a:r>
                      <a:r>
                        <a:rPr lang="en-US" sz="1600" b="0" dirty="0" err="1">
                          <a:effectLst/>
                          <a:latin typeface="Times New Roman" panose="02020603050405020304"/>
                          <a:ea typeface="Times New Roman" panose="02020603050405020304"/>
                          <a:cs typeface="Times New Roman" panose="02020603050405020304"/>
                        </a:rPr>
                        <a:t>merupakan</a:t>
                      </a:r>
                      <a:r>
                        <a:rPr lang="en-US" sz="1600" b="0" dirty="0">
                          <a:effectLst/>
                          <a:latin typeface="Times New Roman" panose="02020603050405020304"/>
                          <a:ea typeface="Times New Roman" panose="02020603050405020304"/>
                          <a:cs typeface="Times New Roman" panose="02020603050405020304"/>
                        </a:rPr>
                        <a:t> organ </a:t>
                      </a:r>
                      <a:r>
                        <a:rPr lang="en-US" sz="1600" b="0" dirty="0" err="1">
                          <a:effectLst/>
                          <a:latin typeface="Times New Roman" panose="02020603050405020304"/>
                          <a:ea typeface="Times New Roman" panose="02020603050405020304"/>
                          <a:cs typeface="Times New Roman" panose="02020603050405020304"/>
                        </a:rPr>
                        <a:t>administratif</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dan</a:t>
                      </a:r>
                      <a:r>
                        <a:rPr lang="en-US" sz="1600" b="0" dirty="0">
                          <a:effectLst/>
                          <a:latin typeface="Times New Roman" panose="02020603050405020304"/>
                          <a:ea typeface="Times New Roman" panose="02020603050405020304"/>
                          <a:cs typeface="Times New Roman" panose="02020603050405020304"/>
                        </a:rPr>
                        <a:t> organ </a:t>
                      </a:r>
                      <a:r>
                        <a:rPr lang="en-US" sz="1600" b="0" dirty="0" err="1">
                          <a:effectLst/>
                          <a:latin typeface="Times New Roman" panose="02020603050405020304"/>
                          <a:ea typeface="Times New Roman" panose="02020603050405020304"/>
                          <a:cs typeface="Times New Roman" panose="02020603050405020304"/>
                        </a:rPr>
                        <a:t>kekuasaan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negara</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tertinggi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dalam</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struktur</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pemerintahan</a:t>
                      </a:r>
                      <a:r>
                        <a:rPr lang="en-US" sz="1600" b="0" dirty="0">
                          <a:effectLst/>
                          <a:latin typeface="Times New Roman" panose="02020603050405020304"/>
                          <a:ea typeface="Times New Roman" panose="02020603050405020304"/>
                          <a:cs typeface="Times New Roman" panose="02020603050405020304"/>
                        </a:rPr>
                        <a:t> di </a:t>
                      </a:r>
                      <a:r>
                        <a:rPr lang="en-US" sz="1600" b="0" dirty="0" err="1">
                          <a:effectLst/>
                          <a:latin typeface="Times New Roman" panose="02020603050405020304"/>
                          <a:ea typeface="Times New Roman" panose="02020603050405020304"/>
                          <a:cs typeface="Times New Roman" panose="02020603050405020304"/>
                        </a:rPr>
                        <a:t>Tiongkok</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Dewan</a:t>
                      </a:r>
                      <a:r>
                        <a:rPr lang="en-US" sz="1600" b="0" dirty="0">
                          <a:effectLst/>
                          <a:latin typeface="Times New Roman" panose="02020603050405020304"/>
                          <a:ea typeface="Times New Roman" panose="02020603050405020304"/>
                          <a:cs typeface="Times New Roman" panose="02020603050405020304"/>
                        </a:rPr>
                        <a:t> Negara </a:t>
                      </a:r>
                      <a:r>
                        <a:rPr lang="en-US" sz="1600" b="0" dirty="0" err="1">
                          <a:effectLst/>
                          <a:latin typeface="Times New Roman" panose="02020603050405020304"/>
                          <a:ea typeface="Times New Roman" panose="02020603050405020304"/>
                          <a:cs typeface="Times New Roman" panose="02020603050405020304"/>
                        </a:rPr>
                        <a:t>ini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memiliki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wewenang</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dalam</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mengatur</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dan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mengendalikan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seluruh</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struktur</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administratif</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dan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bersama-sama</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dengan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badan-badan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tertinggi</a:t>
                      </a:r>
                      <a:r>
                        <a:rPr lang="en-US" sz="1600" b="0" dirty="0">
                          <a:effectLst/>
                          <a:latin typeface="Times New Roman" panose="02020603050405020304"/>
                          <a:ea typeface="Times New Roman" panose="02020603050405020304"/>
                          <a:cs typeface="Times New Roman" panose="02020603050405020304"/>
                        </a:rPr>
                        <a:t> PKT </a:t>
                      </a:r>
                      <a:r>
                        <a:rPr lang="en-US" sz="1600" b="0" dirty="0" err="1">
                          <a:effectLst/>
                          <a:latin typeface="Times New Roman" panose="02020603050405020304"/>
                          <a:ea typeface="Times New Roman" panose="02020603050405020304"/>
                          <a:cs typeface="Times New Roman" panose="02020603050405020304"/>
                        </a:rPr>
                        <a:t>menjalankan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pemerintahan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Tiongkok</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Dewan</a:t>
                      </a:r>
                      <a:r>
                        <a:rPr lang="en-US" sz="1600" b="0" dirty="0">
                          <a:effectLst/>
                          <a:latin typeface="Times New Roman" panose="02020603050405020304"/>
                          <a:ea typeface="Times New Roman" panose="02020603050405020304"/>
                          <a:cs typeface="Times New Roman" panose="02020603050405020304"/>
                        </a:rPr>
                        <a:t> Negara </a:t>
                      </a:r>
                      <a:r>
                        <a:rPr lang="en-US" sz="1600" b="0" dirty="0" err="1">
                          <a:effectLst/>
                          <a:latin typeface="Times New Roman" panose="02020603050405020304"/>
                          <a:ea typeface="Times New Roman" panose="02020603050405020304"/>
                          <a:cs typeface="Times New Roman" panose="02020603050405020304"/>
                        </a:rPr>
                        <a:t>ini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berkedudukan</a:t>
                      </a:r>
                      <a:r>
                        <a:rPr lang="en-US" sz="1600" b="0" dirty="0">
                          <a:effectLst/>
                          <a:latin typeface="Times New Roman" panose="02020603050405020304"/>
                          <a:ea typeface="Times New Roman" panose="02020603050405020304"/>
                          <a:cs typeface="Times New Roman" panose="02020603050405020304"/>
                        </a:rPr>
                        <a:t> di </a:t>
                      </a:r>
                      <a:r>
                        <a:rPr lang="en-US" sz="1600" b="0" dirty="0" err="1">
                          <a:effectLst/>
                          <a:latin typeface="Times New Roman" panose="02020603050405020304"/>
                          <a:ea typeface="Times New Roman" panose="02020603050405020304"/>
                          <a:cs typeface="Times New Roman" panose="02020603050405020304"/>
                        </a:rPr>
                        <a:t>bawah</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kepemimpinan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partai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dan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berperan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sebagai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penerjemah</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keputusan-keputusan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partai</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ke</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dalam</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tindakan-tindakan</a:t>
                      </a:r>
                      <a:r>
                        <a:rPr lang="en-US" sz="1600" b="0" dirty="0">
                          <a:effectLst/>
                          <a:latin typeface="Times New Roman" panose="02020603050405020304"/>
                          <a:ea typeface="Times New Roman" panose="02020603050405020304"/>
                          <a:cs typeface="Times New Roman" panose="02020603050405020304"/>
                        </a:rPr>
                        <a:t> </a:t>
                      </a:r>
                      <a:r>
                        <a:rPr lang="en-US" sz="1600" b="0" dirty="0" err="1">
                          <a:effectLst/>
                          <a:latin typeface="Times New Roman" panose="02020603050405020304"/>
                          <a:ea typeface="Times New Roman" panose="02020603050405020304"/>
                          <a:cs typeface="Times New Roman" panose="02020603050405020304"/>
                        </a:rPr>
                        <a:t>negara</a:t>
                      </a:r>
                      <a:r>
                        <a:rPr lang="en-US" sz="1600" b="0" dirty="0">
                          <a:effectLst/>
                          <a:latin typeface="Times New Roman" panose="02020603050405020304"/>
                          <a:ea typeface="Times New Roman" panose="02020603050405020304"/>
                          <a:cs typeface="Times New Roman" panose="02020603050405020304"/>
                        </a:rPr>
                        <a:t>.</a:t>
                      </a:r>
                      <a:endParaRPr lang="id-ID" sz="1600" b="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Pemerintahan: Legislatif</a:t>
            </a:r>
            <a:endParaRPr lang="id-ID" dirty="0"/>
          </a:p>
        </p:txBody>
      </p:sp>
      <p:graphicFrame>
        <p:nvGraphicFramePr>
          <p:cNvPr id="4" name="Content Placeholder 3"/>
          <p:cNvGraphicFramePr>
            <a:graphicFrameLocks noGrp="1"/>
          </p:cNvGraphicFramePr>
          <p:nvPr>
            <p:ph sz="quarter" idx="1"/>
          </p:nvPr>
        </p:nvGraphicFramePr>
        <p:xfrm>
          <a:off x="395536" y="1402443"/>
          <a:ext cx="8640962" cy="5141168"/>
        </p:xfrm>
        <a:graphic>
          <a:graphicData uri="http://schemas.openxmlformats.org/drawingml/2006/table">
            <a:tbl>
              <a:tblPr firstRow="1" bandRow="1">
                <a:tableStyleId>{5C22544A-7EE6-4342-B048-85BDC9FD1C3A}</a:tableStyleId>
              </a:tblPr>
              <a:tblGrid>
                <a:gridCol w="4032451"/>
                <a:gridCol w="4608511"/>
              </a:tblGrid>
              <a:tr h="408069">
                <a:tc>
                  <a:txBody>
                    <a:bodyPr/>
                    <a:lstStyle/>
                    <a:p>
                      <a:r>
                        <a:rPr lang="id-ID" dirty="0" smtClean="0"/>
                        <a:t>RUSIA</a:t>
                      </a:r>
                      <a:endParaRPr lang="id-ID" dirty="0"/>
                    </a:p>
                  </a:txBody>
                  <a:tcPr/>
                </a:tc>
                <a:tc>
                  <a:txBody>
                    <a:bodyPr/>
                    <a:lstStyle/>
                    <a:p>
                      <a:r>
                        <a:rPr lang="id-ID" dirty="0" smtClean="0"/>
                        <a:t>TIONGKOK</a:t>
                      </a:r>
                      <a:endParaRPr lang="id-ID" dirty="0"/>
                    </a:p>
                  </a:txBody>
                  <a:tcPr/>
                </a:tc>
              </a:tr>
              <a:tr h="4733099">
                <a:tc>
                  <a:txBody>
                    <a:bodyPr/>
                    <a:lstStyle/>
                    <a:p>
                      <a:pPr algn="just">
                        <a:lnSpc>
                          <a:spcPct val="115000"/>
                        </a:lnSpc>
                        <a:spcAft>
                          <a:spcPts val="0"/>
                        </a:spcAft>
                      </a:pPr>
                      <a:r>
                        <a:rPr lang="en-US" sz="2000" b="0" dirty="0" err="1">
                          <a:effectLst/>
                          <a:latin typeface="Times New Roman" panose="02020603050405020304"/>
                          <a:ea typeface="Times New Roman" panose="02020603050405020304"/>
                          <a:cs typeface="Times New Roman" panose="02020603050405020304"/>
                        </a:rPr>
                        <a:t>Lembaga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legislatif</a:t>
                      </a:r>
                      <a:r>
                        <a:rPr lang="en-US" sz="2000" b="0" dirty="0">
                          <a:effectLst/>
                          <a:latin typeface="Times New Roman" panose="02020603050405020304"/>
                          <a:ea typeface="Times New Roman" panose="02020603050405020304"/>
                          <a:cs typeface="Times New Roman" panose="02020603050405020304"/>
                        </a:rPr>
                        <a:t> di </a:t>
                      </a:r>
                      <a:r>
                        <a:rPr lang="en-US" sz="2000" b="0" dirty="0" err="1">
                          <a:effectLst/>
                          <a:latin typeface="Times New Roman" panose="02020603050405020304"/>
                          <a:ea typeface="Times New Roman" panose="02020603050405020304"/>
                          <a:cs typeface="Times New Roman" panose="02020603050405020304"/>
                        </a:rPr>
                        <a:t>Rusia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bernama</a:t>
                      </a:r>
                      <a:r>
                        <a:rPr lang="en-US" sz="2000" b="0" dirty="0">
                          <a:effectLst/>
                          <a:latin typeface="Times New Roman" panose="02020603050405020304"/>
                          <a:ea typeface="Times New Roman" panose="02020603050405020304"/>
                          <a:cs typeface="Times New Roman" panose="02020603050405020304"/>
                        </a:rPr>
                        <a:t> Federal Assembly (</a:t>
                      </a:r>
                      <a:r>
                        <a:rPr lang="en-US" sz="2000" b="0" dirty="0" err="1">
                          <a:effectLst/>
                          <a:latin typeface="Times New Roman" panose="02020603050405020304"/>
                          <a:ea typeface="Times New Roman" panose="02020603050405020304"/>
                          <a:cs typeface="Times New Roman" panose="02020603050405020304"/>
                        </a:rPr>
                        <a:t>Majelis</a:t>
                      </a:r>
                      <a:r>
                        <a:rPr lang="en-US" sz="2000" b="0" dirty="0">
                          <a:effectLst/>
                          <a:latin typeface="Times New Roman" panose="02020603050405020304"/>
                          <a:ea typeface="Times New Roman" panose="02020603050405020304"/>
                          <a:cs typeface="Times New Roman" panose="02020603050405020304"/>
                        </a:rPr>
                        <a:t> Federal) yang </a:t>
                      </a:r>
                      <a:r>
                        <a:rPr lang="en-US" sz="2000" b="0" dirty="0" err="1">
                          <a:effectLst/>
                          <a:latin typeface="Times New Roman" panose="02020603050405020304"/>
                          <a:ea typeface="Times New Roman" panose="02020603050405020304"/>
                          <a:cs typeface="Times New Roman" panose="02020603050405020304"/>
                        </a:rPr>
                        <a:t>menganut</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sistem</a:t>
                      </a:r>
                      <a:r>
                        <a:rPr lang="en-US" sz="2000" b="0" dirty="0">
                          <a:effectLst/>
                          <a:latin typeface="Times New Roman" panose="02020603050405020304"/>
                          <a:ea typeface="Times New Roman" panose="02020603050405020304"/>
                          <a:cs typeface="Times New Roman" panose="02020603050405020304"/>
                        </a:rPr>
                        <a:t> bicameral, </a:t>
                      </a:r>
                      <a:r>
                        <a:rPr lang="en-US" sz="2000" b="0" dirty="0" err="1">
                          <a:effectLst/>
                          <a:latin typeface="Times New Roman" panose="02020603050405020304"/>
                          <a:ea typeface="Times New Roman" panose="02020603050405020304"/>
                          <a:cs typeface="Times New Roman" panose="02020603050405020304"/>
                        </a:rPr>
                        <a:t>terdiri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dari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Majelis</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Tinggi</a:t>
                      </a:r>
                      <a:r>
                        <a:rPr lang="en-US" sz="2000" b="0" dirty="0">
                          <a:effectLst/>
                          <a:latin typeface="Times New Roman" panose="02020603050405020304"/>
                          <a:ea typeface="Times New Roman" panose="02020603050405020304"/>
                          <a:cs typeface="Times New Roman" panose="02020603050405020304"/>
                        </a:rPr>
                        <a:t> (Federation Council) </a:t>
                      </a:r>
                      <a:r>
                        <a:rPr lang="en-US" sz="2000" b="0" dirty="0" err="1">
                          <a:effectLst/>
                          <a:latin typeface="Times New Roman" panose="02020603050405020304"/>
                          <a:ea typeface="Times New Roman" panose="02020603050405020304"/>
                          <a:cs typeface="Times New Roman" panose="02020603050405020304"/>
                        </a:rPr>
                        <a:t>dan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Majelis</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Rendah</a:t>
                      </a:r>
                      <a:r>
                        <a:rPr lang="en-US" sz="2000" b="0" dirty="0">
                          <a:effectLst/>
                          <a:latin typeface="Times New Roman" panose="02020603050405020304"/>
                          <a:ea typeface="Times New Roman" panose="02020603050405020304"/>
                          <a:cs typeface="Times New Roman" panose="02020603050405020304"/>
                        </a:rPr>
                        <a:t> (State Duma). Federation Council </a:t>
                      </a:r>
                      <a:r>
                        <a:rPr lang="en-US" sz="2000" b="0" dirty="0" err="1">
                          <a:effectLst/>
                          <a:latin typeface="Times New Roman" panose="02020603050405020304"/>
                          <a:ea typeface="Times New Roman" panose="02020603050405020304"/>
                          <a:cs typeface="Times New Roman" panose="02020603050405020304"/>
                        </a:rPr>
                        <a:t>memiliki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jumlah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anggota</a:t>
                      </a:r>
                      <a:r>
                        <a:rPr lang="en-US" sz="2000" b="0" dirty="0">
                          <a:effectLst/>
                          <a:latin typeface="Times New Roman" panose="02020603050405020304"/>
                          <a:ea typeface="Times New Roman" panose="02020603050405020304"/>
                          <a:cs typeface="Times New Roman" panose="02020603050405020304"/>
                        </a:rPr>
                        <a:t> 178 orang yang </a:t>
                      </a:r>
                      <a:r>
                        <a:rPr lang="en-US" sz="2000" b="0" dirty="0" err="1">
                          <a:effectLst/>
                          <a:latin typeface="Times New Roman" panose="02020603050405020304"/>
                          <a:ea typeface="Times New Roman" panose="02020603050405020304"/>
                          <a:cs typeface="Times New Roman" panose="02020603050405020304"/>
                        </a:rPr>
                        <a:t>mewakili</a:t>
                      </a:r>
                      <a:r>
                        <a:rPr lang="en-US" sz="2000" b="0" dirty="0">
                          <a:effectLst/>
                          <a:latin typeface="Times New Roman" panose="02020603050405020304"/>
                          <a:ea typeface="Times New Roman" panose="02020603050405020304"/>
                          <a:cs typeface="Times New Roman" panose="02020603050405020304"/>
                        </a:rPr>
                        <a:t> 89 </a:t>
                      </a:r>
                      <a:r>
                        <a:rPr lang="en-US" sz="2000" b="0" dirty="0" err="1">
                          <a:effectLst/>
                          <a:latin typeface="Times New Roman" panose="02020603050405020304"/>
                          <a:ea typeface="Times New Roman" panose="02020603050405020304"/>
                          <a:cs typeface="Times New Roman" panose="02020603050405020304"/>
                        </a:rPr>
                        <a:t>wilayah</a:t>
                      </a:r>
                      <a:r>
                        <a:rPr lang="en-US" sz="2000" b="0" dirty="0">
                          <a:effectLst/>
                          <a:latin typeface="Times New Roman" panose="02020603050405020304"/>
                          <a:ea typeface="Times New Roman" panose="02020603050405020304"/>
                          <a:cs typeface="Times New Roman" panose="02020603050405020304"/>
                        </a:rPr>
                        <a:t> yang </a:t>
                      </a:r>
                      <a:r>
                        <a:rPr lang="en-US" sz="2000" b="0" dirty="0" err="1">
                          <a:effectLst/>
                          <a:latin typeface="Times New Roman" panose="02020603050405020304"/>
                          <a:ea typeface="Times New Roman" panose="02020603050405020304"/>
                          <a:cs typeface="Times New Roman" panose="02020603050405020304"/>
                        </a:rPr>
                        <a:t>menjadi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komponen</a:t>
                      </a:r>
                      <a:r>
                        <a:rPr lang="en-US" sz="2000" b="0" dirty="0">
                          <a:effectLst/>
                          <a:latin typeface="Times New Roman" panose="02020603050405020304"/>
                          <a:ea typeface="Times New Roman" panose="02020603050405020304"/>
                          <a:cs typeface="Times New Roman" panose="02020603050405020304"/>
                        </a:rPr>
                        <a:t> Federal (Federal component), </a:t>
                      </a:r>
                      <a:r>
                        <a:rPr lang="en-US" sz="2000" b="0" dirty="0" err="1">
                          <a:effectLst/>
                          <a:latin typeface="Times New Roman" panose="02020603050405020304"/>
                          <a:ea typeface="Times New Roman" panose="02020603050405020304"/>
                          <a:cs typeface="Times New Roman" panose="02020603050405020304"/>
                        </a:rPr>
                        <a:t>sedangkan</a:t>
                      </a:r>
                      <a:r>
                        <a:rPr lang="en-US" sz="2000" b="0" dirty="0">
                          <a:effectLst/>
                          <a:latin typeface="Times New Roman" panose="02020603050405020304"/>
                          <a:ea typeface="Times New Roman" panose="02020603050405020304"/>
                          <a:cs typeface="Times New Roman" panose="02020603050405020304"/>
                        </a:rPr>
                        <a:t> State Duma </a:t>
                      </a:r>
                      <a:r>
                        <a:rPr lang="en-US" sz="2000" b="0" dirty="0" err="1">
                          <a:effectLst/>
                          <a:latin typeface="Times New Roman" panose="02020603050405020304"/>
                          <a:ea typeface="Times New Roman" panose="02020603050405020304"/>
                          <a:cs typeface="Times New Roman" panose="02020603050405020304"/>
                        </a:rPr>
                        <a:t>memiliki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jumlah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anggota</a:t>
                      </a:r>
                      <a:r>
                        <a:rPr lang="en-US" sz="2000" b="0" dirty="0">
                          <a:effectLst/>
                          <a:latin typeface="Times New Roman" panose="02020603050405020304"/>
                          <a:ea typeface="Times New Roman" panose="02020603050405020304"/>
                          <a:cs typeface="Times New Roman" panose="02020603050405020304"/>
                        </a:rPr>
                        <a:t> 450 orang yang </a:t>
                      </a:r>
                      <a:r>
                        <a:rPr lang="en-US" sz="2000" b="0" dirty="0" err="1">
                          <a:effectLst/>
                          <a:latin typeface="Times New Roman" panose="02020603050405020304"/>
                          <a:ea typeface="Times New Roman" panose="02020603050405020304"/>
                          <a:cs typeface="Times New Roman" panose="02020603050405020304"/>
                        </a:rPr>
                        <a:t>dipilih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secara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rutin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dalam</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empat</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tahun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sekali</a:t>
                      </a:r>
                      <a:r>
                        <a:rPr lang="en-US" sz="2000" b="0" dirty="0">
                          <a:effectLst/>
                          <a:latin typeface="Times New Roman" panose="02020603050405020304"/>
                          <a:ea typeface="Times New Roman" panose="02020603050405020304"/>
                          <a:cs typeface="Times New Roman" panose="02020603050405020304"/>
                        </a:rPr>
                        <a:t>.</a:t>
                      </a:r>
                      <a:endParaRPr lang="id-ID" sz="2000" b="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2000" b="0" dirty="0" err="1">
                          <a:effectLst/>
                          <a:latin typeface="Times New Roman" panose="02020603050405020304"/>
                          <a:ea typeface="Times New Roman" panose="02020603050405020304"/>
                          <a:cs typeface="Times New Roman" panose="02020603050405020304"/>
                        </a:rPr>
                        <a:t>Lembaga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legislatif</a:t>
                      </a:r>
                      <a:r>
                        <a:rPr lang="en-US" sz="2000" b="0" dirty="0">
                          <a:effectLst/>
                          <a:latin typeface="Times New Roman" panose="02020603050405020304"/>
                          <a:ea typeface="Times New Roman" panose="02020603050405020304"/>
                          <a:cs typeface="Times New Roman" panose="02020603050405020304"/>
                        </a:rPr>
                        <a:t> RRT </a:t>
                      </a:r>
                      <a:r>
                        <a:rPr lang="en-US" sz="2000" b="0" dirty="0" err="1">
                          <a:effectLst/>
                          <a:latin typeface="Times New Roman" panose="02020603050405020304"/>
                          <a:ea typeface="Times New Roman" panose="02020603050405020304"/>
                          <a:cs typeface="Times New Roman" panose="02020603050405020304"/>
                        </a:rPr>
                        <a:t>menganut</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sistem</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unikameral</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yaitu</a:t>
                      </a:r>
                      <a:r>
                        <a:rPr lang="en-US" sz="2000" b="0" dirty="0">
                          <a:effectLst/>
                          <a:latin typeface="Times New Roman" panose="02020603050405020304"/>
                          <a:ea typeface="Times New Roman" panose="02020603050405020304"/>
                          <a:cs typeface="Times New Roman" panose="02020603050405020304"/>
                        </a:rPr>
                        <a:t> National People’s Congress yang </a:t>
                      </a:r>
                      <a:r>
                        <a:rPr lang="en-US" sz="2000" b="0" dirty="0" err="1">
                          <a:effectLst/>
                          <a:latin typeface="Times New Roman" panose="02020603050405020304"/>
                          <a:ea typeface="Times New Roman" panose="02020603050405020304"/>
                          <a:cs typeface="Times New Roman" panose="02020603050405020304"/>
                        </a:rPr>
                        <a:t>merupakan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salah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satu</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lembaga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negara</a:t>
                      </a:r>
                      <a:r>
                        <a:rPr lang="en-US" sz="2000" b="0" dirty="0">
                          <a:effectLst/>
                          <a:latin typeface="Times New Roman" panose="02020603050405020304"/>
                          <a:ea typeface="Times New Roman" panose="02020603050405020304"/>
                          <a:cs typeface="Times New Roman" panose="02020603050405020304"/>
                        </a:rPr>
                        <a:t> yang </a:t>
                      </a:r>
                      <a:r>
                        <a:rPr lang="en-US" sz="2000" b="0" dirty="0" err="1">
                          <a:effectLst/>
                          <a:latin typeface="Times New Roman" panose="02020603050405020304"/>
                          <a:ea typeface="Times New Roman" panose="02020603050405020304"/>
                          <a:cs typeface="Times New Roman" panose="02020603050405020304"/>
                        </a:rPr>
                        <a:t>memiliki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kekuasaan</a:t>
                      </a:r>
                      <a:r>
                        <a:rPr lang="en-US" sz="2000" b="0" dirty="0">
                          <a:effectLst/>
                          <a:latin typeface="Times New Roman" panose="02020603050405020304"/>
                          <a:ea typeface="Times New Roman" panose="02020603050405020304"/>
                          <a:cs typeface="Times New Roman" panose="02020603050405020304"/>
                        </a:rPr>
                        <a:t> paling </a:t>
                      </a:r>
                      <a:r>
                        <a:rPr lang="en-US" sz="2000" b="0" dirty="0" err="1">
                          <a:effectLst/>
                          <a:latin typeface="Times New Roman" panose="02020603050405020304"/>
                          <a:ea typeface="Times New Roman" panose="02020603050405020304"/>
                          <a:cs typeface="Times New Roman" panose="02020603050405020304"/>
                        </a:rPr>
                        <a:t>penting</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dalam</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struktur</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pemerintahan</a:t>
                      </a:r>
                      <a:r>
                        <a:rPr lang="en-US" sz="2000" b="0" dirty="0">
                          <a:effectLst/>
                          <a:latin typeface="Times New Roman" panose="02020603050405020304"/>
                          <a:ea typeface="Times New Roman" panose="02020603050405020304"/>
                          <a:cs typeface="Times New Roman" panose="02020603050405020304"/>
                        </a:rPr>
                        <a:t> di </a:t>
                      </a:r>
                      <a:r>
                        <a:rPr lang="en-US" sz="2000" b="0" dirty="0" err="1">
                          <a:effectLst/>
                          <a:latin typeface="Times New Roman" panose="02020603050405020304"/>
                          <a:ea typeface="Times New Roman" panose="02020603050405020304"/>
                          <a:cs typeface="Times New Roman" panose="02020603050405020304"/>
                        </a:rPr>
                        <a:t>Tiongkok</a:t>
                      </a:r>
                      <a:r>
                        <a:rPr lang="en-US" sz="2000" b="0" dirty="0">
                          <a:effectLst/>
                          <a:latin typeface="Times New Roman" panose="02020603050405020304"/>
                          <a:ea typeface="Times New Roman" panose="02020603050405020304"/>
                          <a:cs typeface="Times New Roman" panose="02020603050405020304"/>
                        </a:rPr>
                        <a:t>. Para </a:t>
                      </a:r>
                      <a:r>
                        <a:rPr lang="en-US" sz="2000" b="0" dirty="0" err="1">
                          <a:effectLst/>
                          <a:latin typeface="Times New Roman" panose="02020603050405020304"/>
                          <a:ea typeface="Times New Roman" panose="02020603050405020304"/>
                          <a:cs typeface="Times New Roman" panose="02020603050405020304"/>
                        </a:rPr>
                        <a:t>anggota</a:t>
                      </a:r>
                      <a:r>
                        <a:rPr lang="en-US" sz="2000" b="0" dirty="0">
                          <a:effectLst/>
                          <a:latin typeface="Times New Roman" panose="02020603050405020304"/>
                          <a:ea typeface="Times New Roman" panose="02020603050405020304"/>
                          <a:cs typeface="Times New Roman" panose="02020603050405020304"/>
                        </a:rPr>
                        <a:t> KRN </a:t>
                      </a:r>
                      <a:r>
                        <a:rPr lang="en-US" sz="2000" b="0" dirty="0" err="1">
                          <a:effectLst/>
                          <a:latin typeface="Times New Roman" panose="02020603050405020304"/>
                          <a:ea typeface="Times New Roman" panose="02020603050405020304"/>
                          <a:cs typeface="Times New Roman" panose="02020603050405020304"/>
                        </a:rPr>
                        <a:t>ini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dipilih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untuk</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masa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jabatan</a:t>
                      </a:r>
                      <a:r>
                        <a:rPr lang="en-US" sz="2000" b="0" dirty="0">
                          <a:effectLst/>
                          <a:latin typeface="Times New Roman" panose="02020603050405020304"/>
                          <a:ea typeface="Times New Roman" panose="02020603050405020304"/>
                          <a:cs typeface="Times New Roman" panose="02020603050405020304"/>
                        </a:rPr>
                        <a:t> 5 </a:t>
                      </a:r>
                      <a:r>
                        <a:rPr lang="en-US" sz="2000" b="0" dirty="0" err="1">
                          <a:effectLst/>
                          <a:latin typeface="Times New Roman" panose="02020603050405020304"/>
                          <a:ea typeface="Times New Roman" panose="02020603050405020304"/>
                          <a:cs typeface="Times New Roman" panose="02020603050405020304"/>
                        </a:rPr>
                        <a:t>tahun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melalui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pemilihan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tidak</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langsung</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oleh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Kongres</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Provinsi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Jumlah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anggota</a:t>
                      </a:r>
                      <a:r>
                        <a:rPr lang="en-US" sz="2000" b="0" dirty="0">
                          <a:effectLst/>
                          <a:latin typeface="Times New Roman" panose="02020603050405020304"/>
                          <a:ea typeface="Times New Roman" panose="02020603050405020304"/>
                          <a:cs typeface="Times New Roman" panose="02020603050405020304"/>
                        </a:rPr>
                        <a:t> KRN </a:t>
                      </a:r>
                      <a:r>
                        <a:rPr lang="en-US" sz="2000" b="0" dirty="0" err="1">
                          <a:effectLst/>
                          <a:latin typeface="Times New Roman" panose="02020603050405020304"/>
                          <a:ea typeface="Times New Roman" panose="02020603050405020304"/>
                          <a:cs typeface="Times New Roman" panose="02020603050405020304"/>
                        </a:rPr>
                        <a:t>sekitar</a:t>
                      </a:r>
                      <a:r>
                        <a:rPr lang="en-US" sz="2000" b="0" dirty="0">
                          <a:effectLst/>
                          <a:latin typeface="Times New Roman" panose="02020603050405020304"/>
                          <a:ea typeface="Times New Roman" panose="02020603050405020304"/>
                          <a:cs typeface="Times New Roman" panose="02020603050405020304"/>
                        </a:rPr>
                        <a:t> 3.000 </a:t>
                      </a:r>
                      <a:r>
                        <a:rPr lang="en-US" sz="2000" b="0" dirty="0" err="1">
                          <a:effectLst/>
                          <a:latin typeface="Times New Roman" panose="02020603050405020304"/>
                          <a:ea typeface="Times New Roman" panose="02020603050405020304"/>
                          <a:cs typeface="Times New Roman" panose="02020603050405020304"/>
                        </a:rPr>
                        <a:t>sampai</a:t>
                      </a:r>
                      <a:r>
                        <a:rPr lang="en-US" sz="2000" b="0" dirty="0">
                          <a:effectLst/>
                          <a:latin typeface="Times New Roman" panose="02020603050405020304"/>
                          <a:ea typeface="Times New Roman" panose="02020603050405020304"/>
                          <a:cs typeface="Times New Roman" panose="02020603050405020304"/>
                        </a:rPr>
                        <a:t> 3.500 orang.</a:t>
                      </a:r>
                      <a:endParaRPr lang="id-ID" sz="2000" b="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Pemerintahan: Yudikatif</a:t>
            </a:r>
            <a:endParaRPr lang="id-ID" dirty="0"/>
          </a:p>
        </p:txBody>
      </p:sp>
      <p:graphicFrame>
        <p:nvGraphicFramePr>
          <p:cNvPr id="4" name="Content Placeholder 3"/>
          <p:cNvGraphicFramePr>
            <a:graphicFrameLocks noGrp="1"/>
          </p:cNvGraphicFramePr>
          <p:nvPr>
            <p:ph sz="quarter" idx="1"/>
          </p:nvPr>
        </p:nvGraphicFramePr>
        <p:xfrm>
          <a:off x="395536" y="1412776"/>
          <a:ext cx="8640962" cy="4767260"/>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RUSIA</a:t>
                      </a:r>
                      <a:endParaRPr lang="id-ID" dirty="0"/>
                    </a:p>
                  </a:txBody>
                  <a:tcPr/>
                </a:tc>
                <a:tc>
                  <a:txBody>
                    <a:bodyPr/>
                    <a:lstStyle/>
                    <a:p>
                      <a:r>
                        <a:rPr lang="id-ID" dirty="0" smtClean="0"/>
                        <a:t>TIONGKOK</a:t>
                      </a:r>
                      <a:endParaRPr lang="id-ID" dirty="0"/>
                    </a:p>
                  </a:txBody>
                  <a:tcPr/>
                </a:tc>
              </a:tr>
              <a:tr h="4378620">
                <a:tc>
                  <a:txBody>
                    <a:bodyPr/>
                    <a:lstStyle/>
                    <a:p>
                      <a:pPr algn="just">
                        <a:lnSpc>
                          <a:spcPct val="115000"/>
                        </a:lnSpc>
                        <a:spcAft>
                          <a:spcPts val="0"/>
                        </a:spcAft>
                      </a:pPr>
                      <a:r>
                        <a:rPr lang="en-US" sz="2000" b="0" dirty="0" err="1">
                          <a:effectLst/>
                          <a:latin typeface="Times New Roman" panose="02020603050405020304"/>
                          <a:ea typeface="Times New Roman" panose="02020603050405020304"/>
                          <a:cs typeface="Times New Roman" panose="02020603050405020304"/>
                        </a:rPr>
                        <a:t>Lembaga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yudikatif</a:t>
                      </a:r>
                      <a:r>
                        <a:rPr lang="en-US" sz="2000" b="0" dirty="0">
                          <a:effectLst/>
                          <a:latin typeface="Times New Roman" panose="02020603050405020304"/>
                          <a:ea typeface="Times New Roman" panose="02020603050405020304"/>
                          <a:cs typeface="Times New Roman" panose="02020603050405020304"/>
                        </a:rPr>
                        <a:t> di </a:t>
                      </a:r>
                      <a:r>
                        <a:rPr lang="en-US" sz="2000" b="0" dirty="0" err="1">
                          <a:effectLst/>
                          <a:latin typeface="Times New Roman" panose="02020603050405020304"/>
                          <a:ea typeface="Times New Roman" panose="02020603050405020304"/>
                          <a:cs typeface="Times New Roman" panose="02020603050405020304"/>
                        </a:rPr>
                        <a:t>Rusia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terbagi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menjadi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tiga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yakni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Mahkamah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Konstitusi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Mahkamah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Agung</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Mahkamah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Agung</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Arbitrase</a:t>
                      </a:r>
                      <a:r>
                        <a:rPr lang="en-US" sz="2000" b="0" dirty="0">
                          <a:effectLst/>
                          <a:latin typeface="Times New Roman" panose="02020603050405020304"/>
                          <a:ea typeface="Times New Roman" panose="02020603050405020304"/>
                          <a:cs typeface="Times New Roman" panose="02020603050405020304"/>
                        </a:rPr>
                        <a:t>. Hakim-hakim </a:t>
                      </a:r>
                      <a:r>
                        <a:rPr lang="en-US" sz="2000" b="0" dirty="0" err="1">
                          <a:effectLst/>
                          <a:latin typeface="Times New Roman" panose="02020603050405020304"/>
                          <a:ea typeface="Times New Roman" panose="02020603050405020304"/>
                          <a:cs typeface="Times New Roman" panose="02020603050405020304"/>
                        </a:rPr>
                        <a:t>dari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ketiga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lembaga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yudikatif</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tersebut</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memiliki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masa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jabatan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seumur</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hidup</a:t>
                      </a:r>
                      <a:r>
                        <a:rPr lang="en-US" sz="2000" b="0" dirty="0">
                          <a:effectLst/>
                          <a:latin typeface="Times New Roman" panose="02020603050405020304"/>
                          <a:ea typeface="Times New Roman" panose="02020603050405020304"/>
                          <a:cs typeface="Times New Roman" panose="02020603050405020304"/>
                        </a:rPr>
                        <a:t>. Hakim-hakim federal </a:t>
                      </a:r>
                      <a:r>
                        <a:rPr lang="en-US" sz="2000" b="0" dirty="0" err="1">
                          <a:effectLst/>
                          <a:latin typeface="Times New Roman" panose="02020603050405020304"/>
                          <a:ea typeface="Times New Roman" panose="02020603050405020304"/>
                          <a:cs typeface="Times New Roman" panose="02020603050405020304"/>
                        </a:rPr>
                        <a:t>tersebut</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ditunjuk</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oleh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presiden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disetujui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oleh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Dewan</a:t>
                      </a:r>
                      <a:r>
                        <a:rPr lang="en-US" sz="2000" b="0" dirty="0">
                          <a:effectLst/>
                          <a:latin typeface="Times New Roman" panose="02020603050405020304"/>
                          <a:ea typeface="Times New Roman" panose="02020603050405020304"/>
                          <a:cs typeface="Times New Roman" panose="02020603050405020304"/>
                        </a:rPr>
                        <a:t> Negara </a:t>
                      </a:r>
                      <a:r>
                        <a:rPr lang="en-US" sz="2000" b="0" dirty="0" err="1">
                          <a:effectLst/>
                          <a:latin typeface="Times New Roman" panose="02020603050405020304"/>
                          <a:ea typeface="Times New Roman" panose="02020603050405020304"/>
                          <a:cs typeface="Times New Roman" panose="02020603050405020304"/>
                        </a:rPr>
                        <a:t>Bagian</a:t>
                      </a:r>
                      <a:r>
                        <a:rPr lang="en-US" sz="2000" b="0" dirty="0">
                          <a:effectLst/>
                          <a:latin typeface="Times New Roman" panose="02020603050405020304"/>
                          <a:ea typeface="Times New Roman" panose="02020603050405020304"/>
                          <a:cs typeface="Times New Roman" panose="02020603050405020304"/>
                        </a:rPr>
                        <a:t>.</a:t>
                      </a:r>
                      <a:endParaRPr lang="id-ID" sz="2000" b="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2000" b="0" dirty="0">
                          <a:effectLst/>
                          <a:latin typeface="Times New Roman" panose="02020603050405020304"/>
                          <a:ea typeface="Times New Roman" panose="02020603050405020304"/>
                          <a:cs typeface="Times New Roman" panose="02020603050405020304"/>
                        </a:rPr>
                        <a:t>Di </a:t>
                      </a:r>
                      <a:r>
                        <a:rPr lang="en-US" sz="2000" b="0" dirty="0" err="1">
                          <a:effectLst/>
                          <a:latin typeface="Times New Roman" panose="02020603050405020304"/>
                          <a:ea typeface="Times New Roman" panose="02020603050405020304"/>
                          <a:cs typeface="Times New Roman" panose="02020603050405020304"/>
                        </a:rPr>
                        <a:t>Tiongkok</a:t>
                      </a:r>
                      <a:r>
                        <a:rPr lang="en-US" sz="2000" b="0" dirty="0">
                          <a:effectLst/>
                          <a:latin typeface="Times New Roman" panose="02020603050405020304"/>
                          <a:ea typeface="Times New Roman" panose="02020603050405020304"/>
                          <a:cs typeface="Times New Roman" panose="02020603050405020304"/>
                        </a:rPr>
                        <a:t>, organ </a:t>
                      </a:r>
                      <a:r>
                        <a:rPr lang="en-US" sz="2000" b="0" dirty="0" err="1">
                          <a:effectLst/>
                          <a:latin typeface="Times New Roman" panose="02020603050405020304"/>
                          <a:ea typeface="Times New Roman" panose="02020603050405020304"/>
                          <a:cs typeface="Times New Roman" panose="02020603050405020304"/>
                        </a:rPr>
                        <a:t>tertinggi</a:t>
                      </a:r>
                      <a:r>
                        <a:rPr lang="en-US" sz="2000" b="0" dirty="0">
                          <a:effectLst/>
                          <a:latin typeface="Times New Roman" panose="02020603050405020304"/>
                          <a:ea typeface="Times New Roman" panose="02020603050405020304"/>
                          <a:cs typeface="Times New Roman" panose="02020603050405020304"/>
                        </a:rPr>
                        <a:t> di </a:t>
                      </a:r>
                      <a:r>
                        <a:rPr lang="en-US" sz="2000" b="0" dirty="0" err="1">
                          <a:effectLst/>
                          <a:latin typeface="Times New Roman" panose="02020603050405020304"/>
                          <a:ea typeface="Times New Roman" panose="02020603050405020304"/>
                          <a:cs typeface="Times New Roman" panose="02020603050405020304"/>
                        </a:rPr>
                        <a:t>bidang</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pengadilan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adalah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Mahkamah</a:t>
                      </a:r>
                      <a:r>
                        <a:rPr lang="en-US" sz="2000" b="0" dirty="0">
                          <a:effectLst/>
                          <a:latin typeface="Times New Roman" panose="02020603050405020304"/>
                          <a:ea typeface="Times New Roman" panose="02020603050405020304"/>
                          <a:cs typeface="Times New Roman" panose="02020603050405020304"/>
                        </a:rPr>
                        <a:t> Rakyat </a:t>
                      </a:r>
                      <a:r>
                        <a:rPr lang="en-US" sz="2000" b="0" dirty="0" err="1">
                          <a:effectLst/>
                          <a:latin typeface="Times New Roman" panose="02020603050405020304"/>
                          <a:ea typeface="Times New Roman" panose="02020603050405020304"/>
                          <a:cs typeface="Times New Roman" panose="02020603050405020304"/>
                        </a:rPr>
                        <a:t>Tertinggi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dan</a:t>
                      </a:r>
                      <a:r>
                        <a:rPr lang="en-US" sz="2000" b="0" dirty="0">
                          <a:effectLst/>
                          <a:latin typeface="Times New Roman" panose="02020603050405020304"/>
                          <a:ea typeface="Times New Roman" panose="02020603050405020304"/>
                          <a:cs typeface="Times New Roman" panose="02020603050405020304"/>
                        </a:rPr>
                        <a:t> di </a:t>
                      </a:r>
                      <a:r>
                        <a:rPr lang="en-US" sz="2000" b="0" dirty="0" err="1">
                          <a:effectLst/>
                          <a:latin typeface="Times New Roman" panose="02020603050405020304"/>
                          <a:ea typeface="Times New Roman" panose="02020603050405020304"/>
                          <a:cs typeface="Times New Roman" panose="02020603050405020304"/>
                        </a:rPr>
                        <a:t>bawahnyat</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adalah</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Kejaksaan</a:t>
                      </a:r>
                      <a:r>
                        <a:rPr lang="en-US" sz="2000" b="0" dirty="0">
                          <a:effectLst/>
                          <a:latin typeface="Times New Roman" panose="02020603050405020304"/>
                          <a:ea typeface="Times New Roman" panose="02020603050405020304"/>
                          <a:cs typeface="Times New Roman" panose="02020603050405020304"/>
                        </a:rPr>
                        <a:t> Rakyat </a:t>
                      </a:r>
                      <a:r>
                        <a:rPr lang="en-US" sz="2000" b="0" dirty="0" err="1">
                          <a:effectLst/>
                          <a:latin typeface="Times New Roman" panose="02020603050405020304"/>
                          <a:ea typeface="Times New Roman" panose="02020603050405020304"/>
                          <a:cs typeface="Times New Roman" panose="02020603050405020304"/>
                        </a:rPr>
                        <a:t>Tertinggi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Kedua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lembaga</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yudikatif</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itu</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diatur</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untuk</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menyelidiki</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kasus-kasus</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dan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memberikan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putusan</a:t>
                      </a:r>
                      <a:r>
                        <a:rPr lang="en-US" sz="2000" b="0" dirty="0">
                          <a:effectLst/>
                          <a:latin typeface="Times New Roman" panose="02020603050405020304"/>
                          <a:ea typeface="Times New Roman" panose="02020603050405020304"/>
                          <a:cs typeface="Times New Roman" panose="02020603050405020304"/>
                        </a:rPr>
                        <a:t> </a:t>
                      </a:r>
                      <a:r>
                        <a:rPr lang="en-US" sz="2000" b="0" dirty="0" err="1">
                          <a:effectLst/>
                          <a:latin typeface="Times New Roman" panose="02020603050405020304"/>
                          <a:ea typeface="Times New Roman" panose="02020603050405020304"/>
                          <a:cs typeface="Times New Roman" panose="02020603050405020304"/>
                        </a:rPr>
                        <a:t>peradilan</a:t>
                      </a:r>
                      <a:r>
                        <a:rPr lang="en-US" sz="2000" b="0" dirty="0">
                          <a:effectLst/>
                          <a:latin typeface="Times New Roman" panose="02020603050405020304"/>
                          <a:ea typeface="Times New Roman" panose="02020603050405020304"/>
                          <a:cs typeface="Times New Roman" panose="02020603050405020304"/>
                        </a:rPr>
                        <a:t>. </a:t>
                      </a:r>
                      <a:endParaRPr lang="id-ID" sz="2000" b="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Pemilu</a:t>
            </a:r>
            <a:endParaRPr lang="id-ID" dirty="0"/>
          </a:p>
        </p:txBody>
      </p:sp>
      <p:graphicFrame>
        <p:nvGraphicFramePr>
          <p:cNvPr id="4" name="Content Placeholder 3"/>
          <p:cNvGraphicFramePr>
            <a:graphicFrameLocks noGrp="1"/>
          </p:cNvGraphicFramePr>
          <p:nvPr>
            <p:ph sz="quarter" idx="1"/>
          </p:nvPr>
        </p:nvGraphicFramePr>
        <p:xfrm>
          <a:off x="323528" y="1916832"/>
          <a:ext cx="8640962" cy="4469722"/>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RUSIA</a:t>
                      </a:r>
                      <a:endParaRPr lang="id-ID" dirty="0"/>
                    </a:p>
                  </a:txBody>
                  <a:tcPr/>
                </a:tc>
                <a:tc>
                  <a:txBody>
                    <a:bodyPr/>
                    <a:lstStyle/>
                    <a:p>
                      <a:r>
                        <a:rPr lang="id-ID" dirty="0" smtClean="0"/>
                        <a:t>TIONGKOK</a:t>
                      </a:r>
                      <a:endParaRPr lang="id-ID" dirty="0"/>
                    </a:p>
                  </a:txBody>
                  <a:tcPr/>
                </a:tc>
              </a:tr>
              <a:tr h="3283768">
                <a:tc>
                  <a:txBody>
                    <a:bodyPr/>
                    <a:lstStyle/>
                    <a:p>
                      <a:pPr algn="just">
                        <a:lnSpc>
                          <a:spcPct val="115000"/>
                        </a:lnSpc>
                        <a:spcAft>
                          <a:spcPts val="600"/>
                        </a:spcAft>
                      </a:pPr>
                      <a:r>
                        <a:rPr lang="en-US" sz="1800" dirty="0" err="1">
                          <a:effectLst/>
                          <a:latin typeface="Times New Roman" panose="02020603050405020304"/>
                          <a:ea typeface="Times New Roman" panose="02020603050405020304"/>
                          <a:cs typeface="Times New Roman" panose="02020603050405020304"/>
                        </a:rPr>
                        <a:t>Pemilihan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umum</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nasional</a:t>
                      </a:r>
                      <a:r>
                        <a:rPr lang="en-US" sz="1800" dirty="0">
                          <a:effectLst/>
                          <a:latin typeface="Times New Roman" panose="02020603050405020304"/>
                          <a:ea typeface="Times New Roman" panose="02020603050405020304"/>
                          <a:cs typeface="Times New Roman" panose="02020603050405020304"/>
                        </a:rPr>
                        <a:t> di </a:t>
                      </a:r>
                      <a:r>
                        <a:rPr lang="en-US" sz="1800" dirty="0" err="1">
                          <a:effectLst/>
                          <a:latin typeface="Times New Roman" panose="02020603050405020304"/>
                          <a:ea typeface="Times New Roman" panose="02020603050405020304"/>
                          <a:cs typeface="Times New Roman" panose="02020603050405020304"/>
                        </a:rPr>
                        <a:t>Rusia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diadakan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untuk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memilih</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presiden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anggota</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parlemen</a:t>
                      </a:r>
                      <a:r>
                        <a:rPr lang="en-US" sz="1800" dirty="0">
                          <a:effectLst/>
                          <a:latin typeface="Times New Roman" panose="02020603050405020304"/>
                          <a:ea typeface="Times New Roman" panose="02020603050405020304"/>
                          <a:cs typeface="Times New Roman" panose="02020603050405020304"/>
                        </a:rPr>
                        <a:t> yang </a:t>
                      </a:r>
                      <a:r>
                        <a:rPr lang="en-US" sz="1800" dirty="0" err="1">
                          <a:effectLst/>
                          <a:latin typeface="Times New Roman" panose="02020603050405020304"/>
                          <a:ea typeface="Times New Roman" panose="02020603050405020304"/>
                          <a:cs typeface="Times New Roman" panose="02020603050405020304"/>
                        </a:rPr>
                        <a:t>ada</a:t>
                      </a:r>
                      <a:r>
                        <a:rPr lang="en-US" sz="1800" dirty="0">
                          <a:effectLst/>
                          <a:latin typeface="Times New Roman" panose="02020603050405020304"/>
                          <a:ea typeface="Times New Roman" panose="02020603050405020304"/>
                          <a:cs typeface="Times New Roman" panose="02020603050405020304"/>
                        </a:rPr>
                        <a:t> di </a:t>
                      </a:r>
                      <a:r>
                        <a:rPr lang="en-US" sz="1800" dirty="0" err="1">
                          <a:effectLst/>
                          <a:latin typeface="Times New Roman" panose="02020603050405020304"/>
                          <a:ea typeface="Times New Roman" panose="02020603050405020304"/>
                          <a:cs typeface="Times New Roman" panose="02020603050405020304"/>
                        </a:rPr>
                        <a:t>Majelis</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Rendah</a:t>
                      </a:r>
                      <a:r>
                        <a:rPr lang="en-US" sz="1800" dirty="0">
                          <a:effectLst/>
                          <a:latin typeface="Times New Roman" panose="02020603050405020304"/>
                          <a:ea typeface="Times New Roman" panose="02020603050405020304"/>
                          <a:cs typeface="Times New Roman" panose="02020603050405020304"/>
                        </a:rPr>
                        <a:t> (</a:t>
                      </a:r>
                      <a:r>
                        <a:rPr lang="en-US" sz="1800" i="1" dirty="0">
                          <a:effectLst/>
                          <a:latin typeface="Times New Roman" panose="02020603050405020304"/>
                          <a:ea typeface="Times New Roman" panose="02020603050405020304"/>
                          <a:cs typeface="Times New Roman" panose="02020603050405020304"/>
                        </a:rPr>
                        <a:t>State Duma</a:t>
                      </a:r>
                      <a:r>
                        <a:rPr lang="en-US" sz="1800" dirty="0">
                          <a:effectLst/>
                          <a:latin typeface="Times New Roman" panose="02020603050405020304"/>
                          <a:ea typeface="Times New Roman" panose="02020603050405020304"/>
                          <a:cs typeface="Times New Roman" panose="02020603050405020304"/>
                        </a:rPr>
                        <a:t>) yang </a:t>
                      </a:r>
                      <a:r>
                        <a:rPr lang="en-US" sz="1800" dirty="0" err="1">
                          <a:effectLst/>
                          <a:latin typeface="Times New Roman" panose="02020603050405020304"/>
                          <a:ea typeface="Times New Roman" panose="02020603050405020304"/>
                          <a:cs typeface="Times New Roman" panose="02020603050405020304"/>
                        </a:rPr>
                        <a:t>berjumlah</a:t>
                      </a:r>
                      <a:r>
                        <a:rPr lang="en-US" sz="1800" dirty="0">
                          <a:effectLst/>
                          <a:latin typeface="Times New Roman" panose="02020603050405020304"/>
                          <a:ea typeface="Times New Roman" panose="02020603050405020304"/>
                          <a:cs typeface="Times New Roman" panose="02020603050405020304"/>
                        </a:rPr>
                        <a:t> 450 orang. </a:t>
                      </a:r>
                      <a:r>
                        <a:rPr lang="en-US" sz="1800" dirty="0" err="1">
                          <a:effectLst/>
                          <a:latin typeface="Times New Roman" panose="02020603050405020304"/>
                          <a:ea typeface="Times New Roman" panose="02020603050405020304"/>
                          <a:cs typeface="Times New Roman" panose="02020603050405020304"/>
                        </a:rPr>
                        <a:t>Pemilu</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untuk</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presiden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menggunakan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sistem</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proporsional</a:t>
                      </a:r>
                      <a:r>
                        <a:rPr lang="en-US" sz="1800" dirty="0">
                          <a:effectLst/>
                          <a:latin typeface="Times New Roman" panose="02020603050405020304"/>
                          <a:ea typeface="Times New Roman" panose="02020603050405020304"/>
                          <a:cs typeface="Times New Roman" panose="02020603050405020304"/>
                        </a:rPr>
                        <a:t> representation. </a:t>
                      </a:r>
                      <a:r>
                        <a:rPr lang="en-US" sz="1800" dirty="0" err="1">
                          <a:effectLst/>
                          <a:latin typeface="Times New Roman" panose="02020603050405020304"/>
                          <a:ea typeface="Times New Roman" panose="02020603050405020304"/>
                          <a:cs typeface="Times New Roman" panose="02020603050405020304"/>
                        </a:rPr>
                        <a:t>Sedangkan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pemilihan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anggota</a:t>
                      </a:r>
                      <a:r>
                        <a:rPr lang="en-US" sz="1800" dirty="0">
                          <a:effectLst/>
                          <a:latin typeface="Times New Roman" panose="02020603050405020304"/>
                          <a:ea typeface="Times New Roman" panose="02020603050405020304"/>
                          <a:cs typeface="Times New Roman" panose="02020603050405020304"/>
                        </a:rPr>
                        <a:t> State Duma </a:t>
                      </a:r>
                      <a:r>
                        <a:rPr lang="en-US" sz="1800" dirty="0" err="1">
                          <a:effectLst/>
                          <a:latin typeface="Times New Roman" panose="02020603050405020304"/>
                          <a:ea typeface="Times New Roman" panose="02020603050405020304"/>
                          <a:cs typeface="Times New Roman" panose="02020603050405020304"/>
                        </a:rPr>
                        <a:t>diselenggarakan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setiap</a:t>
                      </a:r>
                      <a:r>
                        <a:rPr lang="en-US" sz="1800" dirty="0">
                          <a:effectLst/>
                          <a:latin typeface="Times New Roman" panose="02020603050405020304"/>
                          <a:ea typeface="Times New Roman" panose="02020603050405020304"/>
                          <a:cs typeface="Times New Roman" panose="02020603050405020304"/>
                        </a:rPr>
                        <a:t> 4 </a:t>
                      </a:r>
                      <a:r>
                        <a:rPr lang="en-US" sz="1800" dirty="0" err="1">
                          <a:effectLst/>
                          <a:latin typeface="Times New Roman" panose="02020603050405020304"/>
                          <a:ea typeface="Times New Roman" panose="02020603050405020304"/>
                          <a:cs typeface="Times New Roman" panose="02020603050405020304"/>
                        </a:rPr>
                        <a:t>tahun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sekali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dengan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mengadopsi</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sistem</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pararel</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yaitu</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penggabungan</a:t>
                      </a:r>
                      <a:r>
                        <a:rPr lang="en-US" sz="1800" dirty="0">
                          <a:effectLst/>
                          <a:latin typeface="Times New Roman" panose="02020603050405020304"/>
                          <a:ea typeface="Times New Roman" panose="02020603050405020304"/>
                          <a:cs typeface="Times New Roman" panose="02020603050405020304"/>
                        </a:rPr>
                        <a:t> </a:t>
                      </a:r>
                      <a:r>
                        <a:rPr lang="en-US" sz="1800" dirty="0" err="1">
                          <a:effectLst/>
                          <a:latin typeface="Times New Roman" panose="02020603050405020304"/>
                          <a:ea typeface="Times New Roman" panose="02020603050405020304"/>
                          <a:cs typeface="Times New Roman" panose="02020603050405020304"/>
                        </a:rPr>
                        <a:t>antara</a:t>
                      </a:r>
                      <a:r>
                        <a:rPr lang="en-US" sz="1800" dirty="0">
                          <a:effectLst/>
                          <a:latin typeface="Times New Roman" panose="02020603050405020304"/>
                          <a:ea typeface="Times New Roman" panose="02020603050405020304"/>
                          <a:cs typeface="Times New Roman" panose="02020603050405020304"/>
                        </a:rPr>
                        <a:t> </a:t>
                      </a:r>
                      <a:r>
                        <a:rPr lang="en-US" sz="1800" i="1" dirty="0">
                          <a:effectLst/>
                          <a:latin typeface="Times New Roman" panose="02020603050405020304"/>
                          <a:ea typeface="Times New Roman" panose="02020603050405020304"/>
                          <a:cs typeface="Times New Roman" panose="02020603050405020304"/>
                        </a:rPr>
                        <a:t>first past the post system </a:t>
                      </a:r>
                      <a:r>
                        <a:rPr lang="en-US" sz="1800" dirty="0" err="1">
                          <a:effectLst/>
                          <a:latin typeface="Times New Roman" panose="02020603050405020304"/>
                          <a:ea typeface="Times New Roman" panose="02020603050405020304"/>
                          <a:cs typeface="Times New Roman" panose="02020603050405020304"/>
                        </a:rPr>
                        <a:t>dan</a:t>
                      </a:r>
                      <a:r>
                        <a:rPr lang="en-US" sz="1800" dirty="0">
                          <a:effectLst/>
                          <a:latin typeface="Times New Roman" panose="02020603050405020304"/>
                          <a:ea typeface="Times New Roman" panose="02020603050405020304"/>
                          <a:cs typeface="Times New Roman" panose="02020603050405020304"/>
                        </a:rPr>
                        <a:t> </a:t>
                      </a:r>
                      <a:r>
                        <a:rPr lang="en-US" sz="1800" i="1" dirty="0">
                          <a:effectLst/>
                          <a:latin typeface="Times New Roman" panose="02020603050405020304"/>
                          <a:ea typeface="Times New Roman" panose="02020603050405020304"/>
                          <a:cs typeface="Times New Roman" panose="02020603050405020304"/>
                        </a:rPr>
                        <a:t>proportional representation</a:t>
                      </a:r>
                      <a:r>
                        <a:rPr lang="en-US" sz="1800" dirty="0">
                          <a:effectLst/>
                          <a:latin typeface="Times New Roman" panose="02020603050405020304"/>
                          <a:ea typeface="Times New Roman" panose="02020603050405020304"/>
                          <a:cs typeface="Times New Roman" panose="02020603050405020304"/>
                        </a:rPr>
                        <a:t>.</a:t>
                      </a:r>
                      <a:endParaRPr lang="id-ID" sz="18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600"/>
                        </a:spcAft>
                      </a:pPr>
                      <a:r>
                        <a:rPr lang="de-DE" sz="1800" dirty="0">
                          <a:effectLst/>
                          <a:latin typeface="Times New Roman" panose="02020603050405020304"/>
                          <a:ea typeface="Batang"/>
                          <a:cs typeface="Times New Roman" panose="02020603050405020304"/>
                        </a:rPr>
                        <a:t>Di Tiongkok, pemilihan umum dilaksanakan setiap 5 tahun sekali untuk memilih anggota parlemen di semua tingkatan, dan memilih pimpinan eksekutif di tingkat kabupaten/kota, provinsi dan nasional. Pemilu untuk anggota kongres dilaksanakan berdasarkan sistem hirarkis. Kongres Rakyat di tingkat kabupaten dan kota dipilih secara langsung, sedangkan untuk anggota kongres di tingkat provinsi dan nasional dipilih secara tidak langsung. Begitu juga pimpinan eksekutif dipilih secara tidak langsung oleh anggota kongres sesuai tingkatan.</a:t>
                      </a:r>
                      <a:endParaRPr lang="id-ID" sz="18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Kepartaian</a:t>
            </a:r>
            <a:endParaRPr lang="id-ID" dirty="0"/>
          </a:p>
        </p:txBody>
      </p:sp>
      <p:graphicFrame>
        <p:nvGraphicFramePr>
          <p:cNvPr id="4" name="Content Placeholder 3"/>
          <p:cNvGraphicFramePr>
            <a:graphicFrameLocks noGrp="1"/>
          </p:cNvGraphicFramePr>
          <p:nvPr>
            <p:ph sz="quarter" idx="1"/>
          </p:nvPr>
        </p:nvGraphicFramePr>
        <p:xfrm>
          <a:off x="323528" y="1916832"/>
          <a:ext cx="8640962" cy="3672408"/>
        </p:xfrm>
        <a:graphic>
          <a:graphicData uri="http://schemas.openxmlformats.org/drawingml/2006/table">
            <a:tbl>
              <a:tblPr firstRow="1" bandRow="1">
                <a:tableStyleId>{5C22544A-7EE6-4342-B048-85BDC9FD1C3A}</a:tableStyleId>
              </a:tblPr>
              <a:tblGrid>
                <a:gridCol w="4320481"/>
                <a:gridCol w="4320481"/>
              </a:tblGrid>
              <a:tr h="388640">
                <a:tc>
                  <a:txBody>
                    <a:bodyPr/>
                    <a:lstStyle/>
                    <a:p>
                      <a:r>
                        <a:rPr lang="id-ID" dirty="0" smtClean="0"/>
                        <a:t>RUSIA</a:t>
                      </a:r>
                      <a:endParaRPr lang="id-ID" dirty="0"/>
                    </a:p>
                  </a:txBody>
                  <a:tcPr/>
                </a:tc>
                <a:tc>
                  <a:txBody>
                    <a:bodyPr/>
                    <a:lstStyle/>
                    <a:p>
                      <a:r>
                        <a:rPr lang="id-ID" dirty="0" smtClean="0"/>
                        <a:t>TIONGKOK</a:t>
                      </a:r>
                      <a:endParaRPr lang="id-ID" dirty="0"/>
                    </a:p>
                  </a:txBody>
                  <a:tcPr/>
                </a:tc>
              </a:tr>
              <a:tr h="3283768">
                <a:tc>
                  <a:txBody>
                    <a:bodyPr/>
                    <a:lstStyle/>
                    <a:p>
                      <a:pPr algn="just">
                        <a:lnSpc>
                          <a:spcPct val="115000"/>
                        </a:lnSpc>
                        <a:spcAft>
                          <a:spcPts val="0"/>
                        </a:spcAft>
                      </a:pPr>
                      <a:r>
                        <a:rPr lang="en-US" sz="2000" dirty="0" err="1">
                          <a:effectLst/>
                          <a:latin typeface="Times New Roman" panose="02020603050405020304"/>
                          <a:ea typeface="Times New Roman" panose="02020603050405020304"/>
                          <a:cs typeface="Times New Roman" panose="02020603050405020304"/>
                        </a:rPr>
                        <a:t>Rusia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menggunakan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sistem</a:t>
                      </a:r>
                      <a:r>
                        <a:rPr lang="en-US" sz="2000" dirty="0">
                          <a:effectLst/>
                          <a:latin typeface="Times New Roman" panose="02020603050405020304"/>
                          <a:ea typeface="Times New Roman" panose="02020603050405020304"/>
                          <a:cs typeface="Times New Roman" panose="02020603050405020304"/>
                        </a:rPr>
                        <a:t> multi </a:t>
                      </a:r>
                      <a:r>
                        <a:rPr lang="en-US" sz="2000" dirty="0" err="1">
                          <a:effectLst/>
                          <a:latin typeface="Times New Roman" panose="02020603050405020304"/>
                          <a:ea typeface="Times New Roman" panose="02020603050405020304"/>
                          <a:cs typeface="Times New Roman" panose="02020603050405020304"/>
                        </a:rPr>
                        <a:t>partai</a:t>
                      </a:r>
                      <a:r>
                        <a:rPr lang="en-US" sz="2000" dirty="0">
                          <a:effectLst/>
                          <a:latin typeface="Times New Roman" panose="02020603050405020304"/>
                          <a:ea typeface="Times New Roman" panose="02020603050405020304"/>
                          <a:cs typeface="Times New Roman" panose="02020603050405020304"/>
                        </a:rPr>
                        <a:t> (</a:t>
                      </a:r>
                      <a:r>
                        <a:rPr lang="en-US" sz="2000" i="1" dirty="0">
                          <a:effectLst/>
                          <a:latin typeface="Times New Roman" panose="02020603050405020304"/>
                          <a:ea typeface="Times New Roman" panose="02020603050405020304"/>
                          <a:cs typeface="Times New Roman" panose="02020603050405020304"/>
                        </a:rPr>
                        <a:t>multi-party system</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dengan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satu</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partai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dominan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Saat</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ini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terdapat</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empat</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partai</a:t>
                      </a:r>
                      <a:r>
                        <a:rPr lang="en-US" sz="2000" dirty="0">
                          <a:effectLst/>
                          <a:latin typeface="Times New Roman" panose="02020603050405020304"/>
                          <a:ea typeface="Times New Roman" panose="02020603050405020304"/>
                          <a:cs typeface="Times New Roman" panose="02020603050405020304"/>
                        </a:rPr>
                        <a:t> di </a:t>
                      </a:r>
                      <a:r>
                        <a:rPr lang="en-US" sz="2000" dirty="0" err="1">
                          <a:effectLst/>
                          <a:latin typeface="Times New Roman" panose="02020603050405020304"/>
                          <a:ea typeface="Times New Roman" panose="02020603050405020304"/>
                          <a:cs typeface="Times New Roman" panose="02020603050405020304"/>
                        </a:rPr>
                        <a:t>parlemen</a:t>
                      </a:r>
                      <a:r>
                        <a:rPr lang="en-US" sz="2000" dirty="0">
                          <a:effectLst/>
                          <a:latin typeface="Times New Roman" panose="02020603050405020304"/>
                          <a:ea typeface="Times New Roman" panose="02020603050405020304"/>
                          <a:cs typeface="Times New Roman" panose="02020603050405020304"/>
                        </a:rPr>
                        <a:t> (</a:t>
                      </a:r>
                      <a:r>
                        <a:rPr lang="en-US" sz="2000" i="1" dirty="0">
                          <a:effectLst/>
                          <a:latin typeface="Times New Roman" panose="02020603050405020304"/>
                          <a:ea typeface="Times New Roman" panose="02020603050405020304"/>
                          <a:cs typeface="Times New Roman" panose="02020603050405020304"/>
                        </a:rPr>
                        <a:t>State Duma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yaitu</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Partai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Rusia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Bersatu</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Partai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Komunis</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Rusia</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Partai</a:t>
                      </a:r>
                      <a:r>
                        <a:rPr lang="en-US" sz="2000" dirty="0">
                          <a:effectLst/>
                          <a:latin typeface="Times New Roman" panose="02020603050405020304"/>
                          <a:ea typeface="Times New Roman" panose="02020603050405020304"/>
                          <a:cs typeface="Times New Roman" panose="02020603050405020304"/>
                        </a:rPr>
                        <a:t> Liberal </a:t>
                      </a:r>
                      <a:r>
                        <a:rPr lang="en-US" sz="2000" dirty="0" err="1">
                          <a:effectLst/>
                          <a:latin typeface="Times New Roman" panose="02020603050405020304"/>
                          <a:ea typeface="Times New Roman" panose="02020603050405020304"/>
                          <a:cs typeface="Times New Roman" panose="02020603050405020304"/>
                        </a:rPr>
                        <a:t>Demokrat</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dan</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Partai</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Republik</a:t>
                      </a:r>
                      <a:r>
                        <a:rPr lang="en-US" sz="2000" dirty="0">
                          <a:effectLst/>
                          <a:latin typeface="Times New Roman" panose="02020603050405020304"/>
                          <a:ea typeface="Times New Roman" panose="02020603050405020304"/>
                          <a:cs typeface="Times New Roman" panose="02020603050405020304"/>
                        </a:rPr>
                        <a:t> </a:t>
                      </a:r>
                      <a:r>
                        <a:rPr lang="en-US" sz="2000" dirty="0" err="1">
                          <a:effectLst/>
                          <a:latin typeface="Times New Roman" panose="02020603050405020304"/>
                          <a:ea typeface="Times New Roman" panose="02020603050405020304"/>
                          <a:cs typeface="Times New Roman" panose="02020603050405020304"/>
                        </a:rPr>
                        <a:t>Rusia</a:t>
                      </a:r>
                      <a:r>
                        <a:rPr lang="en-US" sz="2000" dirty="0">
                          <a:effectLst/>
                          <a:latin typeface="Times New Roman" panose="02020603050405020304"/>
                          <a:ea typeface="Times New Roman" panose="02020603050405020304"/>
                          <a:cs typeface="Times New Roman" panose="02020603050405020304"/>
                        </a:rPr>
                        <a:t>. </a:t>
                      </a:r>
                      <a:endParaRPr lang="id-ID" sz="20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de-DE" sz="2000" dirty="0">
                          <a:effectLst/>
                          <a:latin typeface="Times New Roman" panose="02020603050405020304"/>
                          <a:ea typeface="Batang"/>
                          <a:cs typeface="Times New Roman" panose="02020603050405020304"/>
                        </a:rPr>
                        <a:t>Tiongkok menerapkan sistem kepartain tunggal. PKT adalah satu satunya partai politik yang memerintah RRT sejak berdiri sebagai sebuah negara pada tahun 1949 hingga sekarang..</a:t>
                      </a:r>
                      <a:endParaRPr lang="id-ID" sz="20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Median</Template>
  <TotalTime>0</TotalTime>
  <Words>8828</Words>
  <Application>WPS Presentation</Application>
  <PresentationFormat>On-screen Show (4:3)</PresentationFormat>
  <Paragraphs>126</Paragraphs>
  <Slides>13</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13</vt:i4>
      </vt:variant>
    </vt:vector>
  </HeadingPairs>
  <TitlesOfParts>
    <vt:vector size="29" baseType="lpstr">
      <vt:lpstr>Arial</vt:lpstr>
      <vt:lpstr>SimSun</vt:lpstr>
      <vt:lpstr>Wingdings</vt:lpstr>
      <vt:lpstr>Wingdings</vt:lpstr>
      <vt:lpstr>Wingdings 2</vt:lpstr>
      <vt:lpstr>Times New Roman</vt:lpstr>
      <vt:lpstr>Calibri</vt:lpstr>
      <vt:lpstr>Batang</vt:lpstr>
      <vt:lpstr>Constantia</vt:lpstr>
      <vt:lpstr>Gungsuh</vt:lpstr>
      <vt:lpstr>Segoe Print</vt:lpstr>
      <vt:lpstr>Tw Cen MT</vt:lpstr>
      <vt:lpstr>Microsoft YaHei</vt:lpstr>
      <vt:lpstr/>
      <vt:lpstr>Arial Unicode MS</vt:lpstr>
      <vt:lpstr>Median</vt:lpstr>
      <vt:lpstr>Perbandingan pemerintahan:  RUSIA-TIONGKOK</vt:lpstr>
      <vt:lpstr>Bentuk Negara: Sejarah</vt:lpstr>
      <vt:lpstr>Bentuk Negara: Konstitusi</vt:lpstr>
      <vt:lpstr>Bentuk Negara: Relasi Pusat-Daerah</vt:lpstr>
      <vt:lpstr>Sistem Pemerintahan: Eksekutif</vt:lpstr>
      <vt:lpstr>Sistem Pemerintahan: Legislatif</vt:lpstr>
      <vt:lpstr>Sistem Pemerintahan: Yudikatif</vt:lpstr>
      <vt:lpstr>Sistem Pemilu</vt:lpstr>
      <vt:lpstr>Sistem Kepartaian</vt:lpstr>
      <vt:lpstr>Pembuatan Kebijakan: Tahapan</vt:lpstr>
      <vt:lpstr>Pembuatan Kebijakan:Aktor</vt:lpstr>
      <vt:lpstr>Budaya Politik</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Perbandingan pemerintahan:  Amerika-Inggris</dc:title>
  <dc:creator>user</dc:creator>
  <cp:lastModifiedBy>LENOVO</cp:lastModifiedBy>
  <cp:revision>10</cp:revision>
  <dcterms:created xsi:type="dcterms:W3CDTF">2017-04-17T04:29:00Z</dcterms:created>
  <dcterms:modified xsi:type="dcterms:W3CDTF">2020-06-03T23:58:04Z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1033-11.2.0.9363</vt:lpwstr>
  </property>
</Properties>
</file>